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3.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2.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1"/>
  </p:sldMasterIdLst>
  <p:notesMasterIdLst>
    <p:notesMasterId r:id="rId25"/>
  </p:notesMasterIdLst>
  <p:handoutMasterIdLst>
    <p:handoutMasterId r:id="rId26"/>
  </p:handoutMasterIdLst>
  <p:sldIdLst>
    <p:sldId id="257" r:id="rId2"/>
    <p:sldId id="277" r:id="rId3"/>
    <p:sldId id="278" r:id="rId4"/>
    <p:sldId id="280" r:id="rId5"/>
    <p:sldId id="281" r:id="rId6"/>
    <p:sldId id="282" r:id="rId7"/>
    <p:sldId id="283" r:id="rId8"/>
    <p:sldId id="289" r:id="rId9"/>
    <p:sldId id="272" r:id="rId10"/>
    <p:sldId id="273" r:id="rId11"/>
    <p:sldId id="274" r:id="rId12"/>
    <p:sldId id="304" r:id="rId13"/>
    <p:sldId id="279" r:id="rId14"/>
    <p:sldId id="285" r:id="rId15"/>
    <p:sldId id="286" r:id="rId16"/>
    <p:sldId id="287" r:id="rId17"/>
    <p:sldId id="288" r:id="rId18"/>
    <p:sldId id="290" r:id="rId19"/>
    <p:sldId id="300" r:id="rId20"/>
    <p:sldId id="301" r:id="rId21"/>
    <p:sldId id="302" r:id="rId22"/>
    <p:sldId id="303" r:id="rId23"/>
    <p:sldId id="26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p, Dmitriy" initials="PD" lastIdx="25" clrIdx="0"/>
  <p:cmAuthor id="2" name="Politou, Nadia" initials="PN" lastIdx="2" clrIdx="1"/>
  <p:cmAuthor id="3" name="Wen" initials="W"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BFFF7"/>
    <a:srgbClr val="009900"/>
    <a:srgbClr val="DEFFBD"/>
    <a:srgbClr val="F2FFE5"/>
    <a:srgbClr val="ECFFD9"/>
    <a:srgbClr val="FFFFCC"/>
    <a:srgbClr val="CCFFFF"/>
    <a:srgbClr val="64C6E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62" autoAdjust="0"/>
    <p:restoredTop sz="98582" autoAdjust="0"/>
  </p:normalViewPr>
  <p:slideViewPr>
    <p:cSldViewPr snapToGrid="0" snapToObjects="1">
      <p:cViewPr varScale="1">
        <p:scale>
          <a:sx n="84" d="100"/>
          <a:sy n="84" d="100"/>
        </p:scale>
        <p:origin x="882" y="126"/>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83" d="100"/>
          <a:sy n="83" d="100"/>
        </p:scale>
        <p:origin x="385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2349EF-BE36-3647-BC73-197E2DDC8E1B}" type="datetimeFigureOut">
              <a:rPr lang="en-US" smtClean="0"/>
              <a:pPr/>
              <a:t>2/4/2025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47C817-68F1-DB4B-8C95-228E2832EB27}" type="slidenum">
              <a:rPr lang="en-US" smtClean="0"/>
              <a:pPr/>
              <a:t>‹#›</a:t>
            </a:fld>
            <a:endParaRPr lang="en-US"/>
          </a:p>
        </p:txBody>
      </p:sp>
    </p:spTree>
    <p:extLst>
      <p:ext uri="{BB962C8B-B14F-4D97-AF65-F5344CB8AC3E}">
        <p14:creationId xmlns:p14="http://schemas.microsoft.com/office/powerpoint/2010/main" val="8969253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0404CE-E507-514D-B193-542E02BA6536}" type="datetimeFigureOut">
              <a:rPr lang="en-US" smtClean="0"/>
              <a:pPr/>
              <a:t>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094485-0A75-C14E-A3AA-ABF925C5588C}" type="slidenum">
              <a:rPr lang="en-US" smtClean="0"/>
              <a:pPr/>
              <a:t>‹#›</a:t>
            </a:fld>
            <a:endParaRPr lang="en-US"/>
          </a:p>
        </p:txBody>
      </p:sp>
    </p:spTree>
    <p:extLst>
      <p:ext uri="{BB962C8B-B14F-4D97-AF65-F5344CB8AC3E}">
        <p14:creationId xmlns:p14="http://schemas.microsoft.com/office/powerpoint/2010/main" val="5726603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94485-0A75-C14E-A3AA-ABF925C5588C}" type="slidenum">
              <a:rPr lang="en-US" smtClean="0"/>
              <a:pPr/>
              <a:t>1</a:t>
            </a:fld>
            <a:endParaRPr lang="en-US"/>
          </a:p>
        </p:txBody>
      </p:sp>
    </p:spTree>
    <p:extLst>
      <p:ext uri="{BB962C8B-B14F-4D97-AF65-F5344CB8AC3E}">
        <p14:creationId xmlns:p14="http://schemas.microsoft.com/office/powerpoint/2010/main" val="1543755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Immagine 3"/>
          <p:cNvPicPr>
            <a:picLocks noChangeAspect="1"/>
          </p:cNvPicPr>
          <p:nvPr userDrawn="1"/>
        </p:nvPicPr>
        <p:blipFill>
          <a:blip r:embed="rId2"/>
          <a:srcRect/>
          <a:stretch/>
        </p:blipFill>
        <p:spPr>
          <a:xfrm>
            <a:off x="51084" y="13648"/>
            <a:ext cx="12120320" cy="6849789"/>
          </a:xfrm>
          <a:prstGeom prst="rect">
            <a:avLst/>
          </a:prstGeom>
        </p:spPr>
      </p:pic>
      <p:sp>
        <p:nvSpPr>
          <p:cNvPr id="2" name="Title 1"/>
          <p:cNvSpPr>
            <a:spLocks noGrp="1"/>
          </p:cNvSpPr>
          <p:nvPr>
            <p:ph type="ctrTitle" hasCustomPrompt="1"/>
          </p:nvPr>
        </p:nvSpPr>
        <p:spPr>
          <a:xfrm>
            <a:off x="2251875" y="2233223"/>
            <a:ext cx="8147713" cy="1124594"/>
          </a:xfrm>
          <a:noFill/>
        </p:spPr>
        <p:txBody>
          <a:bodyPr lIns="0" tIns="0" rIns="0" bIns="0" anchor="ctr" anchorCtr="0">
            <a:noAutofit/>
          </a:bodyPr>
          <a:lstStyle>
            <a:lvl1pPr algn="ctr">
              <a:lnSpc>
                <a:spcPct val="100000"/>
              </a:lnSpc>
              <a:spcAft>
                <a:spcPts val="0"/>
              </a:spcAft>
              <a:defRPr sz="4800" b="1" baseline="0">
                <a:solidFill>
                  <a:srgbClr val="008000"/>
                </a:solidFill>
                <a:effectLst/>
                <a:latin typeface="+mn-lt"/>
                <a:cs typeface="Arial"/>
              </a:defRPr>
            </a:lvl1pPr>
          </a:lstStyle>
          <a:p>
            <a:r>
              <a:rPr lang="en-US" dirty="0"/>
              <a:t>Presentation  Title</a:t>
            </a:r>
          </a:p>
        </p:txBody>
      </p:sp>
      <p:sp>
        <p:nvSpPr>
          <p:cNvPr id="3" name="Subtitle 2"/>
          <p:cNvSpPr>
            <a:spLocks noGrp="1"/>
          </p:cNvSpPr>
          <p:nvPr>
            <p:ph type="subTitle" idx="1" hasCustomPrompt="1"/>
          </p:nvPr>
        </p:nvSpPr>
        <p:spPr>
          <a:xfrm>
            <a:off x="6648450" y="3594735"/>
            <a:ext cx="3752849" cy="1065217"/>
          </a:xfrm>
        </p:spPr>
        <p:txBody>
          <a:bodyPr>
            <a:noAutofit/>
          </a:bodyPr>
          <a:lstStyle>
            <a:lvl1pPr marL="0" indent="0" algn="l">
              <a:buNone/>
              <a:defRPr sz="2000" i="1">
                <a:solidFill>
                  <a:srgbClr val="008000"/>
                </a:solidFill>
                <a:latin typeface="+mn-lt"/>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Author – Organisation</a:t>
            </a:r>
          </a:p>
          <a:p>
            <a:r>
              <a:rPr lang="nl-NL" dirty="0"/>
              <a:t>Meeting </a:t>
            </a:r>
            <a:r>
              <a:rPr lang="nl-NL" dirty="0" err="1"/>
              <a:t>location</a:t>
            </a:r>
            <a:r>
              <a:rPr lang="nl-NL" dirty="0"/>
              <a:t>, </a:t>
            </a:r>
            <a:r>
              <a:rPr lang="nl-NL" dirty="0" err="1"/>
              <a:t>venue</a:t>
            </a:r>
            <a:r>
              <a:rPr lang="nl-NL" dirty="0"/>
              <a:t>, date</a:t>
            </a:r>
            <a:endParaRPr lang="en-US" dirty="0"/>
          </a:p>
        </p:txBody>
      </p:sp>
    </p:spTree>
    <p:extLst>
      <p:ext uri="{BB962C8B-B14F-4D97-AF65-F5344CB8AC3E}">
        <p14:creationId xmlns:p14="http://schemas.microsoft.com/office/powerpoint/2010/main" val="945117276"/>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60989" y="1310184"/>
            <a:ext cx="6954712" cy="4451918"/>
          </a:xfrm>
        </p:spPr>
        <p:txBody>
          <a:bodyPr/>
          <a:lstStyle>
            <a:lvl1pPr marL="457200" indent="-457200">
              <a:buFont typeface="+mj-lt"/>
              <a:buAutoNum type="arabicPeriod"/>
              <a:defRPr sz="2400">
                <a:solidFill>
                  <a:schemeClr val="tx1">
                    <a:tint val="7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GB" noProof="0" dirty="0"/>
              <a:t>Topic 1</a:t>
            </a:r>
          </a:p>
          <a:p>
            <a:r>
              <a:rPr lang="en-GB" noProof="0" dirty="0"/>
              <a:t>Topic 2</a:t>
            </a:r>
          </a:p>
          <a:p>
            <a:r>
              <a:rPr lang="en-GB" noProof="0" dirty="0"/>
              <a:t>…</a:t>
            </a:r>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6" name="Title 1">
            <a:extLst>
              <a:ext uri="{FF2B5EF4-FFF2-40B4-BE49-F238E27FC236}">
                <a16:creationId xmlns:a16="http://schemas.microsoft.com/office/drawing/2014/main" id="{E477FD8C-AE88-46F7-9CE9-C975DBBD4C73}"/>
              </a:ext>
            </a:extLst>
          </p:cNvPr>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Tree>
    <p:extLst>
      <p:ext uri="{BB962C8B-B14F-4D97-AF65-F5344CB8AC3E}">
        <p14:creationId xmlns:p14="http://schemas.microsoft.com/office/powerpoint/2010/main" val="178069578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14" name="Straight Connector 7"/>
          <p:cNvCxnSpPr/>
          <p:nvPr userDrawn="1"/>
        </p:nvCxnSpPr>
        <p:spPr>
          <a:xfrm>
            <a:off x="16989" y="6349763"/>
            <a:ext cx="12204000" cy="0"/>
          </a:xfrm>
          <a:prstGeom prst="line">
            <a:avLst/>
          </a:prstGeom>
          <a:ln w="19050">
            <a:solidFill>
              <a:srgbClr val="009900"/>
            </a:solidFill>
          </a:ln>
        </p:spPr>
        <p:style>
          <a:lnRef idx="1">
            <a:schemeClr val="dk1"/>
          </a:lnRef>
          <a:fillRef idx="0">
            <a:schemeClr val="dk1"/>
          </a:fillRef>
          <a:effectRef idx="0">
            <a:schemeClr val="dk1"/>
          </a:effectRef>
          <a:fontRef idx="minor">
            <a:schemeClr val="tx1"/>
          </a:fontRef>
        </p:style>
      </p:cxnSp>
      <p:sp>
        <p:nvSpPr>
          <p:cNvPr id="10" name="Title 1">
            <a:extLst>
              <a:ext uri="{FF2B5EF4-FFF2-40B4-BE49-F238E27FC236}">
                <a16:creationId xmlns:a16="http://schemas.microsoft.com/office/drawing/2014/main" id="{C1E17B3C-E2F7-43D1-9B0C-8E833D6BA47F}"/>
              </a:ext>
            </a:extLst>
          </p:cNvPr>
          <p:cNvSpPr>
            <a:spLocks noGrp="1"/>
          </p:cNvSpPr>
          <p:nvPr>
            <p:ph type="title"/>
          </p:nvPr>
        </p:nvSpPr>
        <p:spPr>
          <a:xfrm>
            <a:off x="831850" y="1223963"/>
            <a:ext cx="10515600" cy="2852737"/>
          </a:xfrm>
        </p:spPr>
        <p:txBody>
          <a:bodyPr anchor="b"/>
          <a:lstStyle>
            <a:lvl1pPr>
              <a:defRPr sz="6000"/>
            </a:lvl1pPr>
          </a:lstStyle>
          <a:p>
            <a:r>
              <a:rPr lang="en-US" dirty="0"/>
              <a:t>Click to edit Master title style</a:t>
            </a:r>
            <a:endParaRPr lang="el-GR" dirty="0"/>
          </a:p>
        </p:txBody>
      </p:sp>
      <p:sp>
        <p:nvSpPr>
          <p:cNvPr id="11" name="Text Placeholder 2">
            <a:extLst>
              <a:ext uri="{FF2B5EF4-FFF2-40B4-BE49-F238E27FC236}">
                <a16:creationId xmlns:a16="http://schemas.microsoft.com/office/drawing/2014/main" id="{9E439D93-EC71-4BFD-91AB-71DAFB879195}"/>
              </a:ext>
            </a:extLst>
          </p:cNvPr>
          <p:cNvSpPr>
            <a:spLocks noGrp="1"/>
          </p:cNvSpPr>
          <p:nvPr>
            <p:ph type="body" idx="1"/>
          </p:nvPr>
        </p:nvSpPr>
        <p:spPr>
          <a:xfrm>
            <a:off x="831850" y="4103688"/>
            <a:ext cx="10515600" cy="1500187"/>
          </a:xfrm>
        </p:spPr>
        <p:txBody>
          <a:bodyPr/>
          <a:lstStyle>
            <a:lvl1pPr marL="0" indent="0">
              <a:buNone/>
              <a:defRPr sz="2400" b="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88994717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7" name="Text Placeholder 2">
            <a:extLst>
              <a:ext uri="{FF2B5EF4-FFF2-40B4-BE49-F238E27FC236}">
                <a16:creationId xmlns:a16="http://schemas.microsoft.com/office/drawing/2014/main" id="{C19440AC-1D5F-4DC4-836D-751F83594111}"/>
              </a:ext>
            </a:extLst>
          </p:cNvPr>
          <p:cNvSpPr>
            <a:spLocks noGrp="1"/>
          </p:cNvSpPr>
          <p:nvPr>
            <p:ph idx="1"/>
          </p:nvPr>
        </p:nvSpPr>
        <p:spPr>
          <a:xfrm>
            <a:off x="838200" y="1076329"/>
            <a:ext cx="10515600" cy="4237404"/>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Tree>
    <p:extLst>
      <p:ext uri="{BB962C8B-B14F-4D97-AF65-F5344CB8AC3E}">
        <p14:creationId xmlns:p14="http://schemas.microsoft.com/office/powerpoint/2010/main" val="4059011602"/>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2388" y="1729064"/>
            <a:ext cx="8106770" cy="1463376"/>
          </a:xfrm>
        </p:spPr>
        <p:txBody>
          <a:bodyPr anchor="ctr">
            <a:normAutofit/>
          </a:bodyPr>
          <a:lstStyle>
            <a:lvl1pPr>
              <a:defRPr sz="3200" i="0" baseline="0">
                <a:solidFill>
                  <a:schemeClr val="tx1"/>
                </a:solidFill>
                <a:latin typeface="+mn-lt"/>
                <a:cs typeface="Arial"/>
              </a:defRPr>
            </a:lvl1pPr>
          </a:lstStyle>
          <a:p>
            <a:r>
              <a:rPr lang="nl-NL" dirty="0"/>
              <a:t>Presenter name</a:t>
            </a:r>
            <a:br>
              <a:rPr lang="nl-NL" dirty="0"/>
            </a:br>
            <a:r>
              <a:rPr lang="nl-NL" dirty="0"/>
              <a:t>email</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8344" y="365125"/>
            <a:ext cx="7957456" cy="1325563"/>
          </a:xfrm>
          <a:prstGeom prst="rect">
            <a:avLst/>
          </a:prstGeom>
        </p:spPr>
        <p:txBody>
          <a:bodyPr vert="horz" lIns="91440" tIns="45720" rIns="91440" bIns="45720" rtlCol="0" anchor="b" anchorCtr="0">
            <a:noAutofit/>
          </a:body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
        <p:nvSpPr>
          <p:cNvPr id="3" name="Text Placeholder 2"/>
          <p:cNvSpPr>
            <a:spLocks noGrp="1"/>
          </p:cNvSpPr>
          <p:nvPr>
            <p:ph type="body" idx="1"/>
          </p:nvPr>
        </p:nvSpPr>
        <p:spPr>
          <a:xfrm>
            <a:off x="838200" y="1825625"/>
            <a:ext cx="10515600" cy="3488107"/>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
        <p:nvSpPr>
          <p:cNvPr id="6" name="Slide Number Placeholder 5"/>
          <p:cNvSpPr>
            <a:spLocks noGrp="1"/>
          </p:cNvSpPr>
          <p:nvPr>
            <p:ph type="sldNum" sz="quarter" idx="4"/>
          </p:nvPr>
        </p:nvSpPr>
        <p:spPr>
          <a:xfrm>
            <a:off x="11516435" y="5521980"/>
            <a:ext cx="525439" cy="365125"/>
          </a:xfrm>
          <a:prstGeom prst="rect">
            <a:avLst/>
          </a:prstGeom>
        </p:spPr>
        <p:txBody>
          <a:bodyPr vert="horz" lIns="91440" tIns="45720" rIns="91440" bIns="45720" rtlCol="0" anchor="ctr"/>
          <a:lstStyle>
            <a:lvl1pPr algn="l">
              <a:defRPr sz="1200">
                <a:solidFill>
                  <a:srgbClr val="7030A0"/>
                </a:solidFill>
                <a:latin typeface="Arial"/>
                <a:cs typeface="Arial"/>
              </a:defRPr>
            </a:lvl1pPr>
          </a:lstStyle>
          <a:p>
            <a:fld id="{6C162CEF-58C8-EF46-9B52-D78FBBFD3DD6}" type="slidenum">
              <a:rPr lang="en-US" smtClean="0"/>
              <a:pPr/>
              <a:t>‹#›</a:t>
            </a:fld>
            <a:endParaRPr lang="en-US" dirty="0"/>
          </a:p>
        </p:txBody>
      </p:sp>
    </p:spTree>
    <p:extLst>
      <p:ext uri="{BB962C8B-B14F-4D97-AF65-F5344CB8AC3E}">
        <p14:creationId xmlns:p14="http://schemas.microsoft.com/office/powerpoint/2010/main" val="356426808"/>
      </p:ext>
    </p:extLst>
  </p:cSld>
  <p:clrMap bg1="lt1" tx1="dk1" bg2="lt2" tx2="dk2" accent1="accent1" accent2="accent2" accent3="accent3" accent4="accent4" accent5="accent5" accent6="accent6" hlink="hlink" folHlink="folHlink"/>
  <p:sldLayoutIdLst>
    <p:sldLayoutId id="2147483769" r:id="rId1"/>
    <p:sldLayoutId id="2147483771" r:id="rId2"/>
    <p:sldLayoutId id="2147483779" r:id="rId3"/>
    <p:sldLayoutId id="2147483781" r:id="rId4"/>
    <p:sldLayoutId id="2147483780" r:id="rId5"/>
  </p:sldLayoutIdLst>
  <p:transition spd="slow">
    <p:fade/>
  </p:transition>
  <p:hf hdr="0" ftr="0" dt="0"/>
  <p:txStyles>
    <p:titleStyle>
      <a:lvl1pPr algn="l" defTabSz="914400" rtl="0" eaLnBrk="1" latinLnBrk="0" hangingPunct="1">
        <a:lnSpc>
          <a:spcPct val="90000"/>
        </a:lnSpc>
        <a:spcBef>
          <a:spcPct val="0"/>
        </a:spcBef>
        <a:buNone/>
        <a:defRPr sz="4800" b="1" kern="1200" baseline="0">
          <a:solidFill>
            <a:srgbClr val="008000"/>
          </a:solidFill>
          <a:latin typeface="+mj-lt"/>
          <a:ea typeface="+mj-ea"/>
          <a:cs typeface="+mj-cs"/>
        </a:defRPr>
      </a:lvl1pPr>
    </p:titleStyle>
    <p:body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Sottotitolo 24"/>
          <p:cNvSpPr>
            <a:spLocks noGrp="1"/>
          </p:cNvSpPr>
          <p:nvPr>
            <p:ph type="subTitle" idx="1"/>
          </p:nvPr>
        </p:nvSpPr>
        <p:spPr>
          <a:xfrm>
            <a:off x="6946900" y="3618411"/>
            <a:ext cx="4326346" cy="1410215"/>
          </a:xfrm>
        </p:spPr>
        <p:txBody>
          <a:bodyPr>
            <a:normAutofit fontScale="92500"/>
          </a:bodyPr>
          <a:lstStyle/>
          <a:p>
            <a:pPr>
              <a:lnSpc>
                <a:spcPct val="170000"/>
              </a:lnSpc>
            </a:pPr>
            <a:r>
              <a:rPr lang="en-US" sz="1900" dirty="0"/>
              <a:t>Prof. Constantinos S. Psomopoulos, </a:t>
            </a:r>
            <a:r>
              <a:rPr lang="en-US" sz="1900" dirty="0" err="1"/>
              <a:t>UniWA</a:t>
            </a:r>
            <a:endParaRPr lang="it-IT" sz="1900" dirty="0"/>
          </a:p>
          <a:p>
            <a:pPr>
              <a:lnSpc>
                <a:spcPct val="170000"/>
              </a:lnSpc>
            </a:pPr>
            <a:r>
              <a:rPr lang="it-IT" sz="1900" dirty="0"/>
              <a:t>June 2024</a:t>
            </a:r>
          </a:p>
          <a:p>
            <a:pPr>
              <a:lnSpc>
                <a:spcPct val="170000"/>
              </a:lnSpc>
            </a:pPr>
            <a:endParaRPr lang="it-IT" sz="1900" dirty="0">
              <a:solidFill>
                <a:srgbClr val="008000"/>
              </a:solidFill>
            </a:endParaRPr>
          </a:p>
        </p:txBody>
      </p:sp>
      <p:sp>
        <p:nvSpPr>
          <p:cNvPr id="24" name="Titolo 23"/>
          <p:cNvSpPr>
            <a:spLocks noGrp="1"/>
          </p:cNvSpPr>
          <p:nvPr>
            <p:ph type="ctrTitle"/>
          </p:nvPr>
        </p:nvSpPr>
        <p:spPr>
          <a:xfrm>
            <a:off x="2669310" y="2139282"/>
            <a:ext cx="8430490" cy="805231"/>
          </a:xfrm>
          <a:solidFill>
            <a:srgbClr val="FFFFFF"/>
          </a:solidFill>
          <a:ln>
            <a:noFill/>
          </a:ln>
        </p:spPr>
        <p:txBody>
          <a:bodyPr anchor="t"/>
          <a:lstStyle/>
          <a:p>
            <a:pPr>
              <a:lnSpc>
                <a:spcPts val="4000"/>
              </a:lnSpc>
            </a:pPr>
            <a:r>
              <a:rPr lang="en-US" b="0" dirty="0"/>
              <a:t>Sustainability Indexes &amp; Evaluation of island future sustainability through ET.</a:t>
            </a:r>
            <a:endParaRPr lang="en-US" b="0" dirty="0">
              <a:solidFill>
                <a:srgbClr val="008000"/>
              </a:solidFill>
            </a:endParaRPr>
          </a:p>
        </p:txBody>
      </p:sp>
    </p:spTree>
    <p:extLst>
      <p:ext uri="{BB962C8B-B14F-4D97-AF65-F5344CB8AC3E}">
        <p14:creationId xmlns:p14="http://schemas.microsoft.com/office/powerpoint/2010/main" val="77772050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8B6EF9-9804-43EF-B58A-C202FA9C2010}"/>
              </a:ext>
            </a:extLst>
          </p:cNvPr>
          <p:cNvSpPr>
            <a:spLocks noGrp="1"/>
          </p:cNvSpPr>
          <p:nvPr>
            <p:ph type="title"/>
          </p:nvPr>
        </p:nvSpPr>
        <p:spPr/>
        <p:txBody>
          <a:bodyPr/>
          <a:lstStyle/>
          <a:p>
            <a:r>
              <a:rPr lang="en-GB" sz="2800" dirty="0"/>
              <a:t>UN Sustainable Development goals </a:t>
            </a:r>
            <a:endParaRPr lang="el-GR" sz="2800" dirty="0"/>
          </a:p>
        </p:txBody>
      </p:sp>
      <p:sp>
        <p:nvSpPr>
          <p:cNvPr id="3" name="Θέση περιεχομένου 2">
            <a:extLst>
              <a:ext uri="{FF2B5EF4-FFF2-40B4-BE49-F238E27FC236}">
                <a16:creationId xmlns:a16="http://schemas.microsoft.com/office/drawing/2014/main" id="{70366D20-5CEE-45F5-9725-0BCEE974E48E}"/>
              </a:ext>
            </a:extLst>
          </p:cNvPr>
          <p:cNvSpPr>
            <a:spLocks noGrp="1"/>
          </p:cNvSpPr>
          <p:nvPr>
            <p:ph idx="1"/>
          </p:nvPr>
        </p:nvSpPr>
        <p:spPr>
          <a:xfrm>
            <a:off x="838200" y="1076328"/>
            <a:ext cx="10515600" cy="4897751"/>
          </a:xfrm>
        </p:spPr>
        <p:txBody>
          <a:bodyPr>
            <a:normAutofit fontScale="92500" lnSpcReduction="20000"/>
          </a:bodyPr>
          <a:lstStyle/>
          <a:p>
            <a:pPr marL="0" indent="0">
              <a:buNone/>
            </a:pPr>
            <a:r>
              <a:rPr lang="en-US" dirty="0"/>
              <a:t>These UN Sustainable Development goals focus on issues such as:</a:t>
            </a:r>
          </a:p>
          <a:p>
            <a:r>
              <a:rPr lang="en-US" dirty="0"/>
              <a:t>gender equality</a:t>
            </a:r>
          </a:p>
          <a:p>
            <a:r>
              <a:rPr lang="en-US" dirty="0"/>
              <a:t>poverty alleviation </a:t>
            </a:r>
          </a:p>
          <a:p>
            <a:r>
              <a:rPr lang="en-US" dirty="0"/>
              <a:t>environmental resource sustainability</a:t>
            </a:r>
          </a:p>
          <a:p>
            <a:r>
              <a:rPr lang="en-US" dirty="0"/>
              <a:t>civic society action/participation</a:t>
            </a:r>
          </a:p>
          <a:p>
            <a:r>
              <a:rPr lang="en-US" dirty="0"/>
              <a:t>social, economic, educational and environmental equity and justice approach</a:t>
            </a:r>
          </a:p>
          <a:p>
            <a:pPr marL="0" indent="0">
              <a:buNone/>
            </a:pPr>
            <a:r>
              <a:rPr lang="en-US" dirty="0"/>
              <a:t>to measuring the progress of small island developing states (SIDS) towards sustainable development (SD) as set by the UN Sustainable Development Goals 2030. </a:t>
            </a:r>
          </a:p>
          <a:p>
            <a:pPr marL="0" indent="0">
              <a:buNone/>
            </a:pPr>
            <a:endParaRPr lang="en-US" dirty="0"/>
          </a:p>
          <a:p>
            <a:pPr marL="0" indent="0">
              <a:buNone/>
            </a:pPr>
            <a:r>
              <a:rPr lang="en-US" dirty="0"/>
              <a:t>Currently, these goals do not provide adequate guidance on how countries might measure their progress towards sustainability. </a:t>
            </a:r>
          </a:p>
          <a:p>
            <a:endParaRPr lang="el-GR" dirty="0"/>
          </a:p>
        </p:txBody>
      </p:sp>
    </p:spTree>
    <p:extLst>
      <p:ext uri="{BB962C8B-B14F-4D97-AF65-F5344CB8AC3E}">
        <p14:creationId xmlns:p14="http://schemas.microsoft.com/office/powerpoint/2010/main" val="2230926300"/>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8B6EF9-9804-43EF-B58A-C202FA9C2010}"/>
              </a:ext>
            </a:extLst>
          </p:cNvPr>
          <p:cNvSpPr>
            <a:spLocks noGrp="1"/>
          </p:cNvSpPr>
          <p:nvPr>
            <p:ph type="title"/>
          </p:nvPr>
        </p:nvSpPr>
        <p:spPr/>
        <p:txBody>
          <a:bodyPr/>
          <a:lstStyle/>
          <a:p>
            <a:r>
              <a:rPr lang="en-US" sz="2800" dirty="0"/>
              <a:t>Developing an index with concrete targets, through the use of pertinent sustainability indicators</a:t>
            </a:r>
            <a:endParaRPr lang="el-GR" sz="2800" dirty="0"/>
          </a:p>
        </p:txBody>
      </p:sp>
      <p:sp>
        <p:nvSpPr>
          <p:cNvPr id="3" name="Θέση περιεχομένου 2">
            <a:extLst>
              <a:ext uri="{FF2B5EF4-FFF2-40B4-BE49-F238E27FC236}">
                <a16:creationId xmlns:a16="http://schemas.microsoft.com/office/drawing/2014/main" id="{70366D20-5CEE-45F5-9725-0BCEE974E48E}"/>
              </a:ext>
            </a:extLst>
          </p:cNvPr>
          <p:cNvSpPr>
            <a:spLocks noGrp="1"/>
          </p:cNvSpPr>
          <p:nvPr>
            <p:ph idx="1"/>
          </p:nvPr>
        </p:nvSpPr>
        <p:spPr>
          <a:xfrm>
            <a:off x="838200" y="1182062"/>
            <a:ext cx="10515600" cy="5058717"/>
          </a:xfrm>
        </p:spPr>
        <p:txBody>
          <a:bodyPr>
            <a:noAutofit/>
          </a:bodyPr>
          <a:lstStyle/>
          <a:p>
            <a:pPr marL="0" indent="0">
              <a:buNone/>
            </a:pPr>
            <a:r>
              <a:rPr lang="en-US" sz="2600" dirty="0"/>
              <a:t>Many indexes have been proposed. These mainly involve:</a:t>
            </a:r>
          </a:p>
          <a:p>
            <a:r>
              <a:rPr lang="en-US" sz="2600" dirty="0"/>
              <a:t>Measuring quantitatively the SD of a developing nation is a Composite Vulnerability and Resilience (VR) Index. This approach concentrates on mathematical algorithms to the success of a nation’s SD policies with a heavy emphasis on economic indicators.</a:t>
            </a:r>
          </a:p>
          <a:p>
            <a:pPr marL="0" indent="0">
              <a:buNone/>
            </a:pPr>
            <a:r>
              <a:rPr lang="en-US" sz="2600" dirty="0"/>
              <a:t>	However, this is an approach in which composite VR indexes do not explicitly refer to sustainable development concerns.  In addition this method becomes unreliable when ‘soft’ qualitative data are used. The incorporation into an index of certain government policies which it has implemented to aid in its SD are data we deem to be qualitatively ‘soft’. </a:t>
            </a:r>
          </a:p>
        </p:txBody>
      </p:sp>
    </p:spTree>
    <p:extLst>
      <p:ext uri="{BB962C8B-B14F-4D97-AF65-F5344CB8AC3E}">
        <p14:creationId xmlns:p14="http://schemas.microsoft.com/office/powerpoint/2010/main" val="3313156352"/>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BFE5DF-10BB-4350-95BB-7BEFE6969C9C}"/>
              </a:ext>
            </a:extLst>
          </p:cNvPr>
          <p:cNvSpPr>
            <a:spLocks noGrp="1"/>
          </p:cNvSpPr>
          <p:nvPr>
            <p:ph type="title"/>
          </p:nvPr>
        </p:nvSpPr>
        <p:spPr/>
        <p:txBody>
          <a:bodyPr/>
          <a:lstStyle/>
          <a:p>
            <a:r>
              <a:rPr lang="en-US" sz="2800" dirty="0"/>
              <a:t>Developing an index with concrete targets, through the use of pertinent sustainability indicators</a:t>
            </a:r>
            <a:endParaRPr lang="el-GR" sz="2800" dirty="0"/>
          </a:p>
        </p:txBody>
      </p:sp>
      <p:sp>
        <p:nvSpPr>
          <p:cNvPr id="3" name="Θέση περιεχομένου 2">
            <a:extLst>
              <a:ext uri="{FF2B5EF4-FFF2-40B4-BE49-F238E27FC236}">
                <a16:creationId xmlns:a16="http://schemas.microsoft.com/office/drawing/2014/main" id="{1BFC1785-F3F7-41FB-9784-64580EFA0BBB}"/>
              </a:ext>
            </a:extLst>
          </p:cNvPr>
          <p:cNvSpPr>
            <a:spLocks noGrp="1"/>
          </p:cNvSpPr>
          <p:nvPr>
            <p:ph idx="1"/>
          </p:nvPr>
        </p:nvSpPr>
        <p:spPr/>
        <p:txBody>
          <a:bodyPr>
            <a:noAutofit/>
          </a:bodyPr>
          <a:lstStyle/>
          <a:p>
            <a:r>
              <a:rPr lang="en-US" sz="2600" dirty="0"/>
              <a:t>Another type of index is called Thematic. These can be defined as individual indicators which are grouped together around a specific area or theme.</a:t>
            </a:r>
          </a:p>
          <a:p>
            <a:r>
              <a:rPr lang="en-US" sz="2600" dirty="0"/>
              <a:t>indexes composed of a pertinent quantitative sustainability indicators that fall within the themes of social, economic, environmental and Climate Change incorporating Disaster Risk Reduction (DRR). </a:t>
            </a:r>
          </a:p>
          <a:p>
            <a:r>
              <a:rPr lang="en-US" sz="2600" dirty="0"/>
              <a:t>With a common set of indicators, we can collect and interpret the data and compare over time and geographies. </a:t>
            </a:r>
          </a:p>
          <a:p>
            <a:r>
              <a:rPr lang="en-US" sz="2600" dirty="0"/>
              <a:t>By using an index, one can also transparently identify how and why each specific indicator is scored and how they collectively determine a country’s overall progress to a sustainable society.</a:t>
            </a:r>
          </a:p>
          <a:p>
            <a:endParaRPr lang="el-GR" sz="2600" dirty="0"/>
          </a:p>
        </p:txBody>
      </p:sp>
    </p:spTree>
    <p:extLst>
      <p:ext uri="{BB962C8B-B14F-4D97-AF65-F5344CB8AC3E}">
        <p14:creationId xmlns:p14="http://schemas.microsoft.com/office/powerpoint/2010/main" val="338007885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892575-9F18-42B8-A528-057CBFD63F4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10C2407-5C8C-45F5-AF62-66E5A61D1086}"/>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1201439378"/>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p:txBody>
          <a:bodyPr/>
          <a:lstStyle/>
          <a:p>
            <a:r>
              <a:rPr lang="en-US" sz="2800" dirty="0"/>
              <a:t>Energy transition process and community engagement on geographic islands</a:t>
            </a:r>
            <a:endParaRPr lang="el-GR" sz="2800" dirty="0"/>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a:xfrm>
            <a:off x="838200" y="1076328"/>
            <a:ext cx="10515600" cy="4878701"/>
          </a:xfrm>
        </p:spPr>
        <p:txBody>
          <a:bodyPr>
            <a:normAutofit/>
          </a:bodyPr>
          <a:lstStyle/>
          <a:p>
            <a:pPr marL="0" indent="0">
              <a:buNone/>
            </a:pPr>
            <a:r>
              <a:rPr lang="en-US" dirty="0"/>
              <a:t>Energy transition processes are complex, facing many challenges which extend much beyond the technical issues discussed previously.</a:t>
            </a:r>
          </a:p>
          <a:p>
            <a:pPr marL="0" indent="0">
              <a:buNone/>
            </a:pPr>
            <a:r>
              <a:rPr lang="en-US" dirty="0"/>
              <a:t>Traditional energy transition processes commonly start by the design of an appropriate technical solution, that is then followed by meetings with the communities to inform and consult them. </a:t>
            </a:r>
          </a:p>
          <a:p>
            <a:pPr marL="0" indent="0">
              <a:buNone/>
            </a:pPr>
            <a:r>
              <a:rPr lang="en-US" dirty="0"/>
              <a:t>In fact, most studies that </a:t>
            </a:r>
            <a:r>
              <a:rPr lang="en-US" dirty="0" err="1"/>
              <a:t>centre</a:t>
            </a:r>
            <a:r>
              <a:rPr lang="en-US" dirty="0"/>
              <a:t> the attentions on insular sustainable transition are so focused in producing the sufficient energy to satisfy the needs of the island as a whole that they forget the involvement of the community. </a:t>
            </a:r>
          </a:p>
          <a:p>
            <a:pPr marL="0" indent="0">
              <a:buNone/>
            </a:pPr>
            <a:r>
              <a:rPr lang="en-US" dirty="0"/>
              <a:t>This leads to tensions between stakeholders involved in energy planning and, at times, community opposition to energy plans. </a:t>
            </a:r>
            <a:endParaRPr lang="el-GR" dirty="0"/>
          </a:p>
        </p:txBody>
      </p:sp>
    </p:spTree>
    <p:extLst>
      <p:ext uri="{BB962C8B-B14F-4D97-AF65-F5344CB8AC3E}">
        <p14:creationId xmlns:p14="http://schemas.microsoft.com/office/powerpoint/2010/main" val="482478043"/>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p:txBody>
          <a:bodyPr/>
          <a:lstStyle/>
          <a:p>
            <a:r>
              <a:rPr lang="en-US" dirty="0"/>
              <a:t>As such, several stakeholders, working in the field of energy research and policy, agree that energy transitions must be led by transdisciplinary consortiums, guided by social science concerns around the human dimensions of energy.</a:t>
            </a:r>
          </a:p>
          <a:p>
            <a:endParaRPr lang="en-US" dirty="0"/>
          </a:p>
          <a:p>
            <a:r>
              <a:rPr lang="en-US" dirty="0"/>
              <a:t>These methods are key to achieve public acceptability of green energy solutions by members of a social unit.</a:t>
            </a:r>
            <a:endParaRPr lang="el-GR" dirty="0"/>
          </a:p>
        </p:txBody>
      </p:sp>
    </p:spTree>
    <p:extLst>
      <p:ext uri="{BB962C8B-B14F-4D97-AF65-F5344CB8AC3E}">
        <p14:creationId xmlns:p14="http://schemas.microsoft.com/office/powerpoint/2010/main" val="1708450801"/>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p:txBody>
          <a:bodyPr/>
          <a:lstStyle/>
          <a:p>
            <a:r>
              <a:rPr lang="en-US" dirty="0"/>
              <a:t>The success achieved on energy transition processes throughout islands revealed how those territories are not only distinct places in which regards topography, location in global value chains, but are associated with a form of social realm </a:t>
            </a:r>
            <a:r>
              <a:rPr lang="en-US" dirty="0" err="1"/>
              <a:t>centred</a:t>
            </a:r>
            <a:r>
              <a:rPr lang="en-US" dirty="0"/>
              <a:t> on the community. </a:t>
            </a:r>
          </a:p>
          <a:p>
            <a:r>
              <a:rPr lang="en-US" dirty="0"/>
              <a:t>As such, on the contrary of what is perceived to happen on traditional communities, the actors who promote smart energy innovation on islands emphasize how keen local actors are to learn, cooperate and engage to promote new energy technologies. </a:t>
            </a:r>
            <a:endParaRPr lang="el-GR" dirty="0"/>
          </a:p>
        </p:txBody>
      </p:sp>
    </p:spTree>
    <p:extLst>
      <p:ext uri="{BB962C8B-B14F-4D97-AF65-F5344CB8AC3E}">
        <p14:creationId xmlns:p14="http://schemas.microsoft.com/office/powerpoint/2010/main" val="389995000"/>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p:txBody>
          <a:bodyPr/>
          <a:lstStyle/>
          <a:p>
            <a:r>
              <a:rPr lang="en-US" dirty="0"/>
              <a:t>Stakeholders</a:t>
            </a:r>
            <a:endParaRPr lang="el-GR" dirty="0"/>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p:txBody>
          <a:bodyPr/>
          <a:lstStyle/>
          <a:p>
            <a:r>
              <a:rPr lang="en-US" dirty="0"/>
              <a:t>The enrolment of stakeholders, and the consecutive nurturing of the contacts, are essential aspects of the methodology. </a:t>
            </a:r>
          </a:p>
          <a:p>
            <a:r>
              <a:rPr lang="en-US" dirty="0"/>
              <a:t>Relevant stakeholders have to be identified, closely related to the definition of the household function itself, and its boundaries, and to its ‘supply chain’. Not only relevant present stakeholders, but also possible future stakeholders, potential actors in future scenarios, have to be located. Of course, this is a methodological chicken-and-egg problem: stakeholders together define in a creativity workshop what the future scenarios might be, and by implication who are the relevant stakeholders in these future scenarios.</a:t>
            </a:r>
            <a:endParaRPr lang="el-GR" dirty="0"/>
          </a:p>
        </p:txBody>
      </p:sp>
    </p:spTree>
    <p:extLst>
      <p:ext uri="{BB962C8B-B14F-4D97-AF65-F5344CB8AC3E}">
        <p14:creationId xmlns:p14="http://schemas.microsoft.com/office/powerpoint/2010/main" val="3005665616"/>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a:xfrm>
            <a:off x="838200" y="376658"/>
            <a:ext cx="10831830" cy="767639"/>
          </a:xfrm>
        </p:spPr>
        <p:txBody>
          <a:bodyPr/>
          <a:lstStyle/>
          <a:p>
            <a:r>
              <a:rPr lang="en-US" dirty="0"/>
              <a:t>Supporting the transition process globally (domestic, business, tech).</a:t>
            </a:r>
            <a:endParaRPr lang="el-GR" dirty="0"/>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a:xfrm>
            <a:off x="838200" y="1510669"/>
            <a:ext cx="10515600" cy="4237404"/>
          </a:xfrm>
        </p:spPr>
        <p:txBody>
          <a:bodyPr/>
          <a:lstStyle/>
          <a:p>
            <a:r>
              <a:rPr lang="en-US" dirty="0"/>
              <a:t>Electricity generation, storage and distribution</a:t>
            </a:r>
          </a:p>
          <a:p>
            <a:pPr marL="457200" lvl="1" indent="0">
              <a:buNone/>
            </a:pPr>
            <a:r>
              <a:rPr lang="en-US" sz="2000" dirty="0">
                <a:solidFill>
                  <a:srgbClr val="008000"/>
                </a:solidFill>
              </a:rPr>
              <a:t>Install a self-sufficient power supply system that uses: </a:t>
            </a:r>
          </a:p>
          <a:p>
            <a:pPr lvl="1"/>
            <a:r>
              <a:rPr lang="en-US" sz="2000" dirty="0">
                <a:solidFill>
                  <a:srgbClr val="008000"/>
                </a:solidFill>
              </a:rPr>
              <a:t>	smart grid distribution.</a:t>
            </a:r>
          </a:p>
          <a:p>
            <a:pPr lvl="1"/>
            <a:r>
              <a:rPr lang="en-US" sz="2000" dirty="0">
                <a:solidFill>
                  <a:srgbClr val="008000"/>
                </a:solidFill>
              </a:rPr>
              <a:t>	battery storage.</a:t>
            </a:r>
          </a:p>
          <a:p>
            <a:pPr lvl="1"/>
            <a:r>
              <a:rPr lang="en-US" sz="2000" dirty="0">
                <a:solidFill>
                  <a:srgbClr val="008000"/>
                </a:solidFill>
              </a:rPr>
              <a:t>	solar photovoltaic technology.</a:t>
            </a:r>
          </a:p>
          <a:p>
            <a:pPr marL="457200" lvl="1" indent="0">
              <a:buNone/>
            </a:pPr>
            <a:endParaRPr lang="en-US" dirty="0"/>
          </a:p>
        </p:txBody>
      </p:sp>
    </p:spTree>
    <p:extLst>
      <p:ext uri="{BB962C8B-B14F-4D97-AF65-F5344CB8AC3E}">
        <p14:creationId xmlns:p14="http://schemas.microsoft.com/office/powerpoint/2010/main" val="1686662193"/>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a:xfrm>
            <a:off x="838200" y="308690"/>
            <a:ext cx="7957456" cy="767639"/>
          </a:xfrm>
        </p:spPr>
        <p:txBody>
          <a:bodyPr/>
          <a:lstStyle/>
          <a:p>
            <a:r>
              <a:rPr lang="en-US" dirty="0"/>
              <a:t>Supporting the transition process globally (domestic, business, tech).</a:t>
            </a:r>
            <a:endParaRPr lang="el-GR" dirty="0"/>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a:xfrm>
            <a:off x="838200" y="1510669"/>
            <a:ext cx="10515600" cy="4237404"/>
          </a:xfrm>
        </p:spPr>
        <p:txBody>
          <a:bodyPr/>
          <a:lstStyle/>
          <a:p>
            <a:pPr marL="230400" lvl="1">
              <a:spcBef>
                <a:spcPts val="1000"/>
              </a:spcBef>
            </a:pPr>
            <a:r>
              <a:rPr lang="en-US" sz="2800" dirty="0">
                <a:solidFill>
                  <a:schemeClr val="tx1"/>
                </a:solidFill>
              </a:rPr>
              <a:t>Transportation (Inbound-Outbound &amp; island traffic).</a:t>
            </a:r>
          </a:p>
          <a:p>
            <a:pPr lvl="2"/>
            <a:r>
              <a:rPr lang="en-US" sz="2000" dirty="0"/>
              <a:t>Reduce carbon emissions from the island's transportation infrastructure by </a:t>
            </a:r>
            <a:r>
              <a:rPr lang="en-US" sz="2000" dirty="0" err="1"/>
              <a:t>emphasising</a:t>
            </a:r>
            <a:r>
              <a:rPr lang="en-US" sz="2000" dirty="0"/>
              <a:t> socioeconomic </a:t>
            </a:r>
            <a:r>
              <a:rPr lang="en-US" sz="2000" dirty="0" err="1"/>
              <a:t>endeavours</a:t>
            </a:r>
            <a:r>
              <a:rPr lang="en-US" sz="2000" dirty="0"/>
              <a:t> and solar-electric vehicles.</a:t>
            </a:r>
          </a:p>
        </p:txBody>
      </p:sp>
    </p:spTree>
    <p:extLst>
      <p:ext uri="{BB962C8B-B14F-4D97-AF65-F5344CB8AC3E}">
        <p14:creationId xmlns:p14="http://schemas.microsoft.com/office/powerpoint/2010/main" val="3870110925"/>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8B6EF9-9804-43EF-B58A-C202FA9C2010}"/>
              </a:ext>
            </a:extLst>
          </p:cNvPr>
          <p:cNvSpPr>
            <a:spLocks noGrp="1"/>
          </p:cNvSpPr>
          <p:nvPr>
            <p:ph type="title"/>
          </p:nvPr>
        </p:nvSpPr>
        <p:spPr/>
        <p:txBody>
          <a:bodyPr/>
          <a:lstStyle/>
          <a:p>
            <a:r>
              <a:rPr lang="en-US" sz="2800" dirty="0"/>
              <a:t>Sustainable energy transition readiness: A multicriteria assessment index</a:t>
            </a:r>
            <a:endParaRPr lang="el-GR" sz="2800" dirty="0"/>
          </a:p>
        </p:txBody>
      </p:sp>
      <p:sp>
        <p:nvSpPr>
          <p:cNvPr id="3" name="Θέση περιεχομένου 2">
            <a:extLst>
              <a:ext uri="{FF2B5EF4-FFF2-40B4-BE49-F238E27FC236}">
                <a16:creationId xmlns:a16="http://schemas.microsoft.com/office/drawing/2014/main" id="{70366D20-5CEE-45F5-9725-0BCEE974E48E}"/>
              </a:ext>
            </a:extLst>
          </p:cNvPr>
          <p:cNvSpPr>
            <a:spLocks noGrp="1"/>
          </p:cNvSpPr>
          <p:nvPr>
            <p:ph idx="1"/>
          </p:nvPr>
        </p:nvSpPr>
        <p:spPr>
          <a:xfrm>
            <a:off x="838200" y="1076328"/>
            <a:ext cx="10515600" cy="5153021"/>
          </a:xfrm>
        </p:spPr>
        <p:txBody>
          <a:bodyPr>
            <a:normAutofit fontScale="85000" lnSpcReduction="20000"/>
          </a:bodyPr>
          <a:lstStyle/>
          <a:p>
            <a:endParaRPr lang="en-US" dirty="0"/>
          </a:p>
          <a:p>
            <a:r>
              <a:rPr lang="en-US" dirty="0"/>
              <a:t>The Environmental Performance Index (EPI) annually ranks 178 countries according to ecological performance comprising twenty-two single variables. </a:t>
            </a:r>
          </a:p>
          <a:p>
            <a:endParaRPr lang="en-US" dirty="0"/>
          </a:p>
          <a:p>
            <a:r>
              <a:rPr lang="en-US" dirty="0"/>
              <a:t>The Environmental Sustainability Index (ESI) benchmarks the ability of nations to protect the environment, integrating 76 indicators of environmental sustainability for 146 countries. </a:t>
            </a:r>
          </a:p>
          <a:p>
            <a:endParaRPr lang="en-US" dirty="0"/>
          </a:p>
          <a:p>
            <a:r>
              <a:rPr lang="en-US" dirty="0"/>
              <a:t>The Environmental Vulnerability Index (EVI) encompassed risks, intrinsic resilience and health or integrity of the environment, and quantified the vulnerability of the natural environment to damage from natural and anthropogenic hazards for 234 nations. </a:t>
            </a:r>
          </a:p>
          <a:p>
            <a:endParaRPr lang="en-US" dirty="0"/>
          </a:p>
          <a:p>
            <a:r>
              <a:rPr lang="en-US" dirty="0"/>
              <a:t>The Ecological Footprint (EF) measured consumption of renewable resources by human activities for 52 countries</a:t>
            </a:r>
          </a:p>
          <a:p>
            <a:endParaRPr lang="en-US" dirty="0"/>
          </a:p>
          <a:p>
            <a:endParaRPr lang="el-GR" dirty="0"/>
          </a:p>
        </p:txBody>
      </p:sp>
    </p:spTree>
    <p:extLst>
      <p:ext uri="{BB962C8B-B14F-4D97-AF65-F5344CB8AC3E}">
        <p14:creationId xmlns:p14="http://schemas.microsoft.com/office/powerpoint/2010/main" val="237352476"/>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a:xfrm>
            <a:off x="838200" y="308690"/>
            <a:ext cx="7957456" cy="767639"/>
          </a:xfrm>
        </p:spPr>
        <p:txBody>
          <a:bodyPr/>
          <a:lstStyle/>
          <a:p>
            <a:r>
              <a:rPr lang="en-US" dirty="0"/>
              <a:t>Supporting the transition process globally (domestic, business, tech).</a:t>
            </a:r>
            <a:endParaRPr lang="el-GR" dirty="0"/>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a:xfrm>
            <a:off x="838200" y="1510669"/>
            <a:ext cx="10515600" cy="4237404"/>
          </a:xfrm>
        </p:spPr>
        <p:txBody>
          <a:bodyPr>
            <a:normAutofit/>
          </a:bodyPr>
          <a:lstStyle/>
          <a:p>
            <a:pPr lvl="1"/>
            <a:r>
              <a:rPr lang="en-US" sz="2800" dirty="0">
                <a:solidFill>
                  <a:schemeClr val="tx1"/>
                </a:solidFill>
              </a:rPr>
              <a:t>Adapting to housing and the effectiveness of public buildings</a:t>
            </a:r>
          </a:p>
          <a:p>
            <a:pPr lvl="2"/>
            <a:r>
              <a:rPr lang="en-US" sz="2000" dirty="0"/>
              <a:t>Reduce energy poverty by making buildings more energy-efficient and capable of producing more energy.</a:t>
            </a:r>
          </a:p>
        </p:txBody>
      </p:sp>
    </p:spTree>
    <p:extLst>
      <p:ext uri="{BB962C8B-B14F-4D97-AF65-F5344CB8AC3E}">
        <p14:creationId xmlns:p14="http://schemas.microsoft.com/office/powerpoint/2010/main" val="630268663"/>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a:xfrm>
            <a:off x="838200" y="308690"/>
            <a:ext cx="7957456" cy="767639"/>
          </a:xfrm>
        </p:spPr>
        <p:txBody>
          <a:bodyPr/>
          <a:lstStyle/>
          <a:p>
            <a:r>
              <a:rPr lang="en-US" dirty="0"/>
              <a:t>Supporting the transition process globally (domestic, business, tech).</a:t>
            </a:r>
            <a:endParaRPr lang="el-GR" dirty="0"/>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a:xfrm>
            <a:off x="838200" y="1510669"/>
            <a:ext cx="10515600" cy="4237404"/>
          </a:xfrm>
        </p:spPr>
        <p:txBody>
          <a:bodyPr>
            <a:normAutofit/>
          </a:bodyPr>
          <a:lstStyle/>
          <a:p>
            <a:pPr lvl="1"/>
            <a:r>
              <a:rPr lang="en-US" sz="2800" dirty="0">
                <a:solidFill>
                  <a:schemeClr val="tx1"/>
                </a:solidFill>
              </a:rPr>
              <a:t>Water supply and treatment</a:t>
            </a:r>
          </a:p>
          <a:p>
            <a:pPr lvl="2"/>
            <a:r>
              <a:rPr lang="en-US" sz="2000" dirty="0"/>
              <a:t>Use desalination techniques to provide water for personal use and carry out water management programs.</a:t>
            </a:r>
          </a:p>
        </p:txBody>
      </p:sp>
    </p:spTree>
    <p:extLst>
      <p:ext uri="{BB962C8B-B14F-4D97-AF65-F5344CB8AC3E}">
        <p14:creationId xmlns:p14="http://schemas.microsoft.com/office/powerpoint/2010/main" val="1151108184"/>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a:xfrm>
            <a:off x="838200" y="376658"/>
            <a:ext cx="7957456" cy="767639"/>
          </a:xfrm>
        </p:spPr>
        <p:txBody>
          <a:bodyPr/>
          <a:lstStyle/>
          <a:p>
            <a:r>
              <a:rPr lang="en-US" dirty="0"/>
              <a:t>Supporting the transition process globally (domestic, business, tech).</a:t>
            </a:r>
            <a:endParaRPr lang="el-GR" dirty="0"/>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a:xfrm>
            <a:off x="838200" y="1510669"/>
            <a:ext cx="10515600" cy="4237404"/>
          </a:xfrm>
        </p:spPr>
        <p:txBody>
          <a:bodyPr/>
          <a:lstStyle/>
          <a:p>
            <a:pPr lvl="1"/>
            <a:r>
              <a:rPr lang="en-US" sz="2800" dirty="0">
                <a:solidFill>
                  <a:schemeClr val="tx1"/>
                </a:solidFill>
              </a:rPr>
              <a:t>Waste management and valorization</a:t>
            </a:r>
          </a:p>
          <a:p>
            <a:pPr lvl="2"/>
            <a:r>
              <a:rPr lang="en-US" sz="2000" dirty="0" err="1"/>
              <a:t>Utilise</a:t>
            </a:r>
            <a:r>
              <a:rPr lang="en-US" sz="2000" dirty="0"/>
              <a:t> island sustainability as a transitional pillar to set an example of how the lifestyle of the community has changed globally.</a:t>
            </a:r>
          </a:p>
        </p:txBody>
      </p:sp>
    </p:spTree>
    <p:extLst>
      <p:ext uri="{BB962C8B-B14F-4D97-AF65-F5344CB8AC3E}">
        <p14:creationId xmlns:p14="http://schemas.microsoft.com/office/powerpoint/2010/main" val="4257017715"/>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96036" y="2044113"/>
            <a:ext cx="8093122" cy="1204062"/>
          </a:xfrm>
        </p:spPr>
        <p:txBody>
          <a:bodyPr/>
          <a:lstStyle/>
          <a:p>
            <a:r>
              <a:rPr lang="it-IT" dirty="0">
                <a:solidFill>
                  <a:srgbClr val="008000"/>
                </a:solidFill>
              </a:rPr>
              <a:t>Name</a:t>
            </a:r>
            <a:br>
              <a:rPr lang="it-IT" dirty="0">
                <a:solidFill>
                  <a:srgbClr val="008000"/>
                </a:solidFill>
              </a:rPr>
            </a:br>
            <a:r>
              <a:rPr lang="it-IT" dirty="0">
                <a:solidFill>
                  <a:srgbClr val="008000"/>
                </a:solidFill>
              </a:rPr>
              <a:t>email</a:t>
            </a:r>
          </a:p>
        </p:txBody>
      </p:sp>
      <p:sp>
        <p:nvSpPr>
          <p:cNvPr id="6" name="Titolo 3"/>
          <p:cNvSpPr txBox="1">
            <a:spLocks/>
          </p:cNvSpPr>
          <p:nvPr/>
        </p:nvSpPr>
        <p:spPr>
          <a:xfrm>
            <a:off x="327546" y="3616658"/>
            <a:ext cx="8461612" cy="2268594"/>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8000"/>
              </a:solidFill>
            </a:endParaRPr>
          </a:p>
        </p:txBody>
      </p:sp>
      <p:sp>
        <p:nvSpPr>
          <p:cNvPr id="5" name="Titolo 3"/>
          <p:cNvSpPr txBox="1">
            <a:spLocks/>
          </p:cNvSpPr>
          <p:nvPr/>
        </p:nvSpPr>
        <p:spPr>
          <a:xfrm>
            <a:off x="511791" y="4640255"/>
            <a:ext cx="8093122" cy="1204062"/>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9900"/>
              </a:solidFill>
            </a:endParaRPr>
          </a:p>
        </p:txBody>
      </p:sp>
      <p:sp>
        <p:nvSpPr>
          <p:cNvPr id="2" name="CasellaDiTesto 1"/>
          <p:cNvSpPr txBox="1"/>
          <p:nvPr/>
        </p:nvSpPr>
        <p:spPr>
          <a:xfrm>
            <a:off x="805218" y="3918760"/>
            <a:ext cx="6605516" cy="1200329"/>
          </a:xfrm>
          <a:prstGeom prst="rect">
            <a:avLst/>
          </a:prstGeom>
          <a:noFill/>
        </p:spPr>
        <p:txBody>
          <a:bodyPr wrap="square" rtlCol="0">
            <a:spAutoFit/>
          </a:bodyPr>
          <a:lstStyle/>
          <a:p>
            <a:r>
              <a:rPr lang="it-IT" dirty="0">
                <a:solidFill>
                  <a:srgbClr val="008000"/>
                </a:solidFill>
              </a:rPr>
              <a:t>Social Media Accounts:</a:t>
            </a:r>
          </a:p>
          <a:p>
            <a:endParaRPr lang="it-IT" dirty="0">
              <a:solidFill>
                <a:srgbClr val="008000"/>
              </a:solidFill>
            </a:endParaRPr>
          </a:p>
          <a:p>
            <a:endParaRPr lang="it-IT" dirty="0">
              <a:solidFill>
                <a:srgbClr val="008000"/>
              </a:solidFill>
            </a:endParaRPr>
          </a:p>
          <a:p>
            <a:endParaRPr lang="it-IT" dirty="0">
              <a:solidFill>
                <a:srgbClr val="008000"/>
              </a:solidFill>
            </a:endParaRPr>
          </a:p>
        </p:txBody>
      </p:sp>
      <p:grpSp>
        <p:nvGrpSpPr>
          <p:cNvPr id="9" name="Gruppo 8"/>
          <p:cNvGrpSpPr/>
          <p:nvPr/>
        </p:nvGrpSpPr>
        <p:grpSpPr>
          <a:xfrm>
            <a:off x="1050878" y="4418684"/>
            <a:ext cx="5022850" cy="1400810"/>
            <a:chOff x="0" y="0"/>
            <a:chExt cx="5022850" cy="1400810"/>
          </a:xfrm>
        </p:grpSpPr>
        <p:sp>
          <p:nvSpPr>
            <p:cNvPr id="10" name="Rettangolo 9"/>
            <p:cNvSpPr>
              <a:spLocks noChangeArrowheads="1"/>
            </p:cNvSpPr>
            <p:nvPr/>
          </p:nvSpPr>
          <p:spPr bwMode="auto">
            <a:xfrm flipH="1">
              <a:off x="0" y="0"/>
              <a:ext cx="5022850" cy="1400810"/>
            </a:xfrm>
            <a:prstGeom prst="rect">
              <a:avLst/>
            </a:prstGeom>
            <a:noFill/>
            <a:ln w="19050">
              <a:noFill/>
              <a:miter lim="800000"/>
              <a:headEnd/>
              <a:tailEnd/>
            </a:ln>
            <a:effectLst>
              <a:outerShdw blurRad="50800" dist="38100" dir="2700000" sx="100500" sy="100500" algn="tl" rotWithShape="0">
                <a:prstClr val="black">
                  <a:alpha val="40000"/>
                </a:prstClr>
              </a:outerShdw>
            </a:effectLst>
          </p:spPr>
          <p:txBody>
            <a:bodyPr rot="0" vert="horz" wrap="square" lIns="0" tIns="0" rIns="0" bIns="0" anchor="ctr" anchorCtr="0">
              <a:noAutofit/>
            </a:bodyPr>
            <a:lstStyle/>
            <a:p>
              <a:pPr>
                <a:lnSpc>
                  <a:spcPct val="115000"/>
                </a:lnSpc>
                <a:spcAft>
                  <a:spcPts val="0"/>
                </a:spcAft>
              </a:pPr>
              <a:r>
                <a:rPr lang="it-IT" sz="1400" dirty="0">
                  <a:solidFill>
                    <a:srgbClr val="0070C0"/>
                  </a:solidFill>
                  <a:effectLst/>
                  <a:latin typeface="Calibri"/>
                  <a:ea typeface="SimSun"/>
                  <a:cs typeface="Times New Roman"/>
                </a:rPr>
                <a:t>                           https://twitter.com/....</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www.linkedin.com/......</a:t>
              </a:r>
              <a:endParaRPr lang="it-IT" sz="1100" dirty="0">
                <a:effectLst/>
                <a:latin typeface="Calibri"/>
                <a:ea typeface="SimSun"/>
                <a:cs typeface="Times New Roman"/>
              </a:endParaRPr>
            </a:p>
          </p:txBody>
        </p:sp>
        <p:pic>
          <p:nvPicPr>
            <p:cNvPr id="11" name="Immagin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634" y="118753"/>
              <a:ext cx="605642" cy="498763"/>
            </a:xfrm>
            <a:prstGeom prst="rect">
              <a:avLst/>
            </a:prstGeom>
          </p:spPr>
        </p:pic>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512" y="878774"/>
              <a:ext cx="439387" cy="439387"/>
            </a:xfrm>
            <a:prstGeom prst="rect">
              <a:avLst/>
            </a:prstGeom>
          </p:spPr>
        </p:pic>
      </p:grpSp>
    </p:spTree>
    <p:extLst>
      <p:ext uri="{BB962C8B-B14F-4D97-AF65-F5344CB8AC3E}">
        <p14:creationId xmlns:p14="http://schemas.microsoft.com/office/powerpoint/2010/main" val="204489776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8B6EF9-9804-43EF-B58A-C202FA9C2010}"/>
              </a:ext>
            </a:extLst>
          </p:cNvPr>
          <p:cNvSpPr>
            <a:spLocks noGrp="1"/>
          </p:cNvSpPr>
          <p:nvPr>
            <p:ph type="title"/>
          </p:nvPr>
        </p:nvSpPr>
        <p:spPr/>
        <p:txBody>
          <a:bodyPr/>
          <a:lstStyle/>
          <a:p>
            <a:r>
              <a:rPr lang="en-GB" dirty="0"/>
              <a:t>Introduction</a:t>
            </a:r>
            <a:endParaRPr lang="el-GR" dirty="0"/>
          </a:p>
        </p:txBody>
      </p:sp>
      <p:sp>
        <p:nvSpPr>
          <p:cNvPr id="3" name="Θέση περιεχομένου 2">
            <a:extLst>
              <a:ext uri="{FF2B5EF4-FFF2-40B4-BE49-F238E27FC236}">
                <a16:creationId xmlns:a16="http://schemas.microsoft.com/office/drawing/2014/main" id="{70366D20-5CEE-45F5-9725-0BCEE974E48E}"/>
              </a:ext>
            </a:extLst>
          </p:cNvPr>
          <p:cNvSpPr>
            <a:spLocks noGrp="1"/>
          </p:cNvSpPr>
          <p:nvPr>
            <p:ph idx="1"/>
          </p:nvPr>
        </p:nvSpPr>
        <p:spPr>
          <a:xfrm>
            <a:off x="838200" y="1076328"/>
            <a:ext cx="10515600" cy="5244461"/>
          </a:xfrm>
        </p:spPr>
        <p:txBody>
          <a:bodyPr>
            <a:normAutofit fontScale="77500" lnSpcReduction="20000"/>
          </a:bodyPr>
          <a:lstStyle/>
          <a:p>
            <a:pPr marL="0" indent="0">
              <a:buNone/>
            </a:pPr>
            <a:r>
              <a:rPr lang="en-US" dirty="0"/>
              <a:t>Most of these indicators, however, were introduced long before climate change was highlighted as one of the most critical threats to global society. </a:t>
            </a:r>
          </a:p>
          <a:p>
            <a:pPr marL="0" indent="0">
              <a:buNone/>
            </a:pPr>
            <a:endParaRPr lang="en-US" dirty="0"/>
          </a:p>
          <a:p>
            <a:pPr marL="0" indent="0">
              <a:buNone/>
            </a:pPr>
            <a:r>
              <a:rPr lang="en-US" dirty="0"/>
              <a:t>Following the Paris Agreement, there emerged several studies to evaluate targets, national progress made towards them, or national capacities to sustain global temperature rise.</a:t>
            </a:r>
          </a:p>
          <a:p>
            <a:pPr marL="0" indent="0">
              <a:buNone/>
            </a:pPr>
            <a:endParaRPr lang="en-US" dirty="0"/>
          </a:p>
          <a:p>
            <a:pPr marL="0" indent="0">
              <a:buNone/>
            </a:pPr>
            <a:r>
              <a:rPr lang="en-US" dirty="0"/>
              <a:t>Climate Action Tracker indicates 33 countries’ compatibility with the Paris Agreement, by rating  Nationally Determined Contributions (NDCs), 2020 pledges, long-term targets and current policies; </a:t>
            </a:r>
          </a:p>
          <a:p>
            <a:pPr marL="0" indent="0">
              <a:buNone/>
            </a:pPr>
            <a:r>
              <a:rPr lang="en-US" dirty="0"/>
              <a:t>It provides a transparent way of comparing NDCs based on the broad and diverse literature on equity in effort-sharing. </a:t>
            </a:r>
          </a:p>
          <a:p>
            <a:pPr marL="0" indent="0">
              <a:buNone/>
            </a:pPr>
            <a:endParaRPr lang="en-US" dirty="0"/>
          </a:p>
          <a:p>
            <a:pPr marL="0" indent="0">
              <a:buNone/>
            </a:pPr>
            <a:r>
              <a:rPr lang="en-US" dirty="0"/>
              <a:t>Climate Action Network Europe ranks EU countries, assessing their energy and climate ambitions, and their progress in reducing emissions and promoting renewables and energy efficiency at home, based on overall performance on climate and energy indicators,</a:t>
            </a:r>
            <a:endParaRPr lang="el-GR" dirty="0"/>
          </a:p>
        </p:txBody>
      </p:sp>
    </p:spTree>
    <p:extLst>
      <p:ext uri="{BB962C8B-B14F-4D97-AF65-F5344CB8AC3E}">
        <p14:creationId xmlns:p14="http://schemas.microsoft.com/office/powerpoint/2010/main" val="2270939486"/>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p:txBody>
          <a:bodyPr>
            <a:normAutofit fontScale="92500" lnSpcReduction="10000"/>
          </a:bodyPr>
          <a:lstStyle/>
          <a:p>
            <a:r>
              <a:rPr lang="en-US" dirty="0"/>
              <a:t>progress in 2020 targets, national on top of Community targets, and increased ambition. Similarly, Ecologic Institute and </a:t>
            </a:r>
            <a:r>
              <a:rPr lang="en-US" dirty="0" err="1"/>
              <a:t>Climact</a:t>
            </a:r>
            <a:r>
              <a:rPr lang="en-US" dirty="0"/>
              <a:t> [41] recently evaluated the EU Member States’ draft National Energy and Climate Plans, through a qualitative analysis of adequacy of national targets, completeness and detail of policy descriptions, and quality and inclusiveness of drafting process; </a:t>
            </a:r>
          </a:p>
          <a:p>
            <a:r>
              <a:rPr lang="en-US" dirty="0"/>
              <a:t>fourteen indicators were used in an assessment tool developed in consultation with stakeholders. </a:t>
            </a:r>
          </a:p>
          <a:p>
            <a:r>
              <a:rPr lang="en-US" dirty="0"/>
              <a:t>A strict and explicit methodology is implemented to define assumptions, handle missing data, ensure quality of data sources and assign weights, before calculating the index based on arithmetic and geometric means.</a:t>
            </a:r>
            <a:endParaRPr lang="el-GR" dirty="0"/>
          </a:p>
        </p:txBody>
      </p:sp>
    </p:spTree>
    <p:extLst>
      <p:ext uri="{BB962C8B-B14F-4D97-AF65-F5344CB8AC3E}">
        <p14:creationId xmlns:p14="http://schemas.microsoft.com/office/powerpoint/2010/main" val="41194611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p:txBody>
          <a:bodyPr/>
          <a:lstStyle/>
          <a:p>
            <a:r>
              <a:rPr lang="en-US" dirty="0"/>
              <a:t>Different perspectives</a:t>
            </a:r>
            <a:endParaRPr lang="el-GR" dirty="0"/>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p:txBody>
          <a:bodyPr>
            <a:normAutofit fontScale="85000" lnSpcReduction="20000"/>
          </a:bodyPr>
          <a:lstStyle/>
          <a:p>
            <a:r>
              <a:rPr lang="en-US" dirty="0"/>
              <a:t>There also exist recent studies and reports featuring indices on subjects relevant to, yet not explicitly on, energy transitions. </a:t>
            </a:r>
          </a:p>
          <a:p>
            <a:r>
              <a:rPr lang="en-US" dirty="0"/>
              <a:t>For instance, the Energy Trilemma Index ranks the energy performance of countries, based on a weighted average; </a:t>
            </a:r>
          </a:p>
          <a:p>
            <a:r>
              <a:rPr lang="en-US" dirty="0"/>
              <a:t>Ernst &amp; Young rank countries based on their renewable energy attractiveness. Straying from a national evaluation framework</a:t>
            </a:r>
          </a:p>
          <a:p>
            <a:r>
              <a:rPr lang="en-US" dirty="0" err="1"/>
              <a:t>Marinakis</a:t>
            </a:r>
            <a:r>
              <a:rPr lang="en-US" dirty="0"/>
              <a:t> et al present an assessment of rural communities’ needs and priorities towards sustain able development, while IEA unpacks key elements of policy packages for sustainable energy transitions</a:t>
            </a:r>
          </a:p>
          <a:p>
            <a:r>
              <a:rPr lang="en-US" dirty="0"/>
              <a:t>Li and Strachan explore whether and how energy system analysis can be broadened to better encompass the socio-political dimension. </a:t>
            </a:r>
          </a:p>
          <a:p>
            <a:r>
              <a:rPr lang="en-US" dirty="0"/>
              <a:t>Moreover, certain studies focus on a specific country and/or assess countries from a single perspective.</a:t>
            </a:r>
            <a:endParaRPr lang="el-GR" dirty="0"/>
          </a:p>
        </p:txBody>
      </p:sp>
    </p:spTree>
    <p:extLst>
      <p:ext uri="{BB962C8B-B14F-4D97-AF65-F5344CB8AC3E}">
        <p14:creationId xmlns:p14="http://schemas.microsoft.com/office/powerpoint/2010/main" val="396839580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a:xfrm>
            <a:off x="838200" y="1076328"/>
            <a:ext cx="10515600" cy="5415911"/>
          </a:xfrm>
        </p:spPr>
        <p:txBody>
          <a:bodyPr>
            <a:normAutofit fontScale="70000" lnSpcReduction="20000"/>
          </a:bodyPr>
          <a:lstStyle/>
          <a:p>
            <a:r>
              <a:rPr lang="en-US" dirty="0"/>
              <a:t>The most recent assessment, closely associated with energy transitions, is the World Economic Forum’s Energy Transitions Index (ETI), which calculates the performance of 115 countries, regarding their energy system performance and transition readiness, thereby falling well within the scope of this study. </a:t>
            </a:r>
          </a:p>
          <a:p>
            <a:endParaRPr lang="en-US" dirty="0"/>
          </a:p>
          <a:p>
            <a:r>
              <a:rPr lang="en-US" dirty="0"/>
              <a:t>The ETI is based on the </a:t>
            </a:r>
            <a:r>
              <a:rPr lang="en-US" dirty="0" err="1"/>
              <a:t>normalisation</a:t>
            </a:r>
            <a:r>
              <a:rPr lang="en-US" dirty="0"/>
              <a:t> of various indicators across the economic (growth and development, capital and investment), environmental (sustainability), energy (access security, mix), political (commitment and regulation), institutional (governance, infrastructure, innovation) and human (capital and participation) dimensions. </a:t>
            </a:r>
          </a:p>
          <a:p>
            <a:endParaRPr lang="en-US" dirty="0"/>
          </a:p>
          <a:p>
            <a:r>
              <a:rPr lang="en-US" dirty="0"/>
              <a:t>However, the impressive set of 40 variables considered, although operational, do not from a methodological point of view constitute a consistent family of evaluation criteria, in that there exist functional relations between the selected criteria, i.e. a change of one indicator cannot be ceteris paribus. As such, the family of 40 variables is not legible or minimal, which is necessary for reflecting a discussion basis that allows analysis to assess inter-criteria information and implement an aggregation procedure. </a:t>
            </a:r>
          </a:p>
          <a:p>
            <a:endParaRPr lang="en-US" dirty="0"/>
          </a:p>
          <a:p>
            <a:r>
              <a:rPr lang="en-US" dirty="0"/>
              <a:t>This is, also, why the selected computational approach is an equal-weights average, instead of an elaborate MCDA method, which the authors attribute to the lack of empirical evidence on the relative importance of variables within and across the ETI dimensions for the covered countries.</a:t>
            </a:r>
            <a:endParaRPr lang="el-GR" dirty="0"/>
          </a:p>
        </p:txBody>
      </p:sp>
    </p:spTree>
    <p:extLst>
      <p:ext uri="{BB962C8B-B14F-4D97-AF65-F5344CB8AC3E}">
        <p14:creationId xmlns:p14="http://schemas.microsoft.com/office/powerpoint/2010/main" val="4075232407"/>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76EC84-7409-4B6F-956D-21C17760B819}"/>
              </a:ext>
            </a:extLst>
          </p:cNvPr>
          <p:cNvSpPr>
            <a:spLocks noGrp="1"/>
          </p:cNvSpPr>
          <p:nvPr>
            <p:ph type="title"/>
          </p:nvPr>
        </p:nvSpPr>
        <p:spPr/>
        <p:txBody>
          <a:bodyPr/>
          <a:lstStyle/>
          <a:p>
            <a:r>
              <a:rPr lang="en-US" dirty="0"/>
              <a:t>Standardization</a:t>
            </a:r>
            <a:endParaRPr lang="el-GR" dirty="0"/>
          </a:p>
        </p:txBody>
      </p:sp>
      <p:sp>
        <p:nvSpPr>
          <p:cNvPr id="3" name="Θέση περιεχομένου 2">
            <a:extLst>
              <a:ext uri="{FF2B5EF4-FFF2-40B4-BE49-F238E27FC236}">
                <a16:creationId xmlns:a16="http://schemas.microsoft.com/office/drawing/2014/main" id="{153E7822-EF4F-41F6-B669-D82309812373}"/>
              </a:ext>
            </a:extLst>
          </p:cNvPr>
          <p:cNvSpPr>
            <a:spLocks noGrp="1"/>
          </p:cNvSpPr>
          <p:nvPr>
            <p:ph idx="1"/>
          </p:nvPr>
        </p:nvSpPr>
        <p:spPr>
          <a:xfrm>
            <a:off x="838200" y="1076328"/>
            <a:ext cx="10515600" cy="5061581"/>
          </a:xfrm>
        </p:spPr>
        <p:txBody>
          <a:bodyPr>
            <a:normAutofit/>
          </a:bodyPr>
          <a:lstStyle/>
          <a:p>
            <a:r>
              <a:rPr lang="en-US" dirty="0"/>
              <a:t>The use of a remarkable number of </a:t>
            </a:r>
            <a:r>
              <a:rPr lang="en-US" dirty="0" err="1"/>
              <a:t>standardised</a:t>
            </a:r>
            <a:r>
              <a:rPr lang="en-US" dirty="0"/>
              <a:t> indicators as evaluation criteria is convenient for </a:t>
            </a:r>
            <a:r>
              <a:rPr lang="en-US" dirty="0" err="1"/>
              <a:t>standardisation</a:t>
            </a:r>
            <a:r>
              <a:rPr lang="en-US" dirty="0"/>
              <a:t> of a ranking but may render capacity to align input data for a broader pool of countries difficult, as also reflected in political commitment to the COP21 Paris Agreement:</a:t>
            </a:r>
          </a:p>
          <a:p>
            <a:r>
              <a:rPr lang="en-US" dirty="0"/>
              <a:t>this is dependent on the NDCs of the Parties to the accord, making it difficult to assess countries represented by a supranational body and a collective pledge, like EU member states; </a:t>
            </a:r>
          </a:p>
          <a:p>
            <a:r>
              <a:rPr lang="en-US" dirty="0"/>
              <a:t>while the Climate Action Tracker indicator used to reflect said commitment does not evaluate but a limited number of countries. It should finally be noted that political commitment is necessary for a transition but may reflect ambition more than readiness.</a:t>
            </a:r>
          </a:p>
        </p:txBody>
      </p:sp>
    </p:spTree>
    <p:extLst>
      <p:ext uri="{BB962C8B-B14F-4D97-AF65-F5344CB8AC3E}">
        <p14:creationId xmlns:p14="http://schemas.microsoft.com/office/powerpoint/2010/main" val="1063340888"/>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0230FD-8E73-447F-A5EE-363FF70059A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40991C7-B6C6-4EDE-8DD0-2F1FE52CE1A2}"/>
              </a:ext>
            </a:extLst>
          </p:cNvPr>
          <p:cNvSpPr>
            <a:spLocks noGrp="1"/>
          </p:cNvSpPr>
          <p:nvPr>
            <p:ph idx="1"/>
          </p:nvPr>
        </p:nvSpPr>
        <p:spPr/>
        <p:txBody>
          <a:bodyPr/>
          <a:lstStyle/>
          <a:p>
            <a:endParaRPr lang="el-GR" dirty="0"/>
          </a:p>
        </p:txBody>
      </p:sp>
    </p:spTree>
    <p:extLst>
      <p:ext uri="{BB962C8B-B14F-4D97-AF65-F5344CB8AC3E}">
        <p14:creationId xmlns:p14="http://schemas.microsoft.com/office/powerpoint/2010/main" val="3789871191"/>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9</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GB" sz="2800" dirty="0"/>
              <a:t>UN Sustainable Development goals </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The 2005 World Summit agreed that SD should incorporate three components:</a:t>
            </a:r>
          </a:p>
          <a:p>
            <a:r>
              <a:rPr lang="en-US" sz="2400" dirty="0"/>
              <a:t>economic development</a:t>
            </a:r>
          </a:p>
          <a:p>
            <a:r>
              <a:rPr lang="en-US" sz="2400" dirty="0"/>
              <a:t>social development  </a:t>
            </a:r>
          </a:p>
          <a:p>
            <a:r>
              <a:rPr lang="en-US" sz="2400" dirty="0"/>
              <a:t>environmental protection</a:t>
            </a:r>
          </a:p>
          <a:p>
            <a:endParaRPr lang="en-US" sz="2400" dirty="0"/>
          </a:p>
          <a:p>
            <a:pPr marL="0" indent="0">
              <a:buNone/>
            </a:pPr>
            <a:r>
              <a:rPr lang="en-US" sz="2400" dirty="0"/>
              <a:t>The 2012 UN Sustainable Development Agenda enacted at the Rio+20 Conference on Sustainable Development identified 17 Sustainable Development Goals with 169 targets and a deadline of 2030 for their achievement. </a:t>
            </a:r>
          </a:p>
        </p:txBody>
      </p:sp>
    </p:spTree>
    <p:extLst>
      <p:ext uri="{BB962C8B-B14F-4D97-AF65-F5344CB8AC3E}">
        <p14:creationId xmlns:p14="http://schemas.microsoft.com/office/powerpoint/2010/main" val="1282033188"/>
      </p:ext>
    </p:extLst>
  </p:cSld>
  <p:clrMapOvr>
    <a:masterClrMapping/>
  </p:clrMapOvr>
  <p:transition spd="slow">
    <p:fade/>
  </p:transition>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Έγγραφο" ma:contentTypeID="0x010100B07DC469C549464CBAF24E320663ABE7" ma:contentTypeVersion="15" ma:contentTypeDescription="Δημιουργία νέου εγγράφου" ma:contentTypeScope="" ma:versionID="6cf9279ca72e231b0676d6582f4151d1">
  <xsd:schema xmlns:xsd="http://www.w3.org/2001/XMLSchema" xmlns:xs="http://www.w3.org/2001/XMLSchema" xmlns:p="http://schemas.microsoft.com/office/2006/metadata/properties" xmlns:ns2="852bcd7c-ecf9-4fe7-a043-1ce34af21266" xmlns:ns3="62673456-57e9-4e4e-84cb-07285f82b438" targetNamespace="http://schemas.microsoft.com/office/2006/metadata/properties" ma:root="true" ma:fieldsID="7bef903c25bbde53ebc66ace20dd656f" ns2:_="" ns3:_="">
    <xsd:import namespace="852bcd7c-ecf9-4fe7-a043-1ce34af21266"/>
    <xsd:import namespace="62673456-57e9-4e4e-84cb-07285f82b43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2bcd7c-ecf9-4fe7-a043-1ce34af212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Ετικέτες εικόνας" ma:readOnly="false" ma:fieldId="{5cf76f15-5ced-4ddc-b409-7134ff3c332f}" ma:taxonomyMulti="true" ma:sspId="02575e52-3e5f-4a4c-9122-9f0195bc6a02"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673456-57e9-4e4e-84cb-07285f82b43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26ffc23-5c6f-4e54-ba95-4fcc061eef1f}" ma:internalName="TaxCatchAll" ma:showField="CatchAllData" ma:web="62673456-57e9-4e4e-84cb-07285f82b43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Κοινή χρήση με"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Κοινή χρήση με λεπτομέρειες"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2673456-57e9-4e4e-84cb-07285f82b438" xsi:nil="true"/>
    <lcf76f155ced4ddcb4097134ff3c332f xmlns="852bcd7c-ecf9-4fe7-a043-1ce34af2126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CAE6FEF-9690-4340-907D-556C3AE140AF}"/>
</file>

<file path=customXml/itemProps2.xml><?xml version="1.0" encoding="utf-8"?>
<ds:datastoreItem xmlns:ds="http://schemas.openxmlformats.org/officeDocument/2006/customXml" ds:itemID="{8FF9DF45-A4E2-454B-A140-41E0D3FD6E66}"/>
</file>

<file path=customXml/itemProps3.xml><?xml version="1.0" encoding="utf-8"?>
<ds:datastoreItem xmlns:ds="http://schemas.openxmlformats.org/officeDocument/2006/customXml" ds:itemID="{192316D7-216F-4053-A4F4-4CAFE50B7FA1}"/>
</file>

<file path=docProps/app.xml><?xml version="1.0" encoding="utf-8"?>
<Properties xmlns="http://schemas.openxmlformats.org/officeDocument/2006/extended-properties" xmlns:vt="http://schemas.openxmlformats.org/officeDocument/2006/docPropsVTypes">
  <Template>Office Theme</Template>
  <TotalTime>22670</TotalTime>
  <Words>1860</Words>
  <Application>Microsoft Office PowerPoint</Application>
  <PresentationFormat>Ευρεία οθόνη</PresentationFormat>
  <Paragraphs>108</Paragraphs>
  <Slides>23</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23</vt:i4>
      </vt:variant>
    </vt:vector>
  </HeadingPairs>
  <TitlesOfParts>
    <vt:vector size="29" baseType="lpstr">
      <vt:lpstr>SimSun</vt:lpstr>
      <vt:lpstr>Arial</vt:lpstr>
      <vt:lpstr>Calibri</vt:lpstr>
      <vt:lpstr>Calibri Light</vt:lpstr>
      <vt:lpstr>Times New Roman</vt:lpstr>
      <vt:lpstr>Office Theme</vt:lpstr>
      <vt:lpstr>Sustainability Indexes &amp; Evaluation of island future sustainability through ET.</vt:lpstr>
      <vt:lpstr>Sustainable energy transition readiness: A multicriteria assessment index</vt:lpstr>
      <vt:lpstr>Introduction</vt:lpstr>
      <vt:lpstr>Παρουσίαση του PowerPoint</vt:lpstr>
      <vt:lpstr>Different perspectives</vt:lpstr>
      <vt:lpstr>Παρουσίαση του PowerPoint</vt:lpstr>
      <vt:lpstr>Standardization</vt:lpstr>
      <vt:lpstr>Παρουσίαση του PowerPoint</vt:lpstr>
      <vt:lpstr>UN Sustainable Development goals </vt:lpstr>
      <vt:lpstr>UN Sustainable Development goals </vt:lpstr>
      <vt:lpstr>Developing an index with concrete targets, through the use of pertinent sustainability indicators</vt:lpstr>
      <vt:lpstr>Developing an index with concrete targets, through the use of pertinent sustainability indicators</vt:lpstr>
      <vt:lpstr>Παρουσίαση του PowerPoint</vt:lpstr>
      <vt:lpstr>Energy transition process and community engagement on geographic islands</vt:lpstr>
      <vt:lpstr>Παρουσίαση του PowerPoint</vt:lpstr>
      <vt:lpstr>Παρουσίαση του PowerPoint</vt:lpstr>
      <vt:lpstr>Stakeholders</vt:lpstr>
      <vt:lpstr>Supporting the transition process globally (domestic, business, tech).</vt:lpstr>
      <vt:lpstr>Supporting the transition process globally (domestic, business, tech).</vt:lpstr>
      <vt:lpstr>Supporting the transition process globally (domestic, business, tech).</vt:lpstr>
      <vt:lpstr>Supporting the transition process globally (domestic, business, tech).</vt:lpstr>
      <vt:lpstr>Supporting the transition process globally (domestic, business, tech).</vt:lpstr>
      <vt:lpstr>Name email</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C.S. Psomopoulos</dc:creator>
  <cp:lastModifiedBy>KALKANIS KONSTANTINOS</cp:lastModifiedBy>
  <cp:revision>235</cp:revision>
  <dcterms:created xsi:type="dcterms:W3CDTF">2015-09-24T08:02:08Z</dcterms:created>
  <dcterms:modified xsi:type="dcterms:W3CDTF">2025-02-04T16:00:53Z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-519647667</vt:i4>
  </property>
  <property fmtid="{D5CDD505-2E9C-101B-9397-08002B2CF9AE}" pid="3" name="_NewReviewCycle">
    <vt:lpwstr/>
  </property>
  <property fmtid="{D5CDD505-2E9C-101B-9397-08002B2CF9AE}" pid="4" name="_EmailSubject">
    <vt:lpwstr>ASSET dissemination: ASSET template revision</vt:lpwstr>
  </property>
  <property fmtid="{D5CDD505-2E9C-101B-9397-08002B2CF9AE}" pid="5" name="_AuthorEmail">
    <vt:lpwstr>nadia.politou@atos.net</vt:lpwstr>
  </property>
  <property fmtid="{D5CDD505-2E9C-101B-9397-08002B2CF9AE}" pid="6" name="_AuthorEmailDisplayName">
    <vt:lpwstr>Politou, Nadia</vt:lpwstr>
  </property>
  <property fmtid="{D5CDD505-2E9C-101B-9397-08002B2CF9AE}" pid="7" name="_PreviousAdHocReviewCycleID">
    <vt:i4>1440527548</vt:i4>
  </property>
  <property fmtid="{D5CDD505-2E9C-101B-9397-08002B2CF9AE}" pid="8" name="ContentTypeId">
    <vt:lpwstr>0x010100B07DC469C549464CBAF24E320663ABE7</vt:lpwstr>
  </property>
</Properties>
</file>