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1"/>
  </p:sldMasterIdLst>
  <p:notesMasterIdLst>
    <p:notesMasterId r:id="rId47"/>
  </p:notesMasterIdLst>
  <p:handoutMasterIdLst>
    <p:handoutMasterId r:id="rId48"/>
  </p:handoutMasterIdLst>
  <p:sldIdLst>
    <p:sldId id="257" r:id="rId2"/>
    <p:sldId id="272" r:id="rId3"/>
    <p:sldId id="274" r:id="rId4"/>
    <p:sldId id="275" r:id="rId5"/>
    <p:sldId id="311" r:id="rId6"/>
    <p:sldId id="312" r:id="rId7"/>
    <p:sldId id="313" r:id="rId8"/>
    <p:sldId id="314" r:id="rId9"/>
    <p:sldId id="315" r:id="rId10"/>
    <p:sldId id="316" r:id="rId11"/>
    <p:sldId id="321"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 id="336" r:id="rId26"/>
    <p:sldId id="337" r:id="rId27"/>
    <p:sldId id="338" r:id="rId28"/>
    <p:sldId id="339" r:id="rId29"/>
    <p:sldId id="346" r:id="rId30"/>
    <p:sldId id="340" r:id="rId31"/>
    <p:sldId id="341" r:id="rId32"/>
    <p:sldId id="347" r:id="rId33"/>
    <p:sldId id="342" r:id="rId34"/>
    <p:sldId id="343" r:id="rId35"/>
    <p:sldId id="344" r:id="rId36"/>
    <p:sldId id="345" r:id="rId37"/>
    <p:sldId id="348" r:id="rId38"/>
    <p:sldId id="349" r:id="rId39"/>
    <p:sldId id="350" r:id="rId40"/>
    <p:sldId id="317" r:id="rId41"/>
    <p:sldId id="335" r:id="rId42"/>
    <p:sldId id="318" r:id="rId43"/>
    <p:sldId id="319" r:id="rId44"/>
    <p:sldId id="320" r:id="rId45"/>
    <p:sldId id="262"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p, Dmitriy" initials="PD" lastIdx="25" clrIdx="0"/>
  <p:cmAuthor id="2" name="Politou, Nadia" initials="PN" lastIdx="2" clrIdx="1"/>
  <p:cmAuthor id="3" name="Wen" initials="W"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BFFF7"/>
    <a:srgbClr val="009900"/>
    <a:srgbClr val="DEFFBD"/>
    <a:srgbClr val="F2FFE5"/>
    <a:srgbClr val="ECFFD9"/>
    <a:srgbClr val="FFFFCC"/>
    <a:srgbClr val="CCFFFF"/>
    <a:srgbClr val="64C6E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62" autoAdjust="0"/>
    <p:restoredTop sz="98582" autoAdjust="0"/>
  </p:normalViewPr>
  <p:slideViewPr>
    <p:cSldViewPr snapToGrid="0" snapToObjects="1">
      <p:cViewPr varScale="1">
        <p:scale>
          <a:sx n="109" d="100"/>
          <a:sy n="109" d="100"/>
        </p:scale>
        <p:origin x="960" y="108"/>
      </p:cViewPr>
      <p:guideLst>
        <p:guide orient="horz" pos="2160"/>
        <p:guide pos="3840"/>
      </p:guideLst>
    </p:cSldViewPr>
  </p:slideViewPr>
  <p:notesTextViewPr>
    <p:cViewPr>
      <p:scale>
        <a:sx n="1" d="1"/>
        <a:sy n="1" d="1"/>
      </p:scale>
      <p:origin x="0" y="0"/>
    </p:cViewPr>
  </p:notesTextViewPr>
  <p:notesViewPr>
    <p:cSldViewPr snapToGrid="0" snapToObjects="1" showGuides="1">
      <p:cViewPr varScale="1">
        <p:scale>
          <a:sx n="83" d="100"/>
          <a:sy n="83" d="100"/>
        </p:scale>
        <p:origin x="385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55"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56" Type="http://schemas.openxmlformats.org/officeDocument/2006/relationships/customXml" Target="../customXml/item2.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57" Type="http://schemas.openxmlformats.org/officeDocument/2006/relationships/customXml" Target="../customXml/item3.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somopoulos Konstantinos" userId="69d76133-da39-481d-afac-403e49746d68" providerId="ADAL" clId="{AE96BDE6-FF77-42E5-99F3-E2B154151728}"/>
    <pc:docChg chg="custSel modSld">
      <pc:chgData name="Psomopoulos Konstantinos" userId="69d76133-da39-481d-afac-403e49746d68" providerId="ADAL" clId="{AE96BDE6-FF77-42E5-99F3-E2B154151728}" dt="2024-12-12T08:08:39.949" v="1" actId="313"/>
      <pc:docMkLst>
        <pc:docMk/>
      </pc:docMkLst>
      <pc:sldChg chg="modSp mod">
        <pc:chgData name="Psomopoulos Konstantinos" userId="69d76133-da39-481d-afac-403e49746d68" providerId="ADAL" clId="{AE96BDE6-FF77-42E5-99F3-E2B154151728}" dt="2024-12-12T08:08:39.949" v="1" actId="313"/>
        <pc:sldMkLst>
          <pc:docMk/>
          <pc:sldMk cId="1609476518" sldId="341"/>
        </pc:sldMkLst>
        <pc:spChg chg="mod">
          <ac:chgData name="Psomopoulos Konstantinos" userId="69d76133-da39-481d-afac-403e49746d68" providerId="ADAL" clId="{AE96BDE6-FF77-42E5-99F3-E2B154151728}" dt="2024-12-12T08:08:39.949" v="1" actId="313"/>
          <ac:spMkLst>
            <pc:docMk/>
            <pc:sldMk cId="1609476518" sldId="341"/>
            <ac:spMk id="3" creationId="{25D3E8AD-123C-40E7-9EE7-02E52CDE4C2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2349EF-BE36-3647-BC73-197E2DDC8E1B}" type="datetimeFigureOut">
              <a:rPr lang="en-US" smtClean="0"/>
              <a:pPr/>
              <a:t>12/12/2024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47C817-68F1-DB4B-8C95-228E2832EB27}" type="slidenum">
              <a:rPr lang="en-US" smtClean="0"/>
              <a:pPr/>
              <a:t>‹#›</a:t>
            </a:fld>
            <a:endParaRPr lang="en-US"/>
          </a:p>
        </p:txBody>
      </p:sp>
    </p:spTree>
    <p:extLst>
      <p:ext uri="{BB962C8B-B14F-4D97-AF65-F5344CB8AC3E}">
        <p14:creationId xmlns:p14="http://schemas.microsoft.com/office/powerpoint/2010/main" val="8969253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0404CE-E507-514D-B193-542E02BA6536}" type="datetimeFigureOut">
              <a:rPr lang="en-US" smtClean="0"/>
              <a:pPr/>
              <a:t>12/12/2024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094485-0A75-C14E-A3AA-ABF925C5588C}" type="slidenum">
              <a:rPr lang="en-US" smtClean="0"/>
              <a:pPr/>
              <a:t>‹#›</a:t>
            </a:fld>
            <a:endParaRPr lang="en-US"/>
          </a:p>
        </p:txBody>
      </p:sp>
    </p:spTree>
    <p:extLst>
      <p:ext uri="{BB962C8B-B14F-4D97-AF65-F5344CB8AC3E}">
        <p14:creationId xmlns:p14="http://schemas.microsoft.com/office/powerpoint/2010/main" val="5726603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94485-0A75-C14E-A3AA-ABF925C5588C}" type="slidenum">
              <a:rPr lang="en-US" smtClean="0"/>
              <a:pPr/>
              <a:t>1</a:t>
            </a:fld>
            <a:endParaRPr lang="en-US"/>
          </a:p>
        </p:txBody>
      </p:sp>
    </p:spTree>
    <p:extLst>
      <p:ext uri="{BB962C8B-B14F-4D97-AF65-F5344CB8AC3E}">
        <p14:creationId xmlns:p14="http://schemas.microsoft.com/office/powerpoint/2010/main" val="1543755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Immagine 3"/>
          <p:cNvPicPr>
            <a:picLocks noChangeAspect="1"/>
          </p:cNvPicPr>
          <p:nvPr userDrawn="1"/>
        </p:nvPicPr>
        <p:blipFill>
          <a:blip r:embed="rId2"/>
          <a:srcRect/>
          <a:stretch/>
        </p:blipFill>
        <p:spPr>
          <a:xfrm>
            <a:off x="51084" y="13648"/>
            <a:ext cx="12120320" cy="6849789"/>
          </a:xfrm>
          <a:prstGeom prst="rect">
            <a:avLst/>
          </a:prstGeom>
        </p:spPr>
      </p:pic>
      <p:sp>
        <p:nvSpPr>
          <p:cNvPr id="2" name="Title 1"/>
          <p:cNvSpPr>
            <a:spLocks noGrp="1"/>
          </p:cNvSpPr>
          <p:nvPr>
            <p:ph type="ctrTitle" hasCustomPrompt="1"/>
          </p:nvPr>
        </p:nvSpPr>
        <p:spPr>
          <a:xfrm>
            <a:off x="2251875" y="2233223"/>
            <a:ext cx="8147713" cy="1124594"/>
          </a:xfrm>
          <a:noFill/>
        </p:spPr>
        <p:txBody>
          <a:bodyPr lIns="0" tIns="0" rIns="0" bIns="0" anchor="ctr" anchorCtr="0">
            <a:noAutofit/>
          </a:bodyPr>
          <a:lstStyle>
            <a:lvl1pPr algn="ctr">
              <a:lnSpc>
                <a:spcPct val="100000"/>
              </a:lnSpc>
              <a:spcAft>
                <a:spcPts val="0"/>
              </a:spcAft>
              <a:defRPr sz="4800" b="1" baseline="0">
                <a:solidFill>
                  <a:srgbClr val="008000"/>
                </a:solidFill>
                <a:effectLst/>
                <a:latin typeface="+mn-lt"/>
                <a:cs typeface="Arial"/>
              </a:defRPr>
            </a:lvl1pPr>
          </a:lstStyle>
          <a:p>
            <a:r>
              <a:rPr lang="en-US" dirty="0"/>
              <a:t>Presentation  Title</a:t>
            </a:r>
          </a:p>
        </p:txBody>
      </p:sp>
      <p:sp>
        <p:nvSpPr>
          <p:cNvPr id="3" name="Subtitle 2"/>
          <p:cNvSpPr>
            <a:spLocks noGrp="1"/>
          </p:cNvSpPr>
          <p:nvPr>
            <p:ph type="subTitle" idx="1" hasCustomPrompt="1"/>
          </p:nvPr>
        </p:nvSpPr>
        <p:spPr>
          <a:xfrm>
            <a:off x="6648450" y="3594735"/>
            <a:ext cx="3752849" cy="1065217"/>
          </a:xfrm>
        </p:spPr>
        <p:txBody>
          <a:bodyPr>
            <a:noAutofit/>
          </a:bodyPr>
          <a:lstStyle>
            <a:lvl1pPr marL="0" indent="0" algn="l">
              <a:buNone/>
              <a:defRPr sz="2000" i="1">
                <a:solidFill>
                  <a:srgbClr val="008000"/>
                </a:solidFill>
                <a:latin typeface="+mn-lt"/>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Author – Organisation</a:t>
            </a:r>
          </a:p>
          <a:p>
            <a:r>
              <a:rPr lang="nl-NL" dirty="0"/>
              <a:t>Meeting </a:t>
            </a:r>
            <a:r>
              <a:rPr lang="nl-NL" dirty="0" err="1"/>
              <a:t>location</a:t>
            </a:r>
            <a:r>
              <a:rPr lang="nl-NL" dirty="0"/>
              <a:t>, </a:t>
            </a:r>
            <a:r>
              <a:rPr lang="nl-NL" dirty="0" err="1"/>
              <a:t>venue</a:t>
            </a:r>
            <a:r>
              <a:rPr lang="nl-NL" dirty="0"/>
              <a:t>, date</a:t>
            </a:r>
            <a:endParaRPr lang="en-US" dirty="0"/>
          </a:p>
        </p:txBody>
      </p:sp>
    </p:spTree>
    <p:extLst>
      <p:ext uri="{BB962C8B-B14F-4D97-AF65-F5344CB8AC3E}">
        <p14:creationId xmlns:p14="http://schemas.microsoft.com/office/powerpoint/2010/main" val="945117276"/>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60989" y="1310184"/>
            <a:ext cx="6954712" cy="4451918"/>
          </a:xfrm>
        </p:spPr>
        <p:txBody>
          <a:bodyPr/>
          <a:lstStyle>
            <a:lvl1pPr marL="457200" indent="-457200">
              <a:buFont typeface="+mj-lt"/>
              <a:buAutoNum type="arabicPeriod"/>
              <a:defRPr sz="2400">
                <a:solidFill>
                  <a:schemeClr val="tx1">
                    <a:tint val="7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GB" noProof="0" dirty="0"/>
              <a:t>Topic 1</a:t>
            </a:r>
          </a:p>
          <a:p>
            <a:r>
              <a:rPr lang="en-GB" noProof="0" dirty="0"/>
              <a:t>Topic 2</a:t>
            </a:r>
          </a:p>
          <a:p>
            <a:r>
              <a:rPr lang="en-GB" noProof="0" dirty="0"/>
              <a:t>…</a:t>
            </a:r>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6" name="Title 1">
            <a:extLst>
              <a:ext uri="{FF2B5EF4-FFF2-40B4-BE49-F238E27FC236}">
                <a16:creationId xmlns:a16="http://schemas.microsoft.com/office/drawing/2014/main" id="{E477FD8C-AE88-46F7-9CE9-C975DBBD4C73}"/>
              </a:ext>
            </a:extLst>
          </p:cNvPr>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Tree>
    <p:extLst>
      <p:ext uri="{BB962C8B-B14F-4D97-AF65-F5344CB8AC3E}">
        <p14:creationId xmlns:p14="http://schemas.microsoft.com/office/powerpoint/2010/main" val="178069578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14" name="Straight Connector 7"/>
          <p:cNvCxnSpPr/>
          <p:nvPr userDrawn="1"/>
        </p:nvCxnSpPr>
        <p:spPr>
          <a:xfrm>
            <a:off x="16989" y="6349763"/>
            <a:ext cx="12204000" cy="0"/>
          </a:xfrm>
          <a:prstGeom prst="line">
            <a:avLst/>
          </a:prstGeom>
          <a:ln w="19050">
            <a:solidFill>
              <a:srgbClr val="009900"/>
            </a:solidFill>
          </a:ln>
        </p:spPr>
        <p:style>
          <a:lnRef idx="1">
            <a:schemeClr val="dk1"/>
          </a:lnRef>
          <a:fillRef idx="0">
            <a:schemeClr val="dk1"/>
          </a:fillRef>
          <a:effectRef idx="0">
            <a:schemeClr val="dk1"/>
          </a:effectRef>
          <a:fontRef idx="minor">
            <a:schemeClr val="tx1"/>
          </a:fontRef>
        </p:style>
      </p:cxnSp>
      <p:sp>
        <p:nvSpPr>
          <p:cNvPr id="10" name="Title 1">
            <a:extLst>
              <a:ext uri="{FF2B5EF4-FFF2-40B4-BE49-F238E27FC236}">
                <a16:creationId xmlns:a16="http://schemas.microsoft.com/office/drawing/2014/main" id="{C1E17B3C-E2F7-43D1-9B0C-8E833D6BA47F}"/>
              </a:ext>
            </a:extLst>
          </p:cNvPr>
          <p:cNvSpPr>
            <a:spLocks noGrp="1"/>
          </p:cNvSpPr>
          <p:nvPr>
            <p:ph type="title"/>
          </p:nvPr>
        </p:nvSpPr>
        <p:spPr>
          <a:xfrm>
            <a:off x="831850" y="1223963"/>
            <a:ext cx="10515600" cy="2852737"/>
          </a:xfrm>
        </p:spPr>
        <p:txBody>
          <a:bodyPr anchor="b"/>
          <a:lstStyle>
            <a:lvl1pPr>
              <a:defRPr sz="6000"/>
            </a:lvl1pPr>
          </a:lstStyle>
          <a:p>
            <a:r>
              <a:rPr lang="en-US" dirty="0"/>
              <a:t>Click to edit Master title style</a:t>
            </a:r>
            <a:endParaRPr lang="el-GR" dirty="0"/>
          </a:p>
        </p:txBody>
      </p:sp>
      <p:sp>
        <p:nvSpPr>
          <p:cNvPr id="11" name="Text Placeholder 2">
            <a:extLst>
              <a:ext uri="{FF2B5EF4-FFF2-40B4-BE49-F238E27FC236}">
                <a16:creationId xmlns:a16="http://schemas.microsoft.com/office/drawing/2014/main" id="{9E439D93-EC71-4BFD-91AB-71DAFB879195}"/>
              </a:ext>
            </a:extLst>
          </p:cNvPr>
          <p:cNvSpPr>
            <a:spLocks noGrp="1"/>
          </p:cNvSpPr>
          <p:nvPr>
            <p:ph type="body" idx="1"/>
          </p:nvPr>
        </p:nvSpPr>
        <p:spPr>
          <a:xfrm>
            <a:off x="831850" y="4103688"/>
            <a:ext cx="10515600" cy="1500187"/>
          </a:xfrm>
        </p:spPr>
        <p:txBody>
          <a:bodyPr/>
          <a:lstStyle>
            <a:lvl1pPr marL="0" indent="0">
              <a:buNone/>
              <a:defRPr sz="2400" b="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88994717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7" name="Text Placeholder 2">
            <a:extLst>
              <a:ext uri="{FF2B5EF4-FFF2-40B4-BE49-F238E27FC236}">
                <a16:creationId xmlns:a16="http://schemas.microsoft.com/office/drawing/2014/main" id="{C19440AC-1D5F-4DC4-836D-751F83594111}"/>
              </a:ext>
            </a:extLst>
          </p:cNvPr>
          <p:cNvSpPr>
            <a:spLocks noGrp="1"/>
          </p:cNvSpPr>
          <p:nvPr>
            <p:ph idx="1"/>
          </p:nvPr>
        </p:nvSpPr>
        <p:spPr>
          <a:xfrm>
            <a:off x="838200" y="1076329"/>
            <a:ext cx="10515600" cy="4237404"/>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Tree>
    <p:extLst>
      <p:ext uri="{BB962C8B-B14F-4D97-AF65-F5344CB8AC3E}">
        <p14:creationId xmlns:p14="http://schemas.microsoft.com/office/powerpoint/2010/main" val="4059011602"/>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2388" y="1729064"/>
            <a:ext cx="8106770" cy="1463376"/>
          </a:xfrm>
        </p:spPr>
        <p:txBody>
          <a:bodyPr anchor="ctr">
            <a:normAutofit/>
          </a:bodyPr>
          <a:lstStyle>
            <a:lvl1pPr>
              <a:defRPr sz="3200" i="0" baseline="0">
                <a:solidFill>
                  <a:schemeClr val="tx1"/>
                </a:solidFill>
                <a:latin typeface="+mn-lt"/>
                <a:cs typeface="Arial"/>
              </a:defRPr>
            </a:lvl1pPr>
          </a:lstStyle>
          <a:p>
            <a:r>
              <a:rPr lang="nl-NL" dirty="0"/>
              <a:t>Presenter name</a:t>
            </a:r>
            <a:br>
              <a:rPr lang="nl-NL" dirty="0"/>
            </a:br>
            <a:r>
              <a:rPr lang="nl-NL" dirty="0"/>
              <a:t>email</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8344" y="365125"/>
            <a:ext cx="7957456" cy="1325563"/>
          </a:xfrm>
          <a:prstGeom prst="rect">
            <a:avLst/>
          </a:prstGeom>
        </p:spPr>
        <p:txBody>
          <a:bodyPr vert="horz" lIns="91440" tIns="45720" rIns="91440" bIns="45720" rtlCol="0" anchor="b" anchorCtr="0">
            <a:noAutofit/>
          </a:body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
        <p:nvSpPr>
          <p:cNvPr id="3" name="Text Placeholder 2"/>
          <p:cNvSpPr>
            <a:spLocks noGrp="1"/>
          </p:cNvSpPr>
          <p:nvPr>
            <p:ph type="body" idx="1"/>
          </p:nvPr>
        </p:nvSpPr>
        <p:spPr>
          <a:xfrm>
            <a:off x="838200" y="1825625"/>
            <a:ext cx="10515600" cy="3488107"/>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
        <p:nvSpPr>
          <p:cNvPr id="6" name="Slide Number Placeholder 5"/>
          <p:cNvSpPr>
            <a:spLocks noGrp="1"/>
          </p:cNvSpPr>
          <p:nvPr>
            <p:ph type="sldNum" sz="quarter" idx="4"/>
          </p:nvPr>
        </p:nvSpPr>
        <p:spPr>
          <a:xfrm>
            <a:off x="11516435" y="5521980"/>
            <a:ext cx="525439" cy="365125"/>
          </a:xfrm>
          <a:prstGeom prst="rect">
            <a:avLst/>
          </a:prstGeom>
        </p:spPr>
        <p:txBody>
          <a:bodyPr vert="horz" lIns="91440" tIns="45720" rIns="91440" bIns="45720" rtlCol="0" anchor="ctr"/>
          <a:lstStyle>
            <a:lvl1pPr algn="l">
              <a:defRPr sz="1200">
                <a:solidFill>
                  <a:srgbClr val="7030A0"/>
                </a:solidFill>
                <a:latin typeface="Arial"/>
                <a:cs typeface="Arial"/>
              </a:defRPr>
            </a:lvl1pPr>
          </a:lstStyle>
          <a:p>
            <a:fld id="{6C162CEF-58C8-EF46-9B52-D78FBBFD3DD6}" type="slidenum">
              <a:rPr lang="en-US" smtClean="0"/>
              <a:pPr/>
              <a:t>‹#›</a:t>
            </a:fld>
            <a:endParaRPr lang="en-US" dirty="0"/>
          </a:p>
        </p:txBody>
      </p:sp>
    </p:spTree>
    <p:extLst>
      <p:ext uri="{BB962C8B-B14F-4D97-AF65-F5344CB8AC3E}">
        <p14:creationId xmlns:p14="http://schemas.microsoft.com/office/powerpoint/2010/main" val="356426808"/>
      </p:ext>
    </p:extLst>
  </p:cSld>
  <p:clrMap bg1="lt1" tx1="dk1" bg2="lt2" tx2="dk2" accent1="accent1" accent2="accent2" accent3="accent3" accent4="accent4" accent5="accent5" accent6="accent6" hlink="hlink" folHlink="folHlink"/>
  <p:sldLayoutIdLst>
    <p:sldLayoutId id="2147483769" r:id="rId1"/>
    <p:sldLayoutId id="2147483771" r:id="rId2"/>
    <p:sldLayoutId id="2147483779" r:id="rId3"/>
    <p:sldLayoutId id="2147483781" r:id="rId4"/>
    <p:sldLayoutId id="2147483780" r:id="rId5"/>
  </p:sldLayoutIdLst>
  <p:transition spd="slow">
    <p:fade/>
  </p:transition>
  <p:hf hdr="0" ftr="0" dt="0"/>
  <p:txStyles>
    <p:titleStyle>
      <a:lvl1pPr algn="l" defTabSz="914400" rtl="0" eaLnBrk="1" latinLnBrk="0" hangingPunct="1">
        <a:lnSpc>
          <a:spcPct val="90000"/>
        </a:lnSpc>
        <a:spcBef>
          <a:spcPct val="0"/>
        </a:spcBef>
        <a:buNone/>
        <a:defRPr sz="4800" b="1" kern="1200" baseline="0">
          <a:solidFill>
            <a:srgbClr val="008000"/>
          </a:solidFill>
          <a:latin typeface="+mj-lt"/>
          <a:ea typeface="+mj-ea"/>
          <a:cs typeface="+mj-cs"/>
        </a:defRPr>
      </a:lvl1pPr>
    </p:titleStyle>
    <p:body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Sottotitolo 24"/>
          <p:cNvSpPr>
            <a:spLocks noGrp="1"/>
          </p:cNvSpPr>
          <p:nvPr>
            <p:ph type="subTitle" idx="1"/>
          </p:nvPr>
        </p:nvSpPr>
        <p:spPr>
          <a:xfrm>
            <a:off x="6946900" y="3618411"/>
            <a:ext cx="4326346" cy="1410215"/>
          </a:xfrm>
        </p:spPr>
        <p:txBody>
          <a:bodyPr>
            <a:normAutofit fontScale="92500"/>
          </a:bodyPr>
          <a:lstStyle/>
          <a:p>
            <a:pPr>
              <a:lnSpc>
                <a:spcPct val="170000"/>
              </a:lnSpc>
            </a:pPr>
            <a:r>
              <a:rPr lang="en-US" sz="1900" dirty="0"/>
              <a:t>Prof. Constantinos S. Psomopoulos, </a:t>
            </a:r>
            <a:r>
              <a:rPr lang="en-US" sz="1900" dirty="0" err="1"/>
              <a:t>UniWA</a:t>
            </a:r>
            <a:endParaRPr lang="it-IT" sz="1900" dirty="0"/>
          </a:p>
          <a:p>
            <a:pPr>
              <a:lnSpc>
                <a:spcPct val="170000"/>
              </a:lnSpc>
            </a:pPr>
            <a:r>
              <a:rPr lang="it-IT" sz="1900" dirty="0"/>
              <a:t>June 2024</a:t>
            </a:r>
          </a:p>
          <a:p>
            <a:pPr>
              <a:lnSpc>
                <a:spcPct val="170000"/>
              </a:lnSpc>
            </a:pPr>
            <a:endParaRPr lang="it-IT" sz="1900" dirty="0">
              <a:solidFill>
                <a:srgbClr val="008000"/>
              </a:solidFill>
            </a:endParaRPr>
          </a:p>
        </p:txBody>
      </p:sp>
      <p:sp>
        <p:nvSpPr>
          <p:cNvPr id="24" name="Titolo 23"/>
          <p:cNvSpPr>
            <a:spLocks noGrp="1"/>
          </p:cNvSpPr>
          <p:nvPr>
            <p:ph type="ctrTitle"/>
          </p:nvPr>
        </p:nvSpPr>
        <p:spPr>
          <a:xfrm>
            <a:off x="2669310" y="2541898"/>
            <a:ext cx="8430490" cy="805231"/>
          </a:xfrm>
          <a:solidFill>
            <a:srgbClr val="FFFFFF"/>
          </a:solidFill>
          <a:ln>
            <a:noFill/>
          </a:ln>
        </p:spPr>
        <p:txBody>
          <a:bodyPr anchor="t"/>
          <a:lstStyle/>
          <a:p>
            <a:pPr>
              <a:lnSpc>
                <a:spcPts val="4000"/>
              </a:lnSpc>
            </a:pPr>
            <a:r>
              <a:rPr lang="en-US" b="0" dirty="0"/>
              <a:t>ISLANDS </a:t>
            </a:r>
            <a:br>
              <a:rPr lang="en-US" b="0" dirty="0"/>
            </a:br>
            <a:r>
              <a:rPr lang="en-US" b="0" dirty="0"/>
              <a:t>THE ACTUAL ENERGY CONTEXT</a:t>
            </a:r>
            <a:endParaRPr lang="en-US" b="0" dirty="0">
              <a:solidFill>
                <a:srgbClr val="008000"/>
              </a:solidFill>
            </a:endParaRPr>
          </a:p>
        </p:txBody>
      </p:sp>
    </p:spTree>
    <p:extLst>
      <p:ext uri="{BB962C8B-B14F-4D97-AF65-F5344CB8AC3E}">
        <p14:creationId xmlns:p14="http://schemas.microsoft.com/office/powerpoint/2010/main" val="77772050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Business-as-usual (BAU)</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9"/>
            <a:ext cx="10515600" cy="5136212"/>
          </a:xfrm>
        </p:spPr>
        <p:txBody>
          <a:bodyPr>
            <a:normAutofit/>
          </a:bodyPr>
          <a:lstStyle/>
          <a:p>
            <a:r>
              <a:rPr lang="en-US" dirty="0"/>
              <a:t>In the BAU scenario's estimated configuration, the Sardinian energy system's dispatchable unit installed capacity is 960 MW, while in 2017 it was 1836 MW.</a:t>
            </a:r>
          </a:p>
          <a:p>
            <a:r>
              <a:rPr lang="en-US" dirty="0"/>
              <a:t>The end effect is a reduction of almost 14% in regional electricity consumption compared to the 2014 number. This indicates that by 2030, an annual consumption of 7.2 TW h is anticipated.</a:t>
            </a:r>
          </a:p>
          <a:p>
            <a:r>
              <a:rPr lang="en-US" dirty="0"/>
              <a:t>Physical constraints could be loosened due to the immediate, flexible consumption of excess energy from RES, which would allow for a local increase in the share of RES and a direct profit for both the producer and the user. Additionally, transmission congestion would be reduced, which would lessen its effects on the regional electricity energy system. </a:t>
            </a:r>
          </a:p>
          <a:p>
            <a:endParaRPr lang="el-GR" dirty="0"/>
          </a:p>
        </p:txBody>
      </p:sp>
    </p:spTree>
    <p:extLst>
      <p:ext uri="{BB962C8B-B14F-4D97-AF65-F5344CB8AC3E}">
        <p14:creationId xmlns:p14="http://schemas.microsoft.com/office/powerpoint/2010/main" val="2860276819"/>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Sustainable Energy Transition</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r>
              <a:rPr lang="en-US" dirty="0"/>
              <a:t>For very small islands, switching to sustainable energy systems is a major obstacle. </a:t>
            </a:r>
          </a:p>
          <a:p>
            <a:r>
              <a:rPr lang="en-US" dirty="0"/>
              <a:t>Indeed, achieving energy independence and making the transition to a sustainable state must be the goal of these areas in the upcoming decades. </a:t>
            </a:r>
          </a:p>
          <a:p>
            <a:r>
              <a:rPr lang="en-US" dirty="0"/>
              <a:t>Energy is a key component of many economic and development </a:t>
            </a:r>
            <a:r>
              <a:rPr lang="en-US" dirty="0" err="1"/>
              <a:t>endeavours</a:t>
            </a:r>
            <a:r>
              <a:rPr lang="en-US" dirty="0"/>
              <a:t> in our society. Strong fluctuations in the short-term energy price and its long-term predictable growth have become more significant in an era of rarefaction of fossil resources and recurrent economic crises. </a:t>
            </a:r>
            <a:endParaRPr lang="el-GR" dirty="0"/>
          </a:p>
        </p:txBody>
      </p:sp>
    </p:spTree>
    <p:extLst>
      <p:ext uri="{BB962C8B-B14F-4D97-AF65-F5344CB8AC3E}">
        <p14:creationId xmlns:p14="http://schemas.microsoft.com/office/powerpoint/2010/main" val="339391022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Small Island Developing States</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8"/>
            <a:ext cx="10515600" cy="4813483"/>
          </a:xfrm>
        </p:spPr>
        <p:txBody>
          <a:bodyPr>
            <a:normAutofit/>
          </a:bodyPr>
          <a:lstStyle/>
          <a:p>
            <a:r>
              <a:rPr lang="en-US" dirty="0">
                <a:latin typeface="Times New Roman" panose="02020603050405020304" pitchFamily="18" charset="0"/>
                <a:ea typeface="Times New Roman" panose="02020603050405020304" pitchFamily="18" charset="0"/>
                <a:cs typeface="Times New Roman" panose="02020603050405020304" pitchFamily="18" charset="0"/>
              </a:rPr>
              <a:t>There are 57 SIDS included in the (</a:t>
            </a:r>
            <a:r>
              <a:rPr lang="en-US" dirty="0"/>
              <a:t>United Nations Department of Economic and Social Affairs)</a:t>
            </a:r>
            <a:r>
              <a:rPr lang="en-US" dirty="0">
                <a:latin typeface="Times New Roman" panose="02020603050405020304" pitchFamily="18" charset="0"/>
                <a:ea typeface="Times New Roman" panose="02020603050405020304" pitchFamily="18" charset="0"/>
                <a:cs typeface="Times New Roman" panose="02020603050405020304" pitchFamily="18" charset="0"/>
              </a:rPr>
              <a:t> UN-DESA, distributed between the Caribbean, the Pacific and Africa, the Indian Ocean, the Mediterranean, and the South China Sea (37 UN members and 20 non-UN). </a:t>
            </a:r>
          </a:p>
          <a:p>
            <a:r>
              <a:rPr lang="en-US" dirty="0">
                <a:latin typeface="Times New Roman" panose="02020603050405020304" pitchFamily="18" charset="0"/>
                <a:ea typeface="Times New Roman" panose="02020603050405020304" pitchFamily="18" charset="0"/>
                <a:cs typeface="Times New Roman" panose="02020603050405020304" pitchFamily="18" charset="0"/>
              </a:rPr>
              <a:t>Due to their remote location, small size (which restricts economies of scale), and high susceptibility to the effects of climate change (such as rising water levels), these territories are unique.</a:t>
            </a:r>
          </a:p>
          <a:p>
            <a:r>
              <a:rPr lang="en-US" dirty="0">
                <a:latin typeface="Times New Roman" panose="02020603050405020304" pitchFamily="18" charset="0"/>
                <a:ea typeface="Times New Roman" panose="02020603050405020304" pitchFamily="18" charset="0"/>
                <a:cs typeface="Times New Roman" panose="02020603050405020304" pitchFamily="18" charset="0"/>
              </a:rPr>
              <a:t>The islands have created some ambitious energy policy frameworks to transition to renewable energy throughout the past 20 years. </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endParaRPr lang="el-GR" sz="2400" dirty="0">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379326937"/>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fontScale="92500" lnSpcReduction="20000"/>
          </a:bodyPr>
          <a:lstStyle/>
          <a:p>
            <a:r>
              <a:rPr lang="en-US" dirty="0"/>
              <a:t>It is </a:t>
            </a:r>
            <a:r>
              <a:rPr lang="en-US" dirty="0" err="1"/>
              <a:t>emphasised</a:t>
            </a:r>
            <a:r>
              <a:rPr lang="en-US" dirty="0"/>
              <a:t> how urgent it is to take efforts in order to increase small islands' resilience. </a:t>
            </a:r>
            <a:endParaRPr lang="el-GR" dirty="0"/>
          </a:p>
          <a:p>
            <a:endParaRPr lang="en-US" dirty="0"/>
          </a:p>
          <a:p>
            <a:r>
              <a:rPr lang="en-US" dirty="0"/>
              <a:t>Islands provide the chance to look forward and offer guidance for a sustainable solution to the issues that all regions that will have to deal with climate change must deal with.</a:t>
            </a:r>
          </a:p>
          <a:p>
            <a:endParaRPr lang="en-US" dirty="0"/>
          </a:p>
          <a:p>
            <a:r>
              <a:rPr lang="en-US" dirty="0"/>
              <a:t>Because of their geographic location, the majority of these territories are not connected to any continental electrical network. </a:t>
            </a:r>
          </a:p>
          <a:p>
            <a:pPr lvl="1"/>
            <a:r>
              <a:rPr lang="en-US" dirty="0"/>
              <a:t>As a result, a number of natural or economic factors make their geographic environment (region, location) extremely vulnerable. an early research was conducted that examined the susceptibility of such isolated regions by classifying islands and determining their level of vulnerability using an economic index. </a:t>
            </a:r>
          </a:p>
          <a:p>
            <a:endParaRPr lang="el-GR" dirty="0"/>
          </a:p>
        </p:txBody>
      </p:sp>
    </p:spTree>
    <p:extLst>
      <p:ext uri="{BB962C8B-B14F-4D97-AF65-F5344CB8AC3E}">
        <p14:creationId xmlns:p14="http://schemas.microsoft.com/office/powerpoint/2010/main" val="2296772271"/>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9"/>
            <a:ext cx="10515600" cy="5001742"/>
          </a:xfrm>
        </p:spPr>
        <p:txBody>
          <a:bodyPr>
            <a:normAutofit/>
          </a:bodyPr>
          <a:lstStyle/>
          <a:p>
            <a:r>
              <a:rPr lang="en-US" dirty="0"/>
              <a:t>Volatility in oil prices has a major negative impact on the production of electricity, which is mostly dependent on fossil fuels. </a:t>
            </a:r>
            <a:endParaRPr lang="el-GR" dirty="0"/>
          </a:p>
          <a:p>
            <a:pPr marL="0" indent="0">
              <a:buNone/>
            </a:pPr>
            <a:r>
              <a:rPr lang="en-US" dirty="0"/>
              <a:t>The significance of expanding access to sustainable energy-based manufacturing was reaffirmed by the UN in 2012. </a:t>
            </a:r>
            <a:endParaRPr lang="el-GR" dirty="0"/>
          </a:p>
          <a:p>
            <a:pPr marL="0" indent="0">
              <a:buNone/>
            </a:pPr>
            <a:endParaRPr lang="en-US" dirty="0"/>
          </a:p>
          <a:p>
            <a:r>
              <a:rPr lang="en-US" dirty="0"/>
              <a:t>In fact, these areas are in a vulnerable position because of their very low energy use. Public health services, education, and economic activities are all made possible by electricity. </a:t>
            </a:r>
          </a:p>
          <a:p>
            <a:pPr lvl="1"/>
            <a:r>
              <a:rPr lang="en-US" dirty="0"/>
              <a:t>Therefore, minimal environmental impact, economic viability, and social acceptability are the three main facets of the islands' sustainable development. </a:t>
            </a:r>
            <a:endParaRPr lang="el-GR" dirty="0"/>
          </a:p>
        </p:txBody>
      </p:sp>
    </p:spTree>
    <p:extLst>
      <p:ext uri="{BB962C8B-B14F-4D97-AF65-F5344CB8AC3E}">
        <p14:creationId xmlns:p14="http://schemas.microsoft.com/office/powerpoint/2010/main" val="879930120"/>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9"/>
            <a:ext cx="10515600" cy="5190000"/>
          </a:xfrm>
        </p:spPr>
        <p:txBody>
          <a:bodyPr>
            <a:normAutofit/>
          </a:bodyPr>
          <a:lstStyle/>
          <a:p>
            <a:pPr marL="0" indent="0">
              <a:buNone/>
            </a:pPr>
            <a:r>
              <a:rPr lang="en-US" dirty="0"/>
              <a:t>At the moment, sustainability assessment and sustainable development are tightly related. </a:t>
            </a:r>
            <a:endParaRPr lang="el-GR" dirty="0"/>
          </a:p>
          <a:p>
            <a:pPr marL="0" indent="0">
              <a:buNone/>
            </a:pPr>
            <a:endParaRPr lang="en-US" dirty="0"/>
          </a:p>
          <a:p>
            <a:pPr marL="0" indent="0">
              <a:buNone/>
            </a:pPr>
            <a:r>
              <a:rPr lang="en-US" dirty="0"/>
              <a:t>Determining this final step is very difficult. To determine whether a region is truly experiencing an energy transition, a sustainability assessment must be carried out. </a:t>
            </a:r>
            <a:endParaRPr lang="el-GR" dirty="0"/>
          </a:p>
          <a:p>
            <a:pPr marL="0" indent="0">
              <a:buNone/>
            </a:pPr>
            <a:endParaRPr lang="en-US" dirty="0"/>
          </a:p>
          <a:p>
            <a:pPr marL="0" indent="0">
              <a:buNone/>
            </a:pPr>
            <a:r>
              <a:rPr lang="en-US" dirty="0"/>
              <a:t>There is no standard definition for an index. The many perspectives on the extensive data in sustainability indicators make this simple to understand </a:t>
            </a:r>
          </a:p>
          <a:p>
            <a:endParaRPr lang="el-GR" dirty="0"/>
          </a:p>
        </p:txBody>
      </p:sp>
    </p:spTree>
    <p:extLst>
      <p:ext uri="{BB962C8B-B14F-4D97-AF65-F5344CB8AC3E}">
        <p14:creationId xmlns:p14="http://schemas.microsoft.com/office/powerpoint/2010/main" val="1290287810"/>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Recent research has emphasized how crucial it is to comprehend the forces behind SIDS' energy transition from the perspective of developing strong energy policies in order to maximize the potential of renewable resources</a:t>
            </a:r>
          </a:p>
          <a:p>
            <a:endParaRPr lang="el-GR" dirty="0"/>
          </a:p>
        </p:txBody>
      </p:sp>
    </p:spTree>
    <p:extLst>
      <p:ext uri="{BB962C8B-B14F-4D97-AF65-F5344CB8AC3E}">
        <p14:creationId xmlns:p14="http://schemas.microsoft.com/office/powerpoint/2010/main" val="2123924648"/>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9"/>
            <a:ext cx="10515600" cy="5001742"/>
          </a:xfrm>
        </p:spPr>
        <p:txBody>
          <a:bodyPr>
            <a:normAutofit fontScale="92500" lnSpcReduction="10000"/>
          </a:bodyPr>
          <a:lstStyle/>
          <a:p>
            <a:pPr marL="0" indent="0">
              <a:buNone/>
            </a:pPr>
            <a:r>
              <a:rPr lang="en-US" dirty="0"/>
              <a:t>To investigate and talk about a thorough analysis of small islands' sustainability from the perspective of renewable energy, a statistical technique is always used. </a:t>
            </a:r>
          </a:p>
          <a:p>
            <a:pPr marL="0" indent="0">
              <a:buNone/>
            </a:pPr>
            <a:r>
              <a:rPr lang="en-US" dirty="0"/>
              <a:t>Finding out if such islands are heading in the direction of sustainability is the goal. To do this, three steps are required: </a:t>
            </a:r>
          </a:p>
          <a:p>
            <a:r>
              <a:rPr lang="en-US" dirty="0"/>
              <a:t>To determine which explanatory factors significantly contribute to the percentage of data variation, a principal components analysis (PCA) is initially examined. </a:t>
            </a:r>
          </a:p>
          <a:p>
            <a:r>
              <a:rPr lang="en-US" dirty="0"/>
              <a:t>Next, the island organization is highlighted in two distinct years using PCA-based hierarchical clustering. The PCA and categorization can be based on a panel of 35 SIDS or Small Islands Developing States. </a:t>
            </a:r>
          </a:p>
          <a:p>
            <a:r>
              <a:rPr lang="en-US" dirty="0"/>
              <a:t>Establish a sustainability index (SI) primarily using factors that significantly impact the key components. </a:t>
            </a:r>
          </a:p>
          <a:p>
            <a:endParaRPr lang="en-US" dirty="0"/>
          </a:p>
          <a:p>
            <a:endParaRPr lang="el-GR" dirty="0"/>
          </a:p>
        </p:txBody>
      </p:sp>
    </p:spTree>
    <p:extLst>
      <p:ext uri="{BB962C8B-B14F-4D97-AF65-F5344CB8AC3E}">
        <p14:creationId xmlns:p14="http://schemas.microsoft.com/office/powerpoint/2010/main" val="3762205978"/>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Hierarchical clustering analysis</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r>
              <a:rPr lang="en-US" dirty="0"/>
              <a:t>A popular multivariate statistical method for </a:t>
            </a:r>
            <a:r>
              <a:rPr lang="en-US" dirty="0" err="1"/>
              <a:t>characterising</a:t>
            </a:r>
            <a:r>
              <a:rPr lang="en-US" dirty="0"/>
              <a:t> a collection of quantitative data is principal component analysis (PCA).</a:t>
            </a:r>
            <a:endParaRPr lang="el-GR" dirty="0"/>
          </a:p>
          <a:p>
            <a:pPr marL="0" indent="0">
              <a:buNone/>
            </a:pPr>
            <a:r>
              <a:rPr lang="el-GR" dirty="0"/>
              <a:t>Τ</a:t>
            </a:r>
            <a:r>
              <a:rPr lang="en-US" dirty="0"/>
              <a:t>his method is very intriguing for dimensionality reduction of a data collection. </a:t>
            </a:r>
          </a:p>
          <a:p>
            <a:pPr marL="0" indent="0">
              <a:buNone/>
            </a:pPr>
            <a:endParaRPr lang="el-GR" dirty="0"/>
          </a:p>
        </p:txBody>
      </p:sp>
    </p:spTree>
    <p:extLst>
      <p:ext uri="{BB962C8B-B14F-4D97-AF65-F5344CB8AC3E}">
        <p14:creationId xmlns:p14="http://schemas.microsoft.com/office/powerpoint/2010/main" val="3469276885"/>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Hierarchical clustering analysis</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r>
              <a:rPr lang="en-US" dirty="0"/>
              <a:t>On the primary elements of the factor analysis, hierarchical clustering has been carried out. One of the most used clustering algorithms, the K-means approach, forms the foundation of the partitioning technique. </a:t>
            </a:r>
            <a:endParaRPr lang="el-GR" dirty="0"/>
          </a:p>
          <a:p>
            <a:pPr marL="0" indent="0">
              <a:buNone/>
            </a:pPr>
            <a:endParaRPr lang="en-US" dirty="0"/>
          </a:p>
          <a:p>
            <a:r>
              <a:rPr lang="en-US" dirty="0"/>
              <a:t>This method uses the cluster's </a:t>
            </a:r>
            <a:r>
              <a:rPr lang="en-US" dirty="0" err="1"/>
              <a:t>centre</a:t>
            </a:r>
            <a:r>
              <a:rPr lang="en-US" dirty="0"/>
              <a:t> of gravity as a representation. This technique's primary goal is to reduce the overall within-cluster variance. A solution is always reached by this iterative process </a:t>
            </a:r>
            <a:endParaRPr lang="el-GR" dirty="0"/>
          </a:p>
        </p:txBody>
      </p:sp>
    </p:spTree>
    <p:extLst>
      <p:ext uri="{BB962C8B-B14F-4D97-AF65-F5344CB8AC3E}">
        <p14:creationId xmlns:p14="http://schemas.microsoft.com/office/powerpoint/2010/main" val="1015244387"/>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dirty="0"/>
              <a:t>Unit 2</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Description</a:t>
            </a:r>
            <a:endParaRPr lang="el-GR" sz="2400" dirty="0"/>
          </a:p>
          <a:p>
            <a:pPr marL="0" indent="0">
              <a:buNone/>
            </a:pPr>
            <a:r>
              <a:rPr lang="en-US" sz="2400" dirty="0"/>
              <a:t>Analysis of the actual energy context in the islands and the role of sustainable energy technologies to achieve an energy transition and secure the future of islands. </a:t>
            </a:r>
          </a:p>
          <a:p>
            <a:pPr marL="0" indent="0">
              <a:buNone/>
            </a:pPr>
            <a:r>
              <a:rPr lang="en-US" sz="2400" dirty="0"/>
              <a:t>This unit includes presentation of two energy scenarios, from the citizens perspective and actions: Business As Usual (BAU) and Sustainable Energy Transition (SET). </a:t>
            </a:r>
          </a:p>
          <a:p>
            <a:pPr marL="0" indent="0">
              <a:buNone/>
            </a:pPr>
            <a:r>
              <a:rPr lang="en-US" sz="2400" dirty="0"/>
              <a:t>The first scenario will be used as a reference, and it will represent the continuation of actual energy policies and their impact on the future of islands. </a:t>
            </a:r>
          </a:p>
          <a:p>
            <a:pPr marL="0" indent="0">
              <a:buNone/>
            </a:pPr>
            <a:r>
              <a:rPr lang="en-US" sz="2400" dirty="0"/>
              <a:t>The second scenario represents the implementation of energy transition strategies and their impact in the future of the islands. The role of the scenarios in the environment and sustainability, from the side of the citizens and tourists</a:t>
            </a:r>
          </a:p>
          <a:p>
            <a:pPr marL="0" indent="0">
              <a:buNone/>
            </a:pPr>
            <a:r>
              <a:rPr lang="en-US" sz="2400" dirty="0"/>
              <a:t>CASE STUDY 1: Case studies for BAU and SET and their impact to islands from the citizens actions</a:t>
            </a:r>
          </a:p>
        </p:txBody>
      </p:sp>
    </p:spTree>
    <p:extLst>
      <p:ext uri="{BB962C8B-B14F-4D97-AF65-F5344CB8AC3E}">
        <p14:creationId xmlns:p14="http://schemas.microsoft.com/office/powerpoint/2010/main" val="1282033188"/>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Hierarchical clustering analysis</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r>
              <a:rPr lang="en-US" dirty="0"/>
              <a:t>The economic dynamics of the regions and their reliance on fossil fuels alone are insufficient to comprehend the sustainability of the islands. </a:t>
            </a:r>
          </a:p>
          <a:p>
            <a:endParaRPr lang="el-GR" dirty="0"/>
          </a:p>
        </p:txBody>
      </p:sp>
    </p:spTree>
    <p:extLst>
      <p:ext uri="{BB962C8B-B14F-4D97-AF65-F5344CB8AC3E}">
        <p14:creationId xmlns:p14="http://schemas.microsoft.com/office/powerpoint/2010/main" val="2222310546"/>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RES Technologies implementation</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8"/>
            <a:ext cx="10515600" cy="4965883"/>
          </a:xfrm>
        </p:spPr>
        <p:txBody>
          <a:bodyPr>
            <a:normAutofit fontScale="92500" lnSpcReduction="10000"/>
          </a:bodyPr>
          <a:lstStyle/>
          <a:p>
            <a:r>
              <a:rPr lang="en-US" dirty="0"/>
              <a:t>Island states frequently rely on fossil fuels, which comes with a hefty transportation expense in addition to their reliance on outside supplies. </a:t>
            </a:r>
            <a:endParaRPr lang="el-GR" dirty="0"/>
          </a:p>
          <a:p>
            <a:pPr marL="0" indent="0">
              <a:buNone/>
            </a:pPr>
            <a:r>
              <a:rPr lang="en-US" dirty="0"/>
              <a:t>This provides an additional incentive to investigate the degree to which island states serve as the main sites for RES technology. </a:t>
            </a:r>
            <a:endParaRPr lang="el-GR" dirty="0"/>
          </a:p>
          <a:p>
            <a:pPr marL="0" indent="0">
              <a:buNone/>
            </a:pPr>
            <a:endParaRPr lang="en-US" dirty="0"/>
          </a:p>
          <a:p>
            <a:r>
              <a:rPr lang="en-US" dirty="0"/>
              <a:t>As a result, long-term investments in RES may benefit the energy mix as a whole. </a:t>
            </a:r>
            <a:endParaRPr lang="el-GR" dirty="0"/>
          </a:p>
          <a:p>
            <a:pPr marL="0" indent="0">
              <a:buNone/>
            </a:pPr>
            <a:endParaRPr lang="en-US" dirty="0"/>
          </a:p>
          <a:p>
            <a:r>
              <a:rPr lang="en-US" dirty="0"/>
              <a:t>This rapid expansion can occur without the addition of additional subsidies, but as the results highlight, the current socioeconomic impediments must be addressed through the strategic design of financial and economic tools as well as capacity building. </a:t>
            </a:r>
          </a:p>
          <a:p>
            <a:endParaRPr lang="el-GR" dirty="0"/>
          </a:p>
        </p:txBody>
      </p:sp>
    </p:spTree>
    <p:extLst>
      <p:ext uri="{BB962C8B-B14F-4D97-AF65-F5344CB8AC3E}">
        <p14:creationId xmlns:p14="http://schemas.microsoft.com/office/powerpoint/2010/main" val="2570094343"/>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According to the United Nations (UN), sustainable development is the concurrent advancement of three interrelated objectives:</a:t>
            </a:r>
          </a:p>
          <a:p>
            <a:r>
              <a:rPr lang="en-US" dirty="0"/>
              <a:t>environmental preservation</a:t>
            </a:r>
          </a:p>
          <a:p>
            <a:r>
              <a:rPr lang="en-US" dirty="0"/>
              <a:t>social progress </a:t>
            </a:r>
          </a:p>
          <a:p>
            <a:r>
              <a:rPr lang="en-US" dirty="0"/>
              <a:t>economic development </a:t>
            </a:r>
            <a:endParaRPr lang="el-GR" dirty="0"/>
          </a:p>
        </p:txBody>
      </p:sp>
    </p:spTree>
    <p:extLst>
      <p:ext uri="{BB962C8B-B14F-4D97-AF65-F5344CB8AC3E}">
        <p14:creationId xmlns:p14="http://schemas.microsoft.com/office/powerpoint/2010/main" val="3559002330"/>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lnSpcReduction="10000"/>
          </a:bodyPr>
          <a:lstStyle/>
          <a:p>
            <a:pPr marL="0" indent="0">
              <a:buNone/>
            </a:pPr>
            <a:r>
              <a:rPr lang="en-US" dirty="0"/>
              <a:t>Because of the negative consequences of global climate change, island states are often more vulnerable than mainland locations in all three areas. </a:t>
            </a:r>
          </a:p>
          <a:p>
            <a:pPr marL="0" indent="0">
              <a:buNone/>
            </a:pPr>
            <a:r>
              <a:rPr lang="en-US" dirty="0"/>
              <a:t>The majority of the population of many island states, which are low-lying coastal nations, lives along these shores and has little ability to adjust to climatic changes.</a:t>
            </a:r>
          </a:p>
          <a:p>
            <a:pPr marL="0" indent="0">
              <a:buNone/>
            </a:pPr>
            <a:r>
              <a:rPr lang="en-US" dirty="0"/>
              <a:t> According to the Intergovernmental Panel on Climate Change (IPCC), the predicted effects of climate change and sea level rise under the business-as-usual scenario would have more detrimental effects on island states' human, social, and economic well-being than comparable mainland nations. </a:t>
            </a:r>
            <a:endParaRPr lang="el-GR" dirty="0"/>
          </a:p>
        </p:txBody>
      </p:sp>
    </p:spTree>
    <p:extLst>
      <p:ext uri="{BB962C8B-B14F-4D97-AF65-F5344CB8AC3E}">
        <p14:creationId xmlns:p14="http://schemas.microsoft.com/office/powerpoint/2010/main" val="582674293"/>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In terms of socioeconomic growth, these islands are not solely and immediately exposed to the threats posed by global economic trends due to their lack of adaptability capacity. </a:t>
            </a:r>
          </a:p>
          <a:p>
            <a:pPr marL="0" indent="0">
              <a:buNone/>
            </a:pPr>
            <a:r>
              <a:rPr lang="en-US" dirty="0"/>
              <a:t>Island states also follow the general development trend that shows that per capita power consumption increases in direct proportion to GDP.</a:t>
            </a:r>
          </a:p>
          <a:p>
            <a:pPr marL="0" indent="0">
              <a:buNone/>
            </a:pPr>
            <a:r>
              <a:rPr lang="en-US" dirty="0"/>
              <a:t>For island states, data in reliable time series isn't always accessible. As a result, only those nations whose at least fundamental energy-related data could be extracted from the sometimes inconsistent and fragmented data for islands were examined in this study. </a:t>
            </a:r>
            <a:endParaRPr lang="el-GR" dirty="0"/>
          </a:p>
        </p:txBody>
      </p:sp>
    </p:spTree>
    <p:extLst>
      <p:ext uri="{BB962C8B-B14F-4D97-AF65-F5344CB8AC3E}">
        <p14:creationId xmlns:p14="http://schemas.microsoft.com/office/powerpoint/2010/main" val="888246028"/>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The potential brought forth by the RES technologies' historic price reduction over the past 15 years are the main motivator for such studies. </a:t>
            </a:r>
          </a:p>
          <a:p>
            <a:pPr marL="0" indent="0">
              <a:buNone/>
            </a:pPr>
            <a:r>
              <a:rPr lang="en-US" dirty="0"/>
              <a:t>Once thought to be prohibitive, energy technologies have seen such a sharp decline in cost that they may now be the best option for the development of sustainable energy. </a:t>
            </a:r>
          </a:p>
          <a:p>
            <a:pPr marL="0" indent="0">
              <a:buNone/>
            </a:pPr>
            <a:r>
              <a:rPr lang="en-US" dirty="0"/>
              <a:t>However, this change is not reflected in pipeline developments in island nations, where fuel producing units continue to play a major role in the energy master plans. Among RES technologies, PV has emerged as a viable choice for islands with steadily declining costs. </a:t>
            </a:r>
            <a:endParaRPr lang="el-GR" dirty="0"/>
          </a:p>
        </p:txBody>
      </p:sp>
    </p:spTree>
    <p:extLst>
      <p:ext uri="{BB962C8B-B14F-4D97-AF65-F5344CB8AC3E}">
        <p14:creationId xmlns:p14="http://schemas.microsoft.com/office/powerpoint/2010/main" val="585973712"/>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r>
              <a:rPr lang="en-US" sz="2600" dirty="0"/>
              <a:t>Although their price has </a:t>
            </a:r>
            <a:r>
              <a:rPr lang="en-US" sz="2600" dirty="0" err="1"/>
              <a:t>stabilised</a:t>
            </a:r>
            <a:r>
              <a:rPr lang="en-US" sz="2600" dirty="0"/>
              <a:t> at a higher level, wind turbines, the second RES alternative, have also seen excellent price development (. Additionally, more </a:t>
            </a:r>
            <a:r>
              <a:rPr lang="en-US" sz="2600" dirty="0" err="1"/>
              <a:t>localised</a:t>
            </a:r>
            <a:r>
              <a:rPr lang="en-US" sz="2600" dirty="0"/>
              <a:t> information is needed for wind power siting. </a:t>
            </a:r>
          </a:p>
          <a:p>
            <a:pPr marL="0" indent="0">
              <a:buNone/>
            </a:pPr>
            <a:endParaRPr lang="en-US" dirty="0"/>
          </a:p>
          <a:p>
            <a:endParaRPr lang="el-GR" dirty="0"/>
          </a:p>
        </p:txBody>
      </p:sp>
      <p:pic>
        <p:nvPicPr>
          <p:cNvPr id="4" name="Εικόνα 3">
            <a:extLst>
              <a:ext uri="{FF2B5EF4-FFF2-40B4-BE49-F238E27FC236}">
                <a16:creationId xmlns:a16="http://schemas.microsoft.com/office/drawing/2014/main" id="{6D144C35-E97C-4013-ACCD-DFB671DB5CD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0798" y="2271736"/>
            <a:ext cx="5274310" cy="3222625"/>
          </a:xfrm>
          <a:prstGeom prst="rect">
            <a:avLst/>
          </a:prstGeom>
          <a:noFill/>
          <a:ln>
            <a:noFill/>
          </a:ln>
        </p:spPr>
      </p:pic>
      <p:sp>
        <p:nvSpPr>
          <p:cNvPr id="6" name="Ορθογώνιο 5">
            <a:extLst>
              <a:ext uri="{FF2B5EF4-FFF2-40B4-BE49-F238E27FC236}">
                <a16:creationId xmlns:a16="http://schemas.microsoft.com/office/drawing/2014/main" id="{3E8519B7-C581-4334-B126-C1C60A97291D}"/>
              </a:ext>
            </a:extLst>
          </p:cNvPr>
          <p:cNvSpPr/>
          <p:nvPr/>
        </p:nvSpPr>
        <p:spPr>
          <a:xfrm>
            <a:off x="2432493" y="5468725"/>
            <a:ext cx="2384435" cy="369332"/>
          </a:xfrm>
          <a:prstGeom prst="rect">
            <a:avLst/>
          </a:prstGeom>
        </p:spPr>
        <p:txBody>
          <a:bodyPr wrap="none">
            <a:spAutoFit/>
          </a:bodyPr>
          <a:lstStyle/>
          <a:p>
            <a:r>
              <a:rPr lang="en-US" dirty="0">
                <a:solidFill>
                  <a:srgbClr val="000000"/>
                </a:solidFill>
                <a:latin typeface="NimbusRomNo9L-Regu"/>
                <a:ea typeface="Calibri" panose="020F0502020204030204" pitchFamily="34" charset="0"/>
                <a:cs typeface="NimbusRomNo9L-Regu"/>
              </a:rPr>
              <a:t>Global PV module price</a:t>
            </a:r>
            <a:endParaRPr lang="el-GR" dirty="0"/>
          </a:p>
        </p:txBody>
      </p:sp>
      <p:pic>
        <p:nvPicPr>
          <p:cNvPr id="7" name="Εικόνα 6">
            <a:extLst>
              <a:ext uri="{FF2B5EF4-FFF2-40B4-BE49-F238E27FC236}">
                <a16:creationId xmlns:a16="http://schemas.microsoft.com/office/drawing/2014/main" id="{92D57DCF-FDF9-4201-8D27-00022BC3F28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414247" y="2271736"/>
            <a:ext cx="5274310" cy="3222625"/>
          </a:xfrm>
          <a:prstGeom prst="rect">
            <a:avLst/>
          </a:prstGeom>
          <a:noFill/>
          <a:ln>
            <a:noFill/>
          </a:ln>
        </p:spPr>
      </p:pic>
      <p:sp>
        <p:nvSpPr>
          <p:cNvPr id="9" name="Ορθογώνιο 8">
            <a:extLst>
              <a:ext uri="{FF2B5EF4-FFF2-40B4-BE49-F238E27FC236}">
                <a16:creationId xmlns:a16="http://schemas.microsoft.com/office/drawing/2014/main" id="{E92B5CC4-1389-4953-AA6C-0E063059C750}"/>
              </a:ext>
            </a:extLst>
          </p:cNvPr>
          <p:cNvSpPr/>
          <p:nvPr/>
        </p:nvSpPr>
        <p:spPr>
          <a:xfrm>
            <a:off x="7045147" y="5494361"/>
            <a:ext cx="4012509" cy="369332"/>
          </a:xfrm>
          <a:prstGeom prst="rect">
            <a:avLst/>
          </a:prstGeom>
        </p:spPr>
        <p:txBody>
          <a:bodyPr wrap="none">
            <a:spAutoFit/>
          </a:bodyPr>
          <a:lstStyle/>
          <a:p>
            <a:r>
              <a:rPr lang="en-US" dirty="0">
                <a:solidFill>
                  <a:srgbClr val="000000"/>
                </a:solidFill>
                <a:latin typeface="NimbusRomNo9L-Regu"/>
                <a:ea typeface="Calibri" panose="020F0502020204030204" pitchFamily="34" charset="0"/>
                <a:cs typeface="NimbusRomNo9L-Regu"/>
              </a:rPr>
              <a:t>Global wind turbine price learning curve </a:t>
            </a:r>
            <a:endParaRPr lang="el-GR" dirty="0"/>
          </a:p>
        </p:txBody>
      </p:sp>
      <p:sp>
        <p:nvSpPr>
          <p:cNvPr id="10" name="Ορθογώνιο 9">
            <a:extLst>
              <a:ext uri="{FF2B5EF4-FFF2-40B4-BE49-F238E27FC236}">
                <a16:creationId xmlns:a16="http://schemas.microsoft.com/office/drawing/2014/main" id="{33C7486B-E530-480A-9E8A-51E23835EFDC}"/>
              </a:ext>
            </a:extLst>
          </p:cNvPr>
          <p:cNvSpPr/>
          <p:nvPr/>
        </p:nvSpPr>
        <p:spPr>
          <a:xfrm>
            <a:off x="776978" y="5973744"/>
            <a:ext cx="10856259" cy="646331"/>
          </a:xfrm>
          <a:prstGeom prst="rect">
            <a:avLst/>
          </a:prstGeom>
        </p:spPr>
        <p:txBody>
          <a:bodyPr wrap="square">
            <a:spAutoFit/>
          </a:bodyPr>
          <a:lstStyle/>
          <a:p>
            <a:r>
              <a:rPr lang="en-US" dirty="0" err="1"/>
              <a:t>Jäger-Waldau</a:t>
            </a:r>
            <a:r>
              <a:rPr lang="en-US" dirty="0"/>
              <a:t>, A. PV Status Report 2014; Publications Office of the EU: Luxembourg, 2014.</a:t>
            </a:r>
          </a:p>
          <a:p>
            <a:r>
              <a:rPr lang="en-US" dirty="0"/>
              <a:t>Taylor, M. The Renewable Revolution: Wind Power Costs, Visual Presentation, November 2012.</a:t>
            </a:r>
          </a:p>
        </p:txBody>
      </p:sp>
    </p:spTree>
    <p:extLst>
      <p:ext uri="{BB962C8B-B14F-4D97-AF65-F5344CB8AC3E}">
        <p14:creationId xmlns:p14="http://schemas.microsoft.com/office/powerpoint/2010/main" val="4042180439"/>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9"/>
            <a:ext cx="10515600" cy="5055530"/>
          </a:xfrm>
        </p:spPr>
        <p:txBody>
          <a:bodyPr>
            <a:normAutofit fontScale="92500" lnSpcReduction="10000"/>
          </a:bodyPr>
          <a:lstStyle/>
          <a:p>
            <a:r>
              <a:rPr lang="en-US" dirty="0"/>
              <a:t>Although grid extension options represent more expensive electricity provision for locations far from the current power grids, there is mounting evidence in the literature that distributed generation options represent cost-optimal solutions for many rural areas in Sub-Saharan Africa. This may seem particularly true for island republics, which are much more removed from sources of fuel. </a:t>
            </a:r>
          </a:p>
          <a:p>
            <a:r>
              <a:rPr lang="en-US" dirty="0"/>
              <a:t>The main concern with providing sustainable energy on islands is whether cost-effective renewable energy sources or the already prevalent fossil fuel power production technologies can provide the lowest-cost electricity for the users. </a:t>
            </a:r>
          </a:p>
          <a:p>
            <a:r>
              <a:rPr lang="en-US" dirty="0"/>
              <a:t>These governments' economic fragility and reliance are demonstrated by the fact that, despite worldwide shifts away from oil for economic and environmental reasons, islands still rely heavily on it for the majority of their electrical production. </a:t>
            </a:r>
          </a:p>
          <a:p>
            <a:endParaRPr lang="en-US" dirty="0"/>
          </a:p>
          <a:p>
            <a:endParaRPr lang="el-GR" dirty="0"/>
          </a:p>
        </p:txBody>
      </p:sp>
    </p:spTree>
    <p:extLst>
      <p:ext uri="{BB962C8B-B14F-4D97-AF65-F5344CB8AC3E}">
        <p14:creationId xmlns:p14="http://schemas.microsoft.com/office/powerpoint/2010/main" val="2817161771"/>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sz="3200" dirty="0"/>
              <a:t>"Political Declaration on Clean Energy for EU Islands"</a:t>
            </a:r>
            <a:endParaRPr lang="el-GR" sz="3200"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9"/>
            <a:ext cx="10515600" cy="5996824"/>
          </a:xfrm>
        </p:spPr>
        <p:txBody>
          <a:bodyPr>
            <a:normAutofit/>
          </a:bodyPr>
          <a:lstStyle/>
          <a:p>
            <a:pPr marL="0" indent="0">
              <a:buNone/>
            </a:pPr>
            <a:r>
              <a:rPr lang="en-US" dirty="0"/>
              <a:t>Beyond stultifying explanations that concentrate on the supply, economic, and environmental issues that arise in isolated energy systems, the "Political Declaration on Clean Energy for EU Islands" goes farther</a:t>
            </a:r>
            <a:r>
              <a:rPr lang="el-GR" dirty="0"/>
              <a:t>.</a:t>
            </a:r>
          </a:p>
          <a:p>
            <a:pPr marL="0" indent="0">
              <a:buNone/>
            </a:pPr>
            <a:endParaRPr lang="el-GR" dirty="0"/>
          </a:p>
          <a:p>
            <a:pPr marL="0" indent="0">
              <a:buNone/>
            </a:pPr>
            <a:r>
              <a:rPr lang="en-US" dirty="0"/>
              <a:t>In doing so, it states that: "inhabited EU islands are often well placed to employ innovative solutions and attract energy investments that integrate local renewable production, storage facilities, and demand response in order to achieve interoperable, economical, environmentally friendly, and sustainable energy systems"</a:t>
            </a:r>
            <a:endParaRPr lang="el-GR" dirty="0"/>
          </a:p>
        </p:txBody>
      </p:sp>
    </p:spTree>
    <p:extLst>
      <p:ext uri="{BB962C8B-B14F-4D97-AF65-F5344CB8AC3E}">
        <p14:creationId xmlns:p14="http://schemas.microsoft.com/office/powerpoint/2010/main" val="2263674137"/>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sz="3200" dirty="0"/>
              <a:t>"Political Declaration on Clean Energy for EU Islands"</a:t>
            </a:r>
            <a:endParaRPr lang="el-GR" sz="3200"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9"/>
            <a:ext cx="10515600" cy="5207930"/>
          </a:xfrm>
        </p:spPr>
        <p:txBody>
          <a:bodyPr>
            <a:normAutofit/>
          </a:bodyPr>
          <a:lstStyle/>
          <a:p>
            <a:pPr marL="0" indent="0">
              <a:buNone/>
            </a:pPr>
            <a:r>
              <a:rPr lang="en-US" dirty="0"/>
              <a:t>Specifically, there are several real-world examples that illustrate various transition routes and provide insight into the search for intelligent energy solutions on islands. </a:t>
            </a:r>
            <a:endParaRPr lang="el-GR" dirty="0"/>
          </a:p>
          <a:p>
            <a:pPr marL="0" indent="0">
              <a:buNone/>
            </a:pPr>
            <a:r>
              <a:rPr lang="en-US" dirty="0"/>
              <a:t>While </a:t>
            </a:r>
            <a:r>
              <a:rPr lang="en-US" dirty="0" err="1"/>
              <a:t>centralised</a:t>
            </a:r>
            <a:r>
              <a:rPr lang="en-US" dirty="0"/>
              <a:t> RES plant size has traditionally been the focus of study</a:t>
            </a:r>
            <a:r>
              <a:rPr lang="el-GR" dirty="0"/>
              <a:t>,</a:t>
            </a:r>
            <a:r>
              <a:rPr lang="en-US" dirty="0"/>
              <a:t> creative and intelligent grid interventions are increasingly becoming more popular in distant island regions worldwide. </a:t>
            </a:r>
            <a:endParaRPr lang="el-GR" dirty="0"/>
          </a:p>
          <a:p>
            <a:pPr marL="0" indent="0">
              <a:buNone/>
            </a:pPr>
            <a:endParaRPr lang="el-GR" dirty="0"/>
          </a:p>
          <a:p>
            <a:pPr marL="0" indent="0">
              <a:buNone/>
            </a:pPr>
            <a:r>
              <a:rPr lang="en-US" dirty="0"/>
              <a:t>Small and large-scale modelling studies are mostly used to address the practical difficulties of such novel energy transitions. This intelligent energy shift inside isolated electrical systems has been facilitated by a variety of econometric, energy equilibrium, and </a:t>
            </a:r>
            <a:r>
              <a:rPr lang="en-US" dirty="0" err="1"/>
              <a:t>optimisation</a:t>
            </a:r>
            <a:r>
              <a:rPr lang="en-US" dirty="0"/>
              <a:t> analytical and modelling techniques. </a:t>
            </a: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319391508"/>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3</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dirty="0"/>
              <a:t>Unit 2 -</a:t>
            </a:r>
            <a:r>
              <a:rPr lang="el-GR" dirty="0"/>
              <a:t> </a:t>
            </a:r>
            <a:r>
              <a:rPr lang="en-US" dirty="0"/>
              <a:t>Introduction</a:t>
            </a:r>
            <a:endParaRPr lang="en-GB"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Learning Outcomes</a:t>
            </a:r>
          </a:p>
          <a:p>
            <a:pPr marL="0" indent="0">
              <a:buNone/>
            </a:pPr>
            <a:r>
              <a:rPr lang="en-US" sz="2400" dirty="0"/>
              <a:t>To </a:t>
            </a:r>
            <a:r>
              <a:rPr lang="en-US" sz="2400" dirty="0" err="1"/>
              <a:t>analyse</a:t>
            </a:r>
            <a:r>
              <a:rPr lang="en-US" sz="2400" dirty="0"/>
              <a:t> the current national energy context of the islands and the attendees, and to understand the role of energy transition in the future of islands.</a:t>
            </a:r>
            <a:endParaRPr lang="en-GB" sz="2400" dirty="0"/>
          </a:p>
        </p:txBody>
      </p:sp>
    </p:spTree>
    <p:extLst>
      <p:ext uri="{BB962C8B-B14F-4D97-AF65-F5344CB8AC3E}">
        <p14:creationId xmlns:p14="http://schemas.microsoft.com/office/powerpoint/2010/main" val="1779610370"/>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IRENA</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8"/>
            <a:ext cx="10515600" cy="5046565"/>
          </a:xfrm>
        </p:spPr>
        <p:txBody>
          <a:bodyPr>
            <a:normAutofit/>
          </a:bodyPr>
          <a:lstStyle/>
          <a:p>
            <a:r>
              <a:rPr lang="en-US" dirty="0"/>
              <a:t>The International Renewable Energy Agency (IRENA) claims that these advancements produce a model that may be applied to other remote settlements and, potentially, to other bigger systems. </a:t>
            </a:r>
            <a:endParaRPr lang="el-GR" dirty="0"/>
          </a:p>
          <a:p>
            <a:endParaRPr lang="en-US" dirty="0"/>
          </a:p>
          <a:p>
            <a:r>
              <a:rPr lang="en-US" dirty="0"/>
              <a:t>As a result, although the majority of the field's research and interventions concentrate on particular islands, there is also a deliberate attempt to exchange experiences outside of the constrained physical boundaries of current project locations. </a:t>
            </a:r>
          </a:p>
          <a:p>
            <a:endParaRPr lang="el-GR" dirty="0"/>
          </a:p>
        </p:txBody>
      </p:sp>
    </p:spTree>
    <p:extLst>
      <p:ext uri="{BB962C8B-B14F-4D97-AF65-F5344CB8AC3E}">
        <p14:creationId xmlns:p14="http://schemas.microsoft.com/office/powerpoint/2010/main" val="1513090041"/>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a:xfrm>
            <a:off x="838200" y="308690"/>
            <a:ext cx="7957456" cy="767639"/>
          </a:xfrm>
        </p:spPr>
        <p:txBody>
          <a:bodyPr/>
          <a:lstStyle/>
          <a:p>
            <a:r>
              <a:rPr lang="en-US" sz="3000" dirty="0"/>
              <a:t>The social dimensions of (island) energy</a:t>
            </a:r>
            <a:br>
              <a:rPr lang="en-US" sz="3000" dirty="0"/>
            </a:br>
            <a:r>
              <a:rPr lang="en-US" sz="3000" dirty="0"/>
              <a:t>Transitions</a:t>
            </a:r>
            <a:br>
              <a:rPr lang="en-US" sz="3000" dirty="0"/>
            </a:br>
            <a:endParaRPr lang="el-GR" sz="3000"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r>
              <a:rPr lang="en-US" dirty="0"/>
              <a:t>"A favorable or positive response (including attitude, intention, behavior, and, where appropriate, use) relating to proposed or in situ technology or social-technical systems by members of a social unit (country or region, community or town, household or </a:t>
            </a:r>
            <a:r>
              <a:rPr lang="en-US" dirty="0" err="1"/>
              <a:t>organisation</a:t>
            </a:r>
            <a:r>
              <a:rPr lang="en-US" dirty="0"/>
              <a:t>)" is a necessary condition for the public acceptance of green energy solutions. </a:t>
            </a:r>
          </a:p>
          <a:p>
            <a:endParaRPr lang="en-US" dirty="0"/>
          </a:p>
          <a:p>
            <a:endParaRPr lang="el-GR" dirty="0"/>
          </a:p>
        </p:txBody>
      </p:sp>
    </p:spTree>
    <p:extLst>
      <p:ext uri="{BB962C8B-B14F-4D97-AF65-F5344CB8AC3E}">
        <p14:creationId xmlns:p14="http://schemas.microsoft.com/office/powerpoint/2010/main" val="1609476518"/>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a:xfrm>
            <a:off x="838200" y="308690"/>
            <a:ext cx="7957456" cy="767639"/>
          </a:xfrm>
        </p:spPr>
        <p:txBody>
          <a:bodyPr/>
          <a:lstStyle/>
          <a:p>
            <a:r>
              <a:rPr lang="en-US" sz="3000" dirty="0"/>
              <a:t>The social dimensions of (island) energy</a:t>
            </a:r>
            <a:br>
              <a:rPr lang="en-US" sz="3000" dirty="0"/>
            </a:br>
            <a:r>
              <a:rPr lang="en-US" sz="3000" dirty="0"/>
              <a:t>Transitions</a:t>
            </a:r>
            <a:br>
              <a:rPr lang="en-US" sz="3000" dirty="0"/>
            </a:br>
            <a:endParaRPr lang="el-GR" sz="3000"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It is made up of four main parts: </a:t>
            </a:r>
          </a:p>
          <a:p>
            <a:pPr marL="0" indent="0">
              <a:buNone/>
            </a:pPr>
            <a:r>
              <a:rPr lang="en-US" dirty="0"/>
              <a:t>a) the general perception of important stakeholders and the political environment (i.e., political acceptance); </a:t>
            </a:r>
          </a:p>
          <a:p>
            <a:pPr marL="0" indent="0">
              <a:buNone/>
            </a:pPr>
            <a:r>
              <a:rPr lang="en-US" dirty="0"/>
              <a:t>b) the public's perception of green energy solutions (i.e., social acceptability); </a:t>
            </a:r>
          </a:p>
          <a:p>
            <a:pPr marL="0" indent="0">
              <a:buNone/>
            </a:pPr>
            <a:r>
              <a:rPr lang="en-US" dirty="0"/>
              <a:t>c) the actual acceptance of particular projects or site choices in the impacted communities (i.e., community acceptance); </a:t>
            </a:r>
          </a:p>
          <a:p>
            <a:pPr marL="0" indent="0">
              <a:buNone/>
            </a:pPr>
            <a:r>
              <a:rPr lang="en-US" dirty="0"/>
              <a:t>d) the market acceptance of renewable power production by investors and consumers. </a:t>
            </a:r>
          </a:p>
          <a:p>
            <a:endParaRPr lang="en-US" dirty="0"/>
          </a:p>
          <a:p>
            <a:endParaRPr lang="en-US" dirty="0"/>
          </a:p>
          <a:p>
            <a:endParaRPr lang="el-GR" dirty="0"/>
          </a:p>
        </p:txBody>
      </p:sp>
    </p:spTree>
    <p:extLst>
      <p:ext uri="{BB962C8B-B14F-4D97-AF65-F5344CB8AC3E}">
        <p14:creationId xmlns:p14="http://schemas.microsoft.com/office/powerpoint/2010/main" val="549900823"/>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a:xfrm>
            <a:off x="838200" y="308690"/>
            <a:ext cx="7957456" cy="767639"/>
          </a:xfrm>
        </p:spPr>
        <p:txBody>
          <a:bodyPr/>
          <a:lstStyle/>
          <a:p>
            <a:r>
              <a:rPr lang="en-US" sz="3000" dirty="0"/>
              <a:t>The social dimensions of (island) energy</a:t>
            </a:r>
            <a:br>
              <a:rPr lang="en-US" sz="3000" dirty="0"/>
            </a:br>
            <a:r>
              <a:rPr lang="en-US" sz="3000" dirty="0"/>
              <a:t>Transitions</a:t>
            </a:r>
            <a:br>
              <a:rPr lang="en-US" sz="3000" dirty="0"/>
            </a:br>
            <a:endParaRPr lang="el-GR" sz="3000"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However, we do not currently view market and political acceptance as major limiting factors given the intricate financial and industrial arrangements that have developed around sustainable energy technologies and the importance of such innovations to the achievement of ambitious climate change and emissions targets at the international level. </a:t>
            </a:r>
            <a:endParaRPr lang="el-GR" dirty="0"/>
          </a:p>
        </p:txBody>
      </p:sp>
    </p:spTree>
    <p:extLst>
      <p:ext uri="{BB962C8B-B14F-4D97-AF65-F5344CB8AC3E}">
        <p14:creationId xmlns:p14="http://schemas.microsoft.com/office/powerpoint/2010/main" val="515122118"/>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a:xfrm>
            <a:off x="838200" y="213389"/>
            <a:ext cx="7957456" cy="767639"/>
          </a:xfrm>
        </p:spPr>
        <p:txBody>
          <a:bodyPr/>
          <a:lstStyle/>
          <a:p>
            <a:r>
              <a:rPr lang="en-US" sz="3000" dirty="0"/>
              <a:t>The social dimensions of (island) energy</a:t>
            </a:r>
            <a:br>
              <a:rPr lang="en-US" sz="3000" dirty="0"/>
            </a:br>
            <a:r>
              <a:rPr lang="en-US" sz="3000" dirty="0"/>
              <a:t>Transitions</a:t>
            </a:r>
            <a:br>
              <a:rPr lang="en-US" sz="3000" dirty="0"/>
            </a:br>
            <a:endParaRPr lang="el-GR" sz="3000"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Innovative green energy technologies are necessary for islanders, but islanders are equally necessary for technology. </a:t>
            </a:r>
          </a:p>
          <a:p>
            <a:pPr marL="0" indent="0">
              <a:buNone/>
            </a:pPr>
            <a:r>
              <a:rPr lang="en-US" dirty="0"/>
              <a:t>One of the biggest obstacles to the widespread adoption of otherwise promising new energy technology in many towns and/or individual houses is community resistance. </a:t>
            </a:r>
          </a:p>
          <a:p>
            <a:pPr marL="0" indent="0">
              <a:buNone/>
            </a:pPr>
            <a:r>
              <a:rPr lang="en-US" dirty="0"/>
              <a:t>Numerous scholars have examined the discrepancy between national goals for a green energy transition and community acceptability, coming to the conclusion that societal criticism might operate as a barrier to accomplishing lofty goals. </a:t>
            </a:r>
            <a:endParaRPr lang="el-GR" dirty="0"/>
          </a:p>
        </p:txBody>
      </p:sp>
    </p:spTree>
    <p:extLst>
      <p:ext uri="{BB962C8B-B14F-4D97-AF65-F5344CB8AC3E}">
        <p14:creationId xmlns:p14="http://schemas.microsoft.com/office/powerpoint/2010/main" val="3535814793"/>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a:xfrm>
            <a:off x="838200" y="240284"/>
            <a:ext cx="7957456" cy="767639"/>
          </a:xfrm>
        </p:spPr>
        <p:txBody>
          <a:bodyPr/>
          <a:lstStyle/>
          <a:p>
            <a:r>
              <a:rPr lang="en-US" sz="3000" dirty="0"/>
              <a:t>The social dimensions of (island) energy</a:t>
            </a:r>
            <a:br>
              <a:rPr lang="en-US" sz="3000" dirty="0"/>
            </a:br>
            <a:r>
              <a:rPr lang="en-US" sz="3000" dirty="0"/>
              <a:t>Transitions</a:t>
            </a:r>
            <a:br>
              <a:rPr lang="en-US" sz="3000" dirty="0"/>
            </a:br>
            <a:endParaRPr lang="el-GR" sz="3000"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r>
              <a:rPr lang="en-US" dirty="0"/>
              <a:t>Unfortunately, despite these encouraging advancements, research conducted throughout Europe has repeatedly shown an attitudinal paradox: a social divide between people who are directly impacted by developments' generally positive attitudes towards sustainable energy and their acceptance of particular energy-related infrastructures. </a:t>
            </a:r>
            <a:endParaRPr lang="el-GR" dirty="0"/>
          </a:p>
        </p:txBody>
      </p:sp>
    </p:spTree>
    <p:extLst>
      <p:ext uri="{BB962C8B-B14F-4D97-AF65-F5344CB8AC3E}">
        <p14:creationId xmlns:p14="http://schemas.microsoft.com/office/powerpoint/2010/main" val="838213483"/>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a:xfrm>
            <a:off x="838200" y="231319"/>
            <a:ext cx="7957456" cy="767639"/>
          </a:xfrm>
        </p:spPr>
        <p:txBody>
          <a:bodyPr/>
          <a:lstStyle/>
          <a:p>
            <a:r>
              <a:rPr lang="en-US" sz="3000" dirty="0"/>
              <a:t>The social dimensions of (island) energy</a:t>
            </a:r>
            <a:br>
              <a:rPr lang="en-US" sz="3000" dirty="0"/>
            </a:br>
            <a:r>
              <a:rPr lang="en-US" sz="3000" dirty="0"/>
              <a:t>Transitions</a:t>
            </a:r>
            <a:br>
              <a:rPr lang="en-US" sz="3000" dirty="0"/>
            </a:br>
            <a:endParaRPr lang="el-GR" sz="3000"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Since attitudes towards particular projects and attitudes towards green energy in general are different attitude objects, it seems sensible that they would differ. </a:t>
            </a:r>
          </a:p>
          <a:p>
            <a:pPr marL="0" indent="0">
              <a:buNone/>
            </a:pPr>
            <a:r>
              <a:rPr lang="en-US" dirty="0"/>
              <a:t>In the minds of community members, each carries a distinct set of associations: while people may think about environmental quality and energy security when considering green energy in general, they also think about specific localized impacts and are influenced by subjective norms and perceptions when such developments are actually proposed in or near their community. </a:t>
            </a:r>
            <a:endParaRPr lang="el-GR" dirty="0"/>
          </a:p>
        </p:txBody>
      </p:sp>
    </p:spTree>
    <p:extLst>
      <p:ext uri="{BB962C8B-B14F-4D97-AF65-F5344CB8AC3E}">
        <p14:creationId xmlns:p14="http://schemas.microsoft.com/office/powerpoint/2010/main" val="1490064106"/>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a:xfrm>
            <a:off x="838200" y="231319"/>
            <a:ext cx="7957456" cy="767639"/>
          </a:xfrm>
        </p:spPr>
        <p:txBody>
          <a:bodyPr/>
          <a:lstStyle/>
          <a:p>
            <a:r>
              <a:rPr lang="en-US" sz="3000" dirty="0"/>
              <a:t>The social dimensions of (island) energy</a:t>
            </a:r>
            <a:br>
              <a:rPr lang="en-US" sz="3000" dirty="0"/>
            </a:br>
            <a:r>
              <a:rPr lang="en-US" sz="3000" dirty="0"/>
              <a:t>Transitions</a:t>
            </a:r>
            <a:br>
              <a:rPr lang="en-US" sz="3000" dirty="0"/>
            </a:br>
            <a:endParaRPr lang="el-GR" sz="3000"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8"/>
            <a:ext cx="10515600" cy="4912095"/>
          </a:xfrm>
        </p:spPr>
        <p:txBody>
          <a:bodyPr>
            <a:normAutofit lnSpcReduction="10000"/>
          </a:bodyPr>
          <a:lstStyle/>
          <a:p>
            <a:pPr marL="0" indent="0">
              <a:buNone/>
            </a:pPr>
            <a:r>
              <a:rPr lang="en-US" dirty="0"/>
              <a:t>Social scientists have created a wide range of conceptual frameworks to describe public attitudes around energy transitions, given the crucial relevance of local public support for green energy infrastructures.</a:t>
            </a:r>
          </a:p>
          <a:p>
            <a:pPr marL="0" indent="0">
              <a:buNone/>
            </a:pPr>
            <a:r>
              <a:rPr lang="en-US" dirty="0"/>
              <a:t> According to the "NIMBY" (Not in My Backyard) hypothesis, for example, people are prone to resist specific project proposals in their local region for particularistic and self-interested reasons, even while certain opinion polls indicate that people generally support RES initiatives. </a:t>
            </a:r>
          </a:p>
          <a:p>
            <a:pPr marL="0" indent="0">
              <a:buNone/>
            </a:pPr>
            <a:r>
              <a:rPr lang="en-US" dirty="0"/>
              <a:t>They wish to take use of clean, carbon-neutral energy, but not in their own "backyards," where the plants are thought to be noisy, upset the surrounding area, and maybe even be harmful to the health of nearby residents. </a:t>
            </a:r>
          </a:p>
          <a:p>
            <a:pPr marL="0" indent="0">
              <a:buNone/>
            </a:pPr>
            <a:endParaRPr lang="en-US" dirty="0"/>
          </a:p>
          <a:p>
            <a:pPr marL="0" indent="0">
              <a:buNone/>
            </a:pPr>
            <a:endParaRPr lang="el-GR" dirty="0"/>
          </a:p>
        </p:txBody>
      </p:sp>
    </p:spTree>
    <p:extLst>
      <p:ext uri="{BB962C8B-B14F-4D97-AF65-F5344CB8AC3E}">
        <p14:creationId xmlns:p14="http://schemas.microsoft.com/office/powerpoint/2010/main" val="4288243778"/>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a:xfrm>
            <a:off x="838200" y="231319"/>
            <a:ext cx="7957456" cy="767639"/>
          </a:xfrm>
        </p:spPr>
        <p:txBody>
          <a:bodyPr/>
          <a:lstStyle/>
          <a:p>
            <a:r>
              <a:rPr lang="en-US" sz="3000" dirty="0"/>
              <a:t>The social dimensions of (island) energy</a:t>
            </a:r>
            <a:br>
              <a:rPr lang="en-US" sz="3000" dirty="0"/>
            </a:br>
            <a:r>
              <a:rPr lang="en-US" sz="3000" dirty="0"/>
              <a:t>Transitions</a:t>
            </a:r>
            <a:br>
              <a:rPr lang="en-US" sz="3000" dirty="0"/>
            </a:br>
            <a:endParaRPr lang="el-GR" sz="3000"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Some major issues seem to be preventing the public in Mediterranean countries from accepting green energy solutions. </a:t>
            </a:r>
          </a:p>
          <a:p>
            <a:pPr marL="514350" indent="-514350">
              <a:buFont typeface="+mj-lt"/>
              <a:buAutoNum type="arabicPeriod"/>
            </a:pPr>
            <a:r>
              <a:rPr lang="en-US" dirty="0"/>
              <a:t>Residents' resistance to new energy supply programs is a reflection of a significant lack of (available) knowledge on innovative energy technologies and their costs and advantages in terms of the economy, environment, and society. </a:t>
            </a:r>
          </a:p>
          <a:p>
            <a:pPr marL="514350" indent="-514350">
              <a:buFont typeface="+mj-lt"/>
              <a:buAutoNum type="arabicPeriod"/>
            </a:pPr>
            <a:r>
              <a:rPr lang="en-US" dirty="0"/>
              <a:t>It is acceptable to say that widespread adoption of these technologies throughout the Aegean does not mean that all long-term initiatives proposed by research collaborations will be accepted without reservation. </a:t>
            </a:r>
          </a:p>
          <a:p>
            <a:pPr marL="0" indent="0">
              <a:buNone/>
            </a:pPr>
            <a:endParaRPr lang="en-US" dirty="0"/>
          </a:p>
          <a:p>
            <a:pPr marL="0" indent="0">
              <a:buNone/>
            </a:pPr>
            <a:endParaRPr lang="el-GR" dirty="0"/>
          </a:p>
        </p:txBody>
      </p:sp>
    </p:spTree>
    <p:extLst>
      <p:ext uri="{BB962C8B-B14F-4D97-AF65-F5344CB8AC3E}">
        <p14:creationId xmlns:p14="http://schemas.microsoft.com/office/powerpoint/2010/main" val="3959271462"/>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a:xfrm>
            <a:off x="838200" y="231319"/>
            <a:ext cx="7957456" cy="767639"/>
          </a:xfrm>
        </p:spPr>
        <p:txBody>
          <a:bodyPr/>
          <a:lstStyle/>
          <a:p>
            <a:r>
              <a:rPr lang="en-US" sz="3200" dirty="0"/>
              <a:t>Concluding remark</a:t>
            </a:r>
            <a:endParaRPr lang="el-GR" sz="3000"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9"/>
            <a:ext cx="10515600" cy="4983812"/>
          </a:xfrm>
        </p:spPr>
        <p:txBody>
          <a:bodyPr>
            <a:normAutofit/>
          </a:bodyPr>
          <a:lstStyle/>
          <a:p>
            <a:pPr marL="0" indent="0">
              <a:buNone/>
            </a:pPr>
            <a:r>
              <a:rPr lang="en-US" dirty="0"/>
              <a:t>Policymakers, project developers, and other stakeholders should prepare appropriately because not all members of the public are likely to embrace their ambitious transition plans. </a:t>
            </a:r>
          </a:p>
          <a:p>
            <a:pPr marL="0" indent="0">
              <a:buNone/>
            </a:pPr>
            <a:r>
              <a:rPr lang="en-US" dirty="0"/>
              <a:t>On the one hand, stakeholders are unable to alter the island demographics in order to boost support for sustainable technology. </a:t>
            </a:r>
          </a:p>
          <a:p>
            <a:pPr marL="0" indent="0">
              <a:buNone/>
            </a:pPr>
            <a:r>
              <a:rPr lang="en-US" dirty="0"/>
              <a:t>However, understanding various energy-user profiles presents the chance for more specialized project development strategies, such as creating systems that only need the active participation of a small percentage of the community, placing installations in locations where there is little public opposition, focusing on the post-promising demographic segments, etc. </a:t>
            </a:r>
          </a:p>
        </p:txBody>
      </p:sp>
    </p:spTree>
    <p:extLst>
      <p:ext uri="{BB962C8B-B14F-4D97-AF65-F5344CB8AC3E}">
        <p14:creationId xmlns:p14="http://schemas.microsoft.com/office/powerpoint/2010/main" val="2368040630"/>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Business-as-usual (BAU)</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One important modelling idea that a planning team utilize to create solutions, Portfolios, and Strategies in any energy related plan is the Business-as-usual Forecast (BAU). </a:t>
            </a:r>
          </a:p>
          <a:p>
            <a:pPr marL="0" indent="0">
              <a:buNone/>
            </a:pPr>
            <a:endParaRPr lang="en-US" dirty="0"/>
          </a:p>
          <a:p>
            <a:pPr marL="0" indent="0">
              <a:buNone/>
            </a:pPr>
            <a:r>
              <a:rPr lang="en-US" dirty="0"/>
              <a:t>If the present island energy system, transport, and associated business processes continued on their current paths, the BAU develops a base-case scenario that predicts what would happen. </a:t>
            </a:r>
            <a:endParaRPr lang="el-GR" dirty="0"/>
          </a:p>
        </p:txBody>
      </p:sp>
    </p:spTree>
    <p:extLst>
      <p:ext uri="{BB962C8B-B14F-4D97-AF65-F5344CB8AC3E}">
        <p14:creationId xmlns:p14="http://schemas.microsoft.com/office/powerpoint/2010/main" val="2794253763"/>
      </p:ext>
    </p:extLst>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Future scenarios - Sardinia</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r>
              <a:rPr lang="en-US" dirty="0"/>
              <a:t>An apparent annual consumption of 6.1 TW h results from the application of the suggested flexible consumption hypothesis. </a:t>
            </a:r>
          </a:p>
          <a:p>
            <a:r>
              <a:rPr lang="en-US" dirty="0"/>
              <a:t> Recommendations call for a 20% annual fuel reduction for diesel engines and a 50% reduction for petrol engines in the transportation sector. </a:t>
            </a:r>
            <a:endParaRPr lang="el-GR" dirty="0"/>
          </a:p>
          <a:p>
            <a:r>
              <a:rPr lang="en-US" dirty="0"/>
              <a:t>Additionally, using 400 GW to completely decommission LPG cars is being discussed.</a:t>
            </a:r>
          </a:p>
          <a:p>
            <a:endParaRPr lang="el-GR" dirty="0"/>
          </a:p>
        </p:txBody>
      </p:sp>
    </p:spTree>
    <p:extLst>
      <p:ext uri="{BB962C8B-B14F-4D97-AF65-F5344CB8AC3E}">
        <p14:creationId xmlns:p14="http://schemas.microsoft.com/office/powerpoint/2010/main" val="4170348657"/>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CBD69C-69F5-458D-946C-22C8E3B47EDD}"/>
              </a:ext>
            </a:extLst>
          </p:cNvPr>
          <p:cNvSpPr>
            <a:spLocks noGrp="1"/>
          </p:cNvSpPr>
          <p:nvPr>
            <p:ph type="title"/>
          </p:nvPr>
        </p:nvSpPr>
        <p:spPr/>
        <p:txBody>
          <a:bodyPr/>
          <a:lstStyle/>
          <a:p>
            <a:r>
              <a:rPr lang="en-US" dirty="0"/>
              <a:t>Future scenarios - Sardinia</a:t>
            </a:r>
            <a:endParaRPr lang="el-GR" dirty="0"/>
          </a:p>
        </p:txBody>
      </p:sp>
      <p:pic>
        <p:nvPicPr>
          <p:cNvPr id="4" name="Θέση περιεχομένου 3">
            <a:extLst>
              <a:ext uri="{FF2B5EF4-FFF2-40B4-BE49-F238E27FC236}">
                <a16:creationId xmlns:a16="http://schemas.microsoft.com/office/drawing/2014/main" id="{B31A7E74-90EF-413A-892B-4E002D709FDE}"/>
              </a:ext>
            </a:extLst>
          </p:cNvPr>
          <p:cNvPicPr>
            <a:picLocks noGrp="1" noChangeAspect="1"/>
          </p:cNvPicPr>
          <p:nvPr>
            <p:ph idx="1"/>
          </p:nvPr>
        </p:nvPicPr>
        <p:blipFill>
          <a:blip r:embed="rId2"/>
          <a:stretch>
            <a:fillRect/>
          </a:stretch>
        </p:blipFill>
        <p:spPr>
          <a:xfrm>
            <a:off x="1292880" y="873452"/>
            <a:ext cx="9606239" cy="4237038"/>
          </a:xfrm>
          <a:prstGeom prst="rect">
            <a:avLst/>
          </a:prstGeom>
        </p:spPr>
      </p:pic>
      <p:sp>
        <p:nvSpPr>
          <p:cNvPr id="5" name="Ορθογώνιο 4">
            <a:extLst>
              <a:ext uri="{FF2B5EF4-FFF2-40B4-BE49-F238E27FC236}">
                <a16:creationId xmlns:a16="http://schemas.microsoft.com/office/drawing/2014/main" id="{04AF0731-8005-4759-AEFF-FAC62F9BC34D}"/>
              </a:ext>
            </a:extLst>
          </p:cNvPr>
          <p:cNvSpPr/>
          <p:nvPr/>
        </p:nvSpPr>
        <p:spPr>
          <a:xfrm>
            <a:off x="1013013" y="5323511"/>
            <a:ext cx="10919012" cy="646331"/>
          </a:xfrm>
          <a:prstGeom prst="rect">
            <a:avLst/>
          </a:prstGeom>
        </p:spPr>
        <p:txBody>
          <a:bodyPr wrap="square">
            <a:spAutoFit/>
          </a:bodyPr>
          <a:lstStyle/>
          <a:p>
            <a:r>
              <a:rPr lang="en-US" dirty="0">
                <a:solidFill>
                  <a:srgbClr val="000000"/>
                </a:solidFill>
                <a:latin typeface="Charis SIL"/>
              </a:rPr>
              <a:t>Primary energy consumption from fossil fuels, BAU model vs REEP forecast (left); total and net CO2 emissions comparison, BAU model vs </a:t>
            </a:r>
            <a:r>
              <a:rPr lang="en-US" dirty="0"/>
              <a:t>Regional Energy and Environmental Plan</a:t>
            </a:r>
            <a:r>
              <a:rPr lang="en-US" dirty="0">
                <a:solidFill>
                  <a:srgbClr val="000000"/>
                </a:solidFill>
                <a:latin typeface="Charis SIL"/>
              </a:rPr>
              <a:t> forecast and vs 1990 level (right). </a:t>
            </a:r>
            <a:endParaRPr lang="el-GR" dirty="0"/>
          </a:p>
        </p:txBody>
      </p:sp>
    </p:spTree>
    <p:extLst>
      <p:ext uri="{BB962C8B-B14F-4D97-AF65-F5344CB8AC3E}">
        <p14:creationId xmlns:p14="http://schemas.microsoft.com/office/powerpoint/2010/main" val="33977831"/>
      </p:ext>
    </p:extLst>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Future scenarios - Sardinia</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fontScale="92500" lnSpcReduction="10000"/>
          </a:bodyPr>
          <a:lstStyle/>
          <a:p>
            <a:r>
              <a:rPr lang="en-US" dirty="0"/>
              <a:t>With a total primary energy consumption of 31.3 TW h/year predicted by 2030, the model in use understates the amount of primary energy derived from fossil fuels by around 3.7%</a:t>
            </a:r>
          </a:p>
          <a:p>
            <a:r>
              <a:rPr lang="en-US" dirty="0"/>
              <a:t>The following presumptions are taken into account to arrive at the results: The regional Refinery consumption is excluded, and only 50% of the consumption associated with the aviation and sea transportation sectors from and to the continent is attributed to the Sardinia Region. </a:t>
            </a:r>
          </a:p>
          <a:p>
            <a:r>
              <a:rPr lang="en-US" dirty="0"/>
              <a:t>The model's estimated total and net CO2 emissions by 2030 are compared to the forecast and the 1990 emission value, which is taken as a reference value, to confirm that the goals set forth in the Kyoto Protocol and by the European Commission—which are referred to as regional strategic objectives for Sardinia. </a:t>
            </a:r>
            <a:endParaRPr lang="el-GR" dirty="0"/>
          </a:p>
        </p:txBody>
      </p:sp>
    </p:spTree>
    <p:extLst>
      <p:ext uri="{BB962C8B-B14F-4D97-AF65-F5344CB8AC3E}">
        <p14:creationId xmlns:p14="http://schemas.microsoft.com/office/powerpoint/2010/main" val="4155107653"/>
      </p:ext>
    </p:extLst>
  </p:cSld>
  <p:clrMapOvr>
    <a:masterClrMapping/>
  </p:clrMapOvr>
  <p:transition spd="slow">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Future scenarios - Sardinia</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The research unequivocally demonstrates that the BAU scenario is insufficient to meet the minimal target when compared to Sardinia's total emissions. </a:t>
            </a:r>
          </a:p>
          <a:p>
            <a:pPr marL="0" indent="0">
              <a:buNone/>
            </a:pPr>
            <a:r>
              <a:rPr lang="en-US" dirty="0"/>
              <a:t>The net emissions only pertain to the main energy use in the area. This metric is essential for evaluating the local activities that should be taken to lower emissions in that particular area. </a:t>
            </a:r>
          </a:p>
          <a:p>
            <a:pPr marL="0" indent="0">
              <a:buNone/>
            </a:pPr>
            <a:r>
              <a:rPr lang="en-US" dirty="0"/>
              <a:t>Since all of the energy was generated inside the island's boundaries, the 1990 net and total emissions are really coincidental. </a:t>
            </a:r>
          </a:p>
          <a:p>
            <a:endParaRPr lang="el-GR" dirty="0"/>
          </a:p>
        </p:txBody>
      </p:sp>
    </p:spTree>
    <p:extLst>
      <p:ext uri="{BB962C8B-B14F-4D97-AF65-F5344CB8AC3E}">
        <p14:creationId xmlns:p14="http://schemas.microsoft.com/office/powerpoint/2010/main" val="857785387"/>
      </p:ext>
    </p:extLst>
  </p:cSld>
  <p:clrMapOvr>
    <a:masterClrMapping/>
  </p:clrMapOvr>
  <p:transition spd="slow">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Future scenarios - Sardinia</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8"/>
            <a:ext cx="10515600" cy="5225859"/>
          </a:xfrm>
        </p:spPr>
        <p:txBody>
          <a:bodyPr>
            <a:normAutofit/>
          </a:bodyPr>
          <a:lstStyle/>
          <a:p>
            <a:r>
              <a:rPr lang="en-US" dirty="0"/>
              <a:t>Thus, in terms of reducing emissions, consumption, RES output, and infrastructure change, net emissions reflect the Sardinian energy system's effective transformation. </a:t>
            </a:r>
          </a:p>
          <a:p>
            <a:r>
              <a:rPr lang="en-US" dirty="0"/>
              <a:t>Consequently, net emissions will serve as the metric for assessing the current Regional Energy and Environmental Plan’s goals. </a:t>
            </a:r>
          </a:p>
          <a:p>
            <a:pPr lvl="1"/>
            <a:r>
              <a:rPr lang="en-US" dirty="0"/>
              <a:t>In this instance, a 50% decrease in emissions is accomplished in both the plan's suggested scenario and the BAU scenario that was simulated. The impact of the suggested measures on the decrease in net emissions relative to the total ones. In summary, a 13% discrepancy exists between the total emissions predicted by the plan and those predicted by the program. </a:t>
            </a:r>
          </a:p>
          <a:p>
            <a:r>
              <a:rPr lang="en-US" dirty="0"/>
              <a:t>The model's capacity to accurately predict what occurs inside the regional system is demonstrated by the almost simultaneous net emissions that were achieved.</a:t>
            </a:r>
          </a:p>
          <a:p>
            <a:endParaRPr lang="el-GR" dirty="0"/>
          </a:p>
        </p:txBody>
      </p:sp>
    </p:spTree>
    <p:extLst>
      <p:ext uri="{BB962C8B-B14F-4D97-AF65-F5344CB8AC3E}">
        <p14:creationId xmlns:p14="http://schemas.microsoft.com/office/powerpoint/2010/main" val="3800180094"/>
      </p:ext>
    </p:extLst>
  </p:cSld>
  <p:clrMapOvr>
    <a:masterClrMapping/>
  </p:clrMapOvr>
  <p:transition spd="slow">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96036" y="2044113"/>
            <a:ext cx="8093122" cy="1204062"/>
          </a:xfrm>
        </p:spPr>
        <p:txBody>
          <a:bodyPr/>
          <a:lstStyle/>
          <a:p>
            <a:r>
              <a:rPr lang="it-IT" dirty="0">
                <a:solidFill>
                  <a:srgbClr val="008000"/>
                </a:solidFill>
              </a:rPr>
              <a:t>Name</a:t>
            </a:r>
            <a:br>
              <a:rPr lang="it-IT" dirty="0">
                <a:solidFill>
                  <a:srgbClr val="008000"/>
                </a:solidFill>
              </a:rPr>
            </a:br>
            <a:r>
              <a:rPr lang="it-IT" dirty="0">
                <a:solidFill>
                  <a:srgbClr val="008000"/>
                </a:solidFill>
              </a:rPr>
              <a:t>email</a:t>
            </a:r>
          </a:p>
        </p:txBody>
      </p:sp>
      <p:sp>
        <p:nvSpPr>
          <p:cNvPr id="6" name="Titolo 3"/>
          <p:cNvSpPr txBox="1">
            <a:spLocks/>
          </p:cNvSpPr>
          <p:nvPr/>
        </p:nvSpPr>
        <p:spPr>
          <a:xfrm>
            <a:off x="327546" y="3616658"/>
            <a:ext cx="8461612" cy="2268594"/>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8000"/>
              </a:solidFill>
            </a:endParaRPr>
          </a:p>
        </p:txBody>
      </p:sp>
      <p:sp>
        <p:nvSpPr>
          <p:cNvPr id="5" name="Titolo 3"/>
          <p:cNvSpPr txBox="1">
            <a:spLocks/>
          </p:cNvSpPr>
          <p:nvPr/>
        </p:nvSpPr>
        <p:spPr>
          <a:xfrm>
            <a:off x="511791" y="4640255"/>
            <a:ext cx="8093122" cy="1204062"/>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9900"/>
              </a:solidFill>
            </a:endParaRPr>
          </a:p>
        </p:txBody>
      </p:sp>
      <p:sp>
        <p:nvSpPr>
          <p:cNvPr id="2" name="CasellaDiTesto 1"/>
          <p:cNvSpPr txBox="1"/>
          <p:nvPr/>
        </p:nvSpPr>
        <p:spPr>
          <a:xfrm>
            <a:off x="805218" y="3918760"/>
            <a:ext cx="6605516" cy="1200329"/>
          </a:xfrm>
          <a:prstGeom prst="rect">
            <a:avLst/>
          </a:prstGeom>
          <a:noFill/>
        </p:spPr>
        <p:txBody>
          <a:bodyPr wrap="square" rtlCol="0">
            <a:spAutoFit/>
          </a:bodyPr>
          <a:lstStyle/>
          <a:p>
            <a:r>
              <a:rPr lang="it-IT" dirty="0">
                <a:solidFill>
                  <a:srgbClr val="008000"/>
                </a:solidFill>
              </a:rPr>
              <a:t>Social Media Accounts:</a:t>
            </a:r>
          </a:p>
          <a:p>
            <a:endParaRPr lang="it-IT" dirty="0">
              <a:solidFill>
                <a:srgbClr val="008000"/>
              </a:solidFill>
            </a:endParaRPr>
          </a:p>
          <a:p>
            <a:endParaRPr lang="it-IT" dirty="0">
              <a:solidFill>
                <a:srgbClr val="008000"/>
              </a:solidFill>
            </a:endParaRPr>
          </a:p>
          <a:p>
            <a:endParaRPr lang="it-IT" dirty="0">
              <a:solidFill>
                <a:srgbClr val="008000"/>
              </a:solidFill>
            </a:endParaRPr>
          </a:p>
        </p:txBody>
      </p:sp>
      <p:grpSp>
        <p:nvGrpSpPr>
          <p:cNvPr id="9" name="Gruppo 8"/>
          <p:cNvGrpSpPr/>
          <p:nvPr/>
        </p:nvGrpSpPr>
        <p:grpSpPr>
          <a:xfrm>
            <a:off x="1050878" y="4418684"/>
            <a:ext cx="5022850" cy="1400810"/>
            <a:chOff x="0" y="0"/>
            <a:chExt cx="5022850" cy="1400810"/>
          </a:xfrm>
        </p:grpSpPr>
        <p:sp>
          <p:nvSpPr>
            <p:cNvPr id="10" name="Rettangolo 9"/>
            <p:cNvSpPr>
              <a:spLocks noChangeArrowheads="1"/>
            </p:cNvSpPr>
            <p:nvPr/>
          </p:nvSpPr>
          <p:spPr bwMode="auto">
            <a:xfrm flipH="1">
              <a:off x="0" y="0"/>
              <a:ext cx="5022850" cy="1400810"/>
            </a:xfrm>
            <a:prstGeom prst="rect">
              <a:avLst/>
            </a:prstGeom>
            <a:noFill/>
            <a:ln w="19050">
              <a:noFill/>
              <a:miter lim="800000"/>
              <a:headEnd/>
              <a:tailEnd/>
            </a:ln>
            <a:effectLst>
              <a:outerShdw blurRad="50800" dist="38100" dir="2700000" sx="100500" sy="100500" algn="tl" rotWithShape="0">
                <a:prstClr val="black">
                  <a:alpha val="40000"/>
                </a:prstClr>
              </a:outerShdw>
            </a:effectLst>
          </p:spPr>
          <p:txBody>
            <a:bodyPr rot="0" vert="horz" wrap="square" lIns="0" tIns="0" rIns="0" bIns="0" anchor="ctr" anchorCtr="0">
              <a:noAutofit/>
            </a:bodyPr>
            <a:lstStyle/>
            <a:p>
              <a:pPr>
                <a:lnSpc>
                  <a:spcPct val="115000"/>
                </a:lnSpc>
                <a:spcAft>
                  <a:spcPts val="0"/>
                </a:spcAft>
              </a:pPr>
              <a:r>
                <a:rPr lang="it-IT" sz="1400" dirty="0">
                  <a:solidFill>
                    <a:srgbClr val="0070C0"/>
                  </a:solidFill>
                  <a:effectLst/>
                  <a:latin typeface="Calibri"/>
                  <a:ea typeface="SimSun"/>
                  <a:cs typeface="Times New Roman"/>
                </a:rPr>
                <a:t>                           https://twitter.com/....</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www.linkedin.com/......</a:t>
              </a:r>
              <a:endParaRPr lang="it-IT" sz="1100" dirty="0">
                <a:effectLst/>
                <a:latin typeface="Calibri"/>
                <a:ea typeface="SimSun"/>
                <a:cs typeface="Times New Roman"/>
              </a:endParaRPr>
            </a:p>
          </p:txBody>
        </p:sp>
        <p:pic>
          <p:nvPicPr>
            <p:cNvPr id="11" name="Immagin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634" y="118753"/>
              <a:ext cx="605642" cy="498763"/>
            </a:xfrm>
            <a:prstGeom prst="rect">
              <a:avLst/>
            </a:prstGeom>
          </p:spPr>
        </p:pic>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7512" y="878774"/>
              <a:ext cx="439387" cy="439387"/>
            </a:xfrm>
            <a:prstGeom prst="rect">
              <a:avLst/>
            </a:prstGeom>
          </p:spPr>
        </p:pic>
      </p:grpSp>
    </p:spTree>
    <p:extLst>
      <p:ext uri="{BB962C8B-B14F-4D97-AF65-F5344CB8AC3E}">
        <p14:creationId xmlns:p14="http://schemas.microsoft.com/office/powerpoint/2010/main" val="204489776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Business-as-usual (BAU)</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Since in general, island energy needs are anticipated to continue growing until 2050, the BAU can establish the baseline growth prediction and the mix of programmatic building types (such as research, housing, etc.). </a:t>
            </a:r>
          </a:p>
          <a:p>
            <a:endParaRPr lang="en-US" dirty="0"/>
          </a:p>
          <a:p>
            <a:pPr marL="0" indent="0">
              <a:buNone/>
            </a:pPr>
            <a:r>
              <a:rPr lang="en-US" dirty="0"/>
              <a:t>In order to continue providing dependable energy services, the BAU assumes that existing systems and equipment will be replaced or rebuilt when their useful lifetimes are coming to an end.</a:t>
            </a:r>
          </a:p>
          <a:p>
            <a:endParaRPr lang="el-GR" dirty="0"/>
          </a:p>
        </p:txBody>
      </p:sp>
    </p:spTree>
    <p:extLst>
      <p:ext uri="{BB962C8B-B14F-4D97-AF65-F5344CB8AC3E}">
        <p14:creationId xmlns:p14="http://schemas.microsoft.com/office/powerpoint/2010/main" val="270978895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Business-as-usual (BAU)</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A commodity price prediction for bought electricity, natural gas, and other energy-related commodities is also established by the BAU. </a:t>
            </a:r>
          </a:p>
          <a:p>
            <a:pPr marL="0" indent="0">
              <a:buNone/>
            </a:pPr>
            <a:endParaRPr lang="en-US" dirty="0"/>
          </a:p>
          <a:p>
            <a:pPr marL="0" indent="0">
              <a:buNone/>
            </a:pPr>
            <a:r>
              <a:rPr lang="en-US" dirty="0"/>
              <a:t>The BAU is a modelling tool that helps understand the potential impacts of each proposed solution and portfolio of solutions; </a:t>
            </a:r>
          </a:p>
          <a:p>
            <a:pPr marL="0" indent="0">
              <a:buNone/>
            </a:pPr>
            <a:endParaRPr lang="en-US" dirty="0"/>
          </a:p>
          <a:p>
            <a:pPr marL="0" indent="0">
              <a:buNone/>
            </a:pPr>
            <a:r>
              <a:rPr lang="el-GR" dirty="0"/>
              <a:t>Ι</a:t>
            </a:r>
            <a:r>
              <a:rPr lang="en-US" dirty="0"/>
              <a:t>t should not be interpreted as a forecast.</a:t>
            </a:r>
          </a:p>
          <a:p>
            <a:endParaRPr lang="el-GR" dirty="0"/>
          </a:p>
        </p:txBody>
      </p:sp>
    </p:spTree>
    <p:extLst>
      <p:ext uri="{BB962C8B-B14F-4D97-AF65-F5344CB8AC3E}">
        <p14:creationId xmlns:p14="http://schemas.microsoft.com/office/powerpoint/2010/main" val="3605867664"/>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Business-as-usual (BAU)</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The potential directions for the energy system's evolution are examined using a scenario technique. The following are the main scenarios: </a:t>
            </a:r>
            <a:endParaRPr lang="el-GR" dirty="0"/>
          </a:p>
          <a:p>
            <a:pPr marL="0" indent="0">
              <a:buNone/>
            </a:pPr>
            <a:endParaRPr lang="en-US" dirty="0"/>
          </a:p>
          <a:p>
            <a:pPr marL="514350" indent="-514350">
              <a:buAutoNum type="arabicParenR"/>
            </a:pPr>
            <a:r>
              <a:rPr lang="en-US" dirty="0"/>
              <a:t>Business as usual (BAU) scenario, in accordance with the strategic documents previously established for the region under investigation; </a:t>
            </a:r>
            <a:endParaRPr lang="el-GR" dirty="0"/>
          </a:p>
          <a:p>
            <a:pPr marL="0" indent="0">
              <a:buNone/>
            </a:pPr>
            <a:endParaRPr lang="en-US" dirty="0"/>
          </a:p>
          <a:p>
            <a:pPr marL="0" indent="0">
              <a:buNone/>
            </a:pPr>
            <a:r>
              <a:rPr lang="en-US" dirty="0"/>
              <a:t>2) Scenarios with a high level of RES integration in order to meet the new objectives of the EU energy and climate framework.</a:t>
            </a:r>
            <a:endParaRPr lang="el-GR" dirty="0"/>
          </a:p>
        </p:txBody>
      </p:sp>
    </p:spTree>
    <p:extLst>
      <p:ext uri="{BB962C8B-B14F-4D97-AF65-F5344CB8AC3E}">
        <p14:creationId xmlns:p14="http://schemas.microsoft.com/office/powerpoint/2010/main" val="680500157"/>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Future scenarios - Sardinia</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9"/>
            <a:ext cx="10515600" cy="4858306"/>
          </a:xfrm>
        </p:spPr>
        <p:txBody>
          <a:bodyPr>
            <a:normAutofit fontScale="92500" lnSpcReduction="10000"/>
          </a:bodyPr>
          <a:lstStyle/>
          <a:p>
            <a:pPr marL="0" indent="0">
              <a:buNone/>
            </a:pPr>
            <a:r>
              <a:rPr lang="en-US" dirty="0"/>
              <a:t>The BAU scenario was developed to address the guidelines of the Energy and Environmental Plan of the Sardinia Region, indicating several energy measures for the reduction of CO2 emissions of 50% by 2030 compared to the values estimated in 1990. </a:t>
            </a:r>
          </a:p>
          <a:p>
            <a:pPr marL="0" indent="0">
              <a:buNone/>
            </a:pPr>
            <a:r>
              <a:rPr lang="en-US" dirty="0"/>
              <a:t>In the plan the following General Objectives (OGs) were identified: </a:t>
            </a:r>
            <a:endParaRPr lang="el-GR" dirty="0"/>
          </a:p>
          <a:p>
            <a:r>
              <a:rPr lang="en-US" dirty="0"/>
              <a:t>OG1. Transformation of the Sardinian energy system towards an integrated and intelligent configuration (Sardinian Smart Energy System); </a:t>
            </a:r>
          </a:p>
          <a:p>
            <a:r>
              <a:rPr lang="en-US" dirty="0"/>
              <a:t>OG2. Energy security; </a:t>
            </a:r>
          </a:p>
          <a:p>
            <a:r>
              <a:rPr lang="en-US" dirty="0"/>
              <a:t>OG3. Increased efficiency and energy savings; </a:t>
            </a:r>
          </a:p>
          <a:p>
            <a:r>
              <a:rPr lang="en-US" dirty="0"/>
              <a:t>OG4. Promotion of research and active participation in the energy field. To address these OGs, the following technical strategies are implemented for each energy sector. </a:t>
            </a:r>
            <a:endParaRPr lang="el-GR" dirty="0"/>
          </a:p>
        </p:txBody>
      </p:sp>
    </p:spTree>
    <p:extLst>
      <p:ext uri="{BB962C8B-B14F-4D97-AF65-F5344CB8AC3E}">
        <p14:creationId xmlns:p14="http://schemas.microsoft.com/office/powerpoint/2010/main" val="2478954910"/>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sz="3200" dirty="0"/>
              <a:t>Technical strategies of the BUSINESS AS USUAL SCENARIO 2030.</a:t>
            </a:r>
            <a:endParaRPr lang="el-GR" sz="3200" dirty="0"/>
          </a:p>
        </p:txBody>
      </p:sp>
      <p:pic>
        <p:nvPicPr>
          <p:cNvPr id="4" name="Θέση περιεχομένου 3">
            <a:extLst>
              <a:ext uri="{FF2B5EF4-FFF2-40B4-BE49-F238E27FC236}">
                <a16:creationId xmlns:a16="http://schemas.microsoft.com/office/drawing/2014/main" id="{13A3223C-5D26-40E1-A203-7727E751DD4A}"/>
              </a:ext>
            </a:extLst>
          </p:cNvPr>
          <p:cNvPicPr>
            <a:picLocks noGrp="1" noChangeAspect="1"/>
          </p:cNvPicPr>
          <p:nvPr>
            <p:ph idx="1"/>
          </p:nvPr>
        </p:nvPicPr>
        <p:blipFill>
          <a:blip r:embed="rId2"/>
          <a:stretch>
            <a:fillRect/>
          </a:stretch>
        </p:blipFill>
        <p:spPr>
          <a:xfrm>
            <a:off x="838200" y="1409291"/>
            <a:ext cx="10515600" cy="3571106"/>
          </a:xfrm>
          <a:prstGeom prst="rect">
            <a:avLst/>
          </a:prstGeom>
        </p:spPr>
      </p:pic>
      <p:sp>
        <p:nvSpPr>
          <p:cNvPr id="5" name="Ορθογώνιο 4">
            <a:extLst>
              <a:ext uri="{FF2B5EF4-FFF2-40B4-BE49-F238E27FC236}">
                <a16:creationId xmlns:a16="http://schemas.microsoft.com/office/drawing/2014/main" id="{79B68AFA-BF53-478C-A342-2AC3BF59FC2F}"/>
              </a:ext>
            </a:extLst>
          </p:cNvPr>
          <p:cNvSpPr/>
          <p:nvPr/>
        </p:nvSpPr>
        <p:spPr>
          <a:xfrm>
            <a:off x="0" y="5466639"/>
            <a:ext cx="12192000" cy="923330"/>
          </a:xfrm>
          <a:prstGeom prst="rect">
            <a:avLst/>
          </a:prstGeom>
        </p:spPr>
        <p:txBody>
          <a:bodyPr wrap="square">
            <a:spAutoFit/>
          </a:bodyPr>
          <a:lstStyle/>
          <a:p>
            <a:r>
              <a:rPr lang="en-US" dirty="0"/>
              <a:t>Adjusted from: </a:t>
            </a:r>
            <a:r>
              <a:rPr lang="el-GR" dirty="0"/>
              <a:t>F. </a:t>
            </a:r>
            <a:r>
              <a:rPr lang="el-GR" dirty="0" err="1"/>
              <a:t>Calise</a:t>
            </a:r>
            <a:r>
              <a:rPr lang="el-GR" dirty="0"/>
              <a:t>, N. </a:t>
            </a:r>
            <a:r>
              <a:rPr lang="el-GR" dirty="0" err="1"/>
              <a:t>Duic</a:t>
            </a:r>
            <a:r>
              <a:rPr lang="el-GR" dirty="0"/>
              <a:t>, A. </a:t>
            </a:r>
            <a:r>
              <a:rPr lang="el-GR" dirty="0" err="1"/>
              <a:t>Pfeifer</a:t>
            </a:r>
            <a:r>
              <a:rPr lang="el-GR" dirty="0"/>
              <a:t>, M. </a:t>
            </a:r>
            <a:r>
              <a:rPr lang="el-GR" dirty="0" err="1"/>
              <a:t>Vicidomini</a:t>
            </a:r>
            <a:r>
              <a:rPr lang="el-GR" dirty="0"/>
              <a:t>, A.M. </a:t>
            </a:r>
            <a:r>
              <a:rPr lang="el-GR" dirty="0" err="1"/>
              <a:t>Orlando</a:t>
            </a:r>
            <a:r>
              <a:rPr lang="el-GR" dirty="0"/>
              <a:t>,</a:t>
            </a:r>
            <a:r>
              <a:rPr lang="en-US" dirty="0"/>
              <a:t> </a:t>
            </a:r>
            <a:r>
              <a:rPr lang="el-GR" dirty="0" err="1"/>
              <a:t>Moving</a:t>
            </a:r>
            <a:r>
              <a:rPr lang="el-GR" dirty="0"/>
              <a:t> the </a:t>
            </a:r>
            <a:r>
              <a:rPr lang="el-GR" dirty="0" err="1"/>
              <a:t>system</a:t>
            </a:r>
            <a:r>
              <a:rPr lang="el-GR" dirty="0"/>
              <a:t> </a:t>
            </a:r>
            <a:r>
              <a:rPr lang="el-GR" dirty="0" err="1"/>
              <a:t>boundaries</a:t>
            </a:r>
            <a:r>
              <a:rPr lang="el-GR" dirty="0"/>
              <a:t> in </a:t>
            </a:r>
            <a:r>
              <a:rPr lang="el-GR" dirty="0" err="1"/>
              <a:t>decarbonization</a:t>
            </a:r>
            <a:r>
              <a:rPr lang="el-GR" dirty="0"/>
              <a:t> of </a:t>
            </a:r>
            <a:r>
              <a:rPr lang="el-GR" dirty="0" err="1"/>
              <a:t>large</a:t>
            </a:r>
            <a:r>
              <a:rPr lang="el-GR" dirty="0"/>
              <a:t> </a:t>
            </a:r>
            <a:r>
              <a:rPr lang="el-GR" dirty="0" err="1"/>
              <a:t>islands</a:t>
            </a:r>
            <a:r>
              <a:rPr lang="el-GR" dirty="0"/>
              <a:t>,</a:t>
            </a:r>
            <a:r>
              <a:rPr lang="en-US" dirty="0"/>
              <a:t> </a:t>
            </a:r>
            <a:r>
              <a:rPr lang="el-GR" dirty="0"/>
              <a:t>Energy </a:t>
            </a:r>
            <a:r>
              <a:rPr lang="el-GR" dirty="0" err="1"/>
              <a:t>Conversion</a:t>
            </a:r>
            <a:r>
              <a:rPr lang="el-GR" dirty="0"/>
              <a:t> and </a:t>
            </a:r>
            <a:r>
              <a:rPr lang="el-GR" dirty="0" err="1"/>
              <a:t>Management</a:t>
            </a:r>
            <a:r>
              <a:rPr lang="el-GR" dirty="0"/>
              <a:t>,</a:t>
            </a:r>
          </a:p>
          <a:p>
            <a:r>
              <a:rPr lang="el-GR" dirty="0" err="1"/>
              <a:t>Volume</a:t>
            </a:r>
            <a:r>
              <a:rPr lang="el-GR" dirty="0"/>
              <a:t> 234,</a:t>
            </a:r>
            <a:r>
              <a:rPr lang="en-US" dirty="0"/>
              <a:t> </a:t>
            </a:r>
            <a:r>
              <a:rPr lang="el-GR" dirty="0"/>
              <a:t>2021,</a:t>
            </a:r>
            <a:r>
              <a:rPr lang="en-US" dirty="0"/>
              <a:t> </a:t>
            </a:r>
            <a:r>
              <a:rPr lang="el-GR" dirty="0"/>
              <a:t>113956,</a:t>
            </a:r>
            <a:r>
              <a:rPr lang="en-US" dirty="0"/>
              <a:t> </a:t>
            </a:r>
            <a:r>
              <a:rPr lang="el-GR" dirty="0"/>
              <a:t>ISSN 0196-8904.</a:t>
            </a:r>
            <a:r>
              <a:rPr lang="en-US" dirty="0"/>
              <a:t> </a:t>
            </a:r>
            <a:endParaRPr lang="el-GR" dirty="0"/>
          </a:p>
        </p:txBody>
      </p:sp>
    </p:spTree>
    <p:extLst>
      <p:ext uri="{BB962C8B-B14F-4D97-AF65-F5344CB8AC3E}">
        <p14:creationId xmlns:p14="http://schemas.microsoft.com/office/powerpoint/2010/main" val="2143922369"/>
      </p:ext>
    </p:extLst>
  </p:cSld>
  <p:clrMapOvr>
    <a:masterClrMapping/>
  </p:clrMapOvr>
  <p:transition spd="slow">
    <p:fade/>
  </p:transition>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Έγγραφο" ma:contentTypeID="0x010100B07DC469C549464CBAF24E320663ABE7" ma:contentTypeVersion="15" ma:contentTypeDescription="Δημιουργία νέου εγγράφου" ma:contentTypeScope="" ma:versionID="6cf9279ca72e231b0676d6582f4151d1">
  <xsd:schema xmlns:xsd="http://www.w3.org/2001/XMLSchema" xmlns:xs="http://www.w3.org/2001/XMLSchema" xmlns:p="http://schemas.microsoft.com/office/2006/metadata/properties" xmlns:ns2="852bcd7c-ecf9-4fe7-a043-1ce34af21266" xmlns:ns3="62673456-57e9-4e4e-84cb-07285f82b438" targetNamespace="http://schemas.microsoft.com/office/2006/metadata/properties" ma:root="true" ma:fieldsID="7bef903c25bbde53ebc66ace20dd656f" ns2:_="" ns3:_="">
    <xsd:import namespace="852bcd7c-ecf9-4fe7-a043-1ce34af21266"/>
    <xsd:import namespace="62673456-57e9-4e4e-84cb-07285f82b43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2bcd7c-ecf9-4fe7-a043-1ce34af212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Ετικέτες εικόνας" ma:readOnly="false" ma:fieldId="{5cf76f15-5ced-4ddc-b409-7134ff3c332f}" ma:taxonomyMulti="true" ma:sspId="02575e52-3e5f-4a4c-9122-9f0195bc6a02" ma:termSetId="09814cd3-568e-fe90-9814-8d621ff8fb84" ma:anchorId="fba54fb3-c3e1-fe81-a776-ca4b69148c4d" ma:open="true" ma:isKeyword="false">
      <xsd:complexType>
        <xsd:sequence>
          <xsd:element ref="pc:Terms" minOccurs="0" maxOccurs="1"/>
        </xsd:sequence>
      </xsd:complex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673456-57e9-4e4e-84cb-07285f82b43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26ffc23-5c6f-4e54-ba95-4fcc061eef1f}" ma:internalName="TaxCatchAll" ma:showField="CatchAllData" ma:web="62673456-57e9-4e4e-84cb-07285f82b43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Κοινή χρήση με"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Κοινή χρήση με λεπτομέρειες"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2673456-57e9-4e4e-84cb-07285f82b438" xsi:nil="true"/>
    <lcf76f155ced4ddcb4097134ff3c332f xmlns="852bcd7c-ecf9-4fe7-a043-1ce34af2126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3B34225-FEA1-44A1-A52C-D959F7C0662E}"/>
</file>

<file path=customXml/itemProps2.xml><?xml version="1.0" encoding="utf-8"?>
<ds:datastoreItem xmlns:ds="http://schemas.openxmlformats.org/officeDocument/2006/customXml" ds:itemID="{71EDDDE2-60B5-433A-9438-89D44E3384EA}"/>
</file>

<file path=customXml/itemProps3.xml><?xml version="1.0" encoding="utf-8"?>
<ds:datastoreItem xmlns:ds="http://schemas.openxmlformats.org/officeDocument/2006/customXml" ds:itemID="{97969CB6-595F-4C41-BF16-3FBEA9A30275}"/>
</file>

<file path=docProps/app.xml><?xml version="1.0" encoding="utf-8"?>
<Properties xmlns="http://schemas.openxmlformats.org/officeDocument/2006/extended-properties" xmlns:vt="http://schemas.openxmlformats.org/officeDocument/2006/docPropsVTypes">
  <Template>Office Theme</Template>
  <TotalTime>4976</TotalTime>
  <Words>3788</Words>
  <Application>Microsoft Office PowerPoint</Application>
  <PresentationFormat>Ευρεία οθόνη</PresentationFormat>
  <Paragraphs>188</Paragraphs>
  <Slides>45</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45</vt:i4>
      </vt:variant>
    </vt:vector>
  </HeadingPairs>
  <TitlesOfParts>
    <vt:vector size="52" baseType="lpstr">
      <vt:lpstr>Arial</vt:lpstr>
      <vt:lpstr>Calibri</vt:lpstr>
      <vt:lpstr>Calibri Light</vt:lpstr>
      <vt:lpstr>Charis SIL</vt:lpstr>
      <vt:lpstr>NimbusRomNo9L-Regu</vt:lpstr>
      <vt:lpstr>Times New Roman</vt:lpstr>
      <vt:lpstr>Office Theme</vt:lpstr>
      <vt:lpstr>ISLANDS  THE ACTUAL ENERGY CONTEXT</vt:lpstr>
      <vt:lpstr>Unit 2</vt:lpstr>
      <vt:lpstr>Unit 2 - Introduction</vt:lpstr>
      <vt:lpstr>Business-as-usual (BAU)</vt:lpstr>
      <vt:lpstr>Business-as-usual (BAU)</vt:lpstr>
      <vt:lpstr>Business-as-usual (BAU)</vt:lpstr>
      <vt:lpstr>Business-as-usual (BAU)</vt:lpstr>
      <vt:lpstr>Future scenarios - Sardinia</vt:lpstr>
      <vt:lpstr>Technical strategies of the BUSINESS AS USUAL SCENARIO 2030.</vt:lpstr>
      <vt:lpstr>Business-as-usual (BAU)</vt:lpstr>
      <vt:lpstr>Sustainable Energy Transition</vt:lpstr>
      <vt:lpstr>Small Island Developing States</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Hierarchical clustering analysis</vt:lpstr>
      <vt:lpstr>Hierarchical clustering analysis</vt:lpstr>
      <vt:lpstr>Hierarchical clustering analysis</vt:lpstr>
      <vt:lpstr>RES Technologies implementation</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"Political Declaration on Clean Energy for EU Islands"</vt:lpstr>
      <vt:lpstr>"Political Declaration on Clean Energy for EU Islands"</vt:lpstr>
      <vt:lpstr>IRENA</vt:lpstr>
      <vt:lpstr>The social dimensions of (island) energy Transitions </vt:lpstr>
      <vt:lpstr>The social dimensions of (island) energy Transitions </vt:lpstr>
      <vt:lpstr>The social dimensions of (island) energy Transitions </vt:lpstr>
      <vt:lpstr>The social dimensions of (island) energy Transitions </vt:lpstr>
      <vt:lpstr>The social dimensions of (island) energy Transitions </vt:lpstr>
      <vt:lpstr>The social dimensions of (island) energy Transitions </vt:lpstr>
      <vt:lpstr>The social dimensions of (island) energy Transitions </vt:lpstr>
      <vt:lpstr>The social dimensions of (island) energy Transitions </vt:lpstr>
      <vt:lpstr>Concluding remark</vt:lpstr>
      <vt:lpstr>Future scenarios - Sardinia</vt:lpstr>
      <vt:lpstr>Future scenarios - Sardinia</vt:lpstr>
      <vt:lpstr>Future scenarios - Sardinia</vt:lpstr>
      <vt:lpstr>Future scenarios - Sardinia</vt:lpstr>
      <vt:lpstr>Future scenarios - Sardinia</vt:lpstr>
      <vt:lpstr>Name email</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C.S. Psomopoulos</dc:creator>
  <cp:lastModifiedBy>Constantinos Psomopoulos</cp:lastModifiedBy>
  <cp:revision>210</cp:revision>
  <dcterms:created xsi:type="dcterms:W3CDTF">2015-09-24T08:02:08Z</dcterms:created>
  <dcterms:modified xsi:type="dcterms:W3CDTF">2024-12-12T08:08:54Z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-519647667</vt:i4>
  </property>
  <property fmtid="{D5CDD505-2E9C-101B-9397-08002B2CF9AE}" pid="3" name="_NewReviewCycle">
    <vt:lpwstr/>
  </property>
  <property fmtid="{D5CDD505-2E9C-101B-9397-08002B2CF9AE}" pid="4" name="_EmailSubject">
    <vt:lpwstr>ASSET dissemination: ASSET template revision</vt:lpwstr>
  </property>
  <property fmtid="{D5CDD505-2E9C-101B-9397-08002B2CF9AE}" pid="5" name="_AuthorEmail">
    <vt:lpwstr>nadia.politou@atos.net</vt:lpwstr>
  </property>
  <property fmtid="{D5CDD505-2E9C-101B-9397-08002B2CF9AE}" pid="6" name="_AuthorEmailDisplayName">
    <vt:lpwstr>Politou, Nadia</vt:lpwstr>
  </property>
  <property fmtid="{D5CDD505-2E9C-101B-9397-08002B2CF9AE}" pid="7" name="_PreviousAdHocReviewCycleID">
    <vt:i4>1440527548</vt:i4>
  </property>
  <property fmtid="{D5CDD505-2E9C-101B-9397-08002B2CF9AE}" pid="8" name="ContentTypeId">
    <vt:lpwstr>0x010100B07DC469C549464CBAF24E320663ABE7</vt:lpwstr>
  </property>
</Properties>
</file>