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4.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1"/>
  </p:sldMasterIdLst>
  <p:notesMasterIdLst>
    <p:notesMasterId r:id="rId28"/>
  </p:notesMasterIdLst>
  <p:handoutMasterIdLst>
    <p:handoutMasterId r:id="rId29"/>
  </p:handoutMasterIdLst>
  <p:sldIdLst>
    <p:sldId id="257" r:id="rId2"/>
    <p:sldId id="277" r:id="rId3"/>
    <p:sldId id="278" r:id="rId4"/>
    <p:sldId id="279" r:id="rId5"/>
    <p:sldId id="280" r:id="rId6"/>
    <p:sldId id="281" r:id="rId7"/>
    <p:sldId id="282" r:id="rId8"/>
    <p:sldId id="283" r:id="rId9"/>
    <p:sldId id="301"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9" r:id="rId25"/>
    <p:sldId id="300" r:id="rId26"/>
    <p:sldId id="26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p, Dmitriy" initials="PD" lastIdx="25" clrIdx="0"/>
  <p:cmAuthor id="2" name="Politou, Nadia" initials="PN" lastIdx="2" clrIdx="1"/>
  <p:cmAuthor id="3" name="Wen" initials="W"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BFFF7"/>
    <a:srgbClr val="009900"/>
    <a:srgbClr val="DEFFBD"/>
    <a:srgbClr val="F2FFE5"/>
    <a:srgbClr val="ECFFD9"/>
    <a:srgbClr val="FFFFCC"/>
    <a:srgbClr val="CCFFFF"/>
    <a:srgbClr val="64C6E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62" autoAdjust="0"/>
    <p:restoredTop sz="98582" autoAdjust="0"/>
  </p:normalViewPr>
  <p:slideViewPr>
    <p:cSldViewPr snapToGrid="0" snapToObjects="1">
      <p:cViewPr varScale="1">
        <p:scale>
          <a:sx n="85" d="100"/>
          <a:sy n="85" d="100"/>
        </p:scale>
        <p:origin x="821" y="67"/>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83" d="100"/>
          <a:sy n="83" d="100"/>
        </p:scale>
        <p:origin x="385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37"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2349EF-BE36-3647-BC73-197E2DDC8E1B}" type="datetimeFigureOut">
              <a:rPr lang="en-US" smtClean="0"/>
              <a:pPr/>
              <a:t>2/15/2025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47C817-68F1-DB4B-8C95-228E2832EB27}" type="slidenum">
              <a:rPr lang="en-US" smtClean="0"/>
              <a:pPr/>
              <a:t>‹#›</a:t>
            </a:fld>
            <a:endParaRPr lang="en-US"/>
          </a:p>
        </p:txBody>
      </p:sp>
    </p:spTree>
    <p:extLst>
      <p:ext uri="{BB962C8B-B14F-4D97-AF65-F5344CB8AC3E}">
        <p14:creationId xmlns:p14="http://schemas.microsoft.com/office/powerpoint/2010/main" val="8969253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0404CE-E507-514D-B193-542E02BA6536}" type="datetimeFigureOut">
              <a:rPr lang="en-US" smtClean="0"/>
              <a:pPr/>
              <a:t>2/15/2025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094485-0A75-C14E-A3AA-ABF925C5588C}" type="slidenum">
              <a:rPr lang="en-US" smtClean="0"/>
              <a:pPr/>
              <a:t>‹#›</a:t>
            </a:fld>
            <a:endParaRPr lang="en-US"/>
          </a:p>
        </p:txBody>
      </p:sp>
    </p:spTree>
    <p:extLst>
      <p:ext uri="{BB962C8B-B14F-4D97-AF65-F5344CB8AC3E}">
        <p14:creationId xmlns:p14="http://schemas.microsoft.com/office/powerpoint/2010/main" val="5726603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94485-0A75-C14E-A3AA-ABF925C5588C}" type="slidenum">
              <a:rPr lang="en-US" smtClean="0"/>
              <a:pPr/>
              <a:t>1</a:t>
            </a:fld>
            <a:endParaRPr lang="en-US"/>
          </a:p>
        </p:txBody>
      </p:sp>
    </p:spTree>
    <p:extLst>
      <p:ext uri="{BB962C8B-B14F-4D97-AF65-F5344CB8AC3E}">
        <p14:creationId xmlns:p14="http://schemas.microsoft.com/office/powerpoint/2010/main" val="1543755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Immagine 3"/>
          <p:cNvPicPr>
            <a:picLocks noChangeAspect="1"/>
          </p:cNvPicPr>
          <p:nvPr userDrawn="1"/>
        </p:nvPicPr>
        <p:blipFill>
          <a:blip r:embed="rId2"/>
          <a:srcRect/>
          <a:stretch/>
        </p:blipFill>
        <p:spPr>
          <a:xfrm>
            <a:off x="51084" y="13648"/>
            <a:ext cx="12120320" cy="6849789"/>
          </a:xfrm>
          <a:prstGeom prst="rect">
            <a:avLst/>
          </a:prstGeom>
        </p:spPr>
      </p:pic>
      <p:sp>
        <p:nvSpPr>
          <p:cNvPr id="2" name="Title 1"/>
          <p:cNvSpPr>
            <a:spLocks noGrp="1"/>
          </p:cNvSpPr>
          <p:nvPr>
            <p:ph type="ctrTitle" hasCustomPrompt="1"/>
          </p:nvPr>
        </p:nvSpPr>
        <p:spPr>
          <a:xfrm>
            <a:off x="2251875" y="2233223"/>
            <a:ext cx="8147713" cy="1124594"/>
          </a:xfrm>
          <a:noFill/>
        </p:spPr>
        <p:txBody>
          <a:bodyPr lIns="0" tIns="0" rIns="0" bIns="0" anchor="ctr" anchorCtr="0">
            <a:noAutofit/>
          </a:bodyPr>
          <a:lstStyle>
            <a:lvl1pPr algn="ctr">
              <a:lnSpc>
                <a:spcPct val="100000"/>
              </a:lnSpc>
              <a:spcAft>
                <a:spcPts val="0"/>
              </a:spcAft>
              <a:defRPr sz="4800" b="1" baseline="0">
                <a:solidFill>
                  <a:srgbClr val="008000"/>
                </a:solidFill>
                <a:effectLst/>
                <a:latin typeface="+mn-lt"/>
                <a:cs typeface="Arial"/>
              </a:defRPr>
            </a:lvl1pPr>
          </a:lstStyle>
          <a:p>
            <a:r>
              <a:rPr lang="en-US" dirty="0"/>
              <a:t>Presentation  Title</a:t>
            </a:r>
          </a:p>
        </p:txBody>
      </p:sp>
      <p:sp>
        <p:nvSpPr>
          <p:cNvPr id="3" name="Subtitle 2"/>
          <p:cNvSpPr>
            <a:spLocks noGrp="1"/>
          </p:cNvSpPr>
          <p:nvPr>
            <p:ph type="subTitle" idx="1" hasCustomPrompt="1"/>
          </p:nvPr>
        </p:nvSpPr>
        <p:spPr>
          <a:xfrm>
            <a:off x="6648450" y="3594735"/>
            <a:ext cx="3752849" cy="1065217"/>
          </a:xfrm>
        </p:spPr>
        <p:txBody>
          <a:bodyPr>
            <a:noAutofit/>
          </a:bodyPr>
          <a:lstStyle>
            <a:lvl1pPr marL="0" indent="0" algn="l">
              <a:buNone/>
              <a:defRPr sz="2000" i="1">
                <a:solidFill>
                  <a:srgbClr val="008000"/>
                </a:solidFill>
                <a:latin typeface="+mn-lt"/>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Author – Organisation</a:t>
            </a:r>
          </a:p>
          <a:p>
            <a:r>
              <a:rPr lang="nl-NL" dirty="0"/>
              <a:t>Meeting </a:t>
            </a:r>
            <a:r>
              <a:rPr lang="nl-NL" dirty="0" err="1"/>
              <a:t>location</a:t>
            </a:r>
            <a:r>
              <a:rPr lang="nl-NL" dirty="0"/>
              <a:t>, </a:t>
            </a:r>
            <a:r>
              <a:rPr lang="nl-NL" dirty="0" err="1"/>
              <a:t>venue</a:t>
            </a:r>
            <a:r>
              <a:rPr lang="nl-NL" dirty="0"/>
              <a:t>, date</a:t>
            </a:r>
            <a:endParaRPr lang="en-US" dirty="0"/>
          </a:p>
        </p:txBody>
      </p:sp>
    </p:spTree>
    <p:extLst>
      <p:ext uri="{BB962C8B-B14F-4D97-AF65-F5344CB8AC3E}">
        <p14:creationId xmlns:p14="http://schemas.microsoft.com/office/powerpoint/2010/main" val="945117276"/>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60989" y="1310184"/>
            <a:ext cx="6954712" cy="4451918"/>
          </a:xfrm>
        </p:spPr>
        <p:txBody>
          <a:bodyPr/>
          <a:lstStyle>
            <a:lvl1pPr marL="457200" indent="-457200">
              <a:buFont typeface="+mj-lt"/>
              <a:buAutoNum type="arabicPeriod"/>
              <a:defRPr sz="2400">
                <a:solidFill>
                  <a:schemeClr val="tx1">
                    <a:tint val="7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GB" noProof="0" dirty="0"/>
              <a:t>Topic 1</a:t>
            </a:r>
          </a:p>
          <a:p>
            <a:r>
              <a:rPr lang="en-GB" noProof="0" dirty="0"/>
              <a:t>Topic 2</a:t>
            </a:r>
          </a:p>
          <a:p>
            <a:r>
              <a:rPr lang="en-GB" noProof="0" dirty="0"/>
              <a:t>…</a:t>
            </a:r>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6" name="Title 1">
            <a:extLst>
              <a:ext uri="{FF2B5EF4-FFF2-40B4-BE49-F238E27FC236}">
                <a16:creationId xmlns:a16="http://schemas.microsoft.com/office/drawing/2014/main" id="{E477FD8C-AE88-46F7-9CE9-C975DBBD4C73}"/>
              </a:ext>
            </a:extLst>
          </p:cNvPr>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Tree>
    <p:extLst>
      <p:ext uri="{BB962C8B-B14F-4D97-AF65-F5344CB8AC3E}">
        <p14:creationId xmlns:p14="http://schemas.microsoft.com/office/powerpoint/2010/main" val="178069578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14" name="Straight Connector 7"/>
          <p:cNvCxnSpPr/>
          <p:nvPr userDrawn="1"/>
        </p:nvCxnSpPr>
        <p:spPr>
          <a:xfrm>
            <a:off x="16989" y="6349763"/>
            <a:ext cx="12204000" cy="0"/>
          </a:xfrm>
          <a:prstGeom prst="line">
            <a:avLst/>
          </a:prstGeom>
          <a:ln w="19050">
            <a:solidFill>
              <a:srgbClr val="009900"/>
            </a:solidFill>
          </a:ln>
        </p:spPr>
        <p:style>
          <a:lnRef idx="1">
            <a:schemeClr val="dk1"/>
          </a:lnRef>
          <a:fillRef idx="0">
            <a:schemeClr val="dk1"/>
          </a:fillRef>
          <a:effectRef idx="0">
            <a:schemeClr val="dk1"/>
          </a:effectRef>
          <a:fontRef idx="minor">
            <a:schemeClr val="tx1"/>
          </a:fontRef>
        </p:style>
      </p:cxnSp>
      <p:sp>
        <p:nvSpPr>
          <p:cNvPr id="10" name="Title 1">
            <a:extLst>
              <a:ext uri="{FF2B5EF4-FFF2-40B4-BE49-F238E27FC236}">
                <a16:creationId xmlns:a16="http://schemas.microsoft.com/office/drawing/2014/main" id="{C1E17B3C-E2F7-43D1-9B0C-8E833D6BA47F}"/>
              </a:ext>
            </a:extLst>
          </p:cNvPr>
          <p:cNvSpPr>
            <a:spLocks noGrp="1"/>
          </p:cNvSpPr>
          <p:nvPr>
            <p:ph type="title"/>
          </p:nvPr>
        </p:nvSpPr>
        <p:spPr>
          <a:xfrm>
            <a:off x="831850" y="1223963"/>
            <a:ext cx="10515600" cy="2852737"/>
          </a:xfrm>
        </p:spPr>
        <p:txBody>
          <a:bodyPr anchor="b"/>
          <a:lstStyle>
            <a:lvl1pPr>
              <a:defRPr sz="6000"/>
            </a:lvl1pPr>
          </a:lstStyle>
          <a:p>
            <a:r>
              <a:rPr lang="en-US" dirty="0"/>
              <a:t>Click to edit Master title style</a:t>
            </a:r>
            <a:endParaRPr lang="el-GR" dirty="0"/>
          </a:p>
        </p:txBody>
      </p:sp>
      <p:sp>
        <p:nvSpPr>
          <p:cNvPr id="11" name="Text Placeholder 2">
            <a:extLst>
              <a:ext uri="{FF2B5EF4-FFF2-40B4-BE49-F238E27FC236}">
                <a16:creationId xmlns:a16="http://schemas.microsoft.com/office/drawing/2014/main" id="{9E439D93-EC71-4BFD-91AB-71DAFB879195}"/>
              </a:ext>
            </a:extLst>
          </p:cNvPr>
          <p:cNvSpPr>
            <a:spLocks noGrp="1"/>
          </p:cNvSpPr>
          <p:nvPr>
            <p:ph type="body" idx="1"/>
          </p:nvPr>
        </p:nvSpPr>
        <p:spPr>
          <a:xfrm>
            <a:off x="831850" y="4103688"/>
            <a:ext cx="10515600" cy="1500187"/>
          </a:xfrm>
        </p:spPr>
        <p:txBody>
          <a:bodyPr/>
          <a:lstStyle>
            <a:lvl1pPr marL="0" indent="0">
              <a:buNone/>
              <a:defRPr sz="2400" b="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88994717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7" name="Text Placeholder 2">
            <a:extLst>
              <a:ext uri="{FF2B5EF4-FFF2-40B4-BE49-F238E27FC236}">
                <a16:creationId xmlns:a16="http://schemas.microsoft.com/office/drawing/2014/main" id="{C19440AC-1D5F-4DC4-836D-751F83594111}"/>
              </a:ext>
            </a:extLst>
          </p:cNvPr>
          <p:cNvSpPr>
            <a:spLocks noGrp="1"/>
          </p:cNvSpPr>
          <p:nvPr>
            <p:ph idx="1"/>
          </p:nvPr>
        </p:nvSpPr>
        <p:spPr>
          <a:xfrm>
            <a:off x="838200" y="1076329"/>
            <a:ext cx="10515600" cy="4237404"/>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Tree>
    <p:extLst>
      <p:ext uri="{BB962C8B-B14F-4D97-AF65-F5344CB8AC3E}">
        <p14:creationId xmlns:p14="http://schemas.microsoft.com/office/powerpoint/2010/main" val="4059011602"/>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2388" y="1729064"/>
            <a:ext cx="8106770" cy="1463376"/>
          </a:xfrm>
        </p:spPr>
        <p:txBody>
          <a:bodyPr anchor="ctr">
            <a:normAutofit/>
          </a:bodyPr>
          <a:lstStyle>
            <a:lvl1pPr>
              <a:defRPr sz="3200" i="0" baseline="0">
                <a:solidFill>
                  <a:schemeClr val="tx1"/>
                </a:solidFill>
                <a:latin typeface="+mn-lt"/>
                <a:cs typeface="Arial"/>
              </a:defRPr>
            </a:lvl1pPr>
          </a:lstStyle>
          <a:p>
            <a:r>
              <a:rPr lang="nl-NL" dirty="0"/>
              <a:t>Presenter name</a:t>
            </a:r>
            <a:br>
              <a:rPr lang="nl-NL" dirty="0"/>
            </a:br>
            <a:r>
              <a:rPr lang="nl-NL" dirty="0"/>
              <a:t>email</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8344" y="365125"/>
            <a:ext cx="7957456" cy="1325563"/>
          </a:xfrm>
          <a:prstGeom prst="rect">
            <a:avLst/>
          </a:prstGeom>
        </p:spPr>
        <p:txBody>
          <a:bodyPr vert="horz" lIns="91440" tIns="45720" rIns="91440" bIns="45720" rtlCol="0" anchor="b" anchorCtr="0">
            <a:noAutofit/>
          </a:body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
        <p:nvSpPr>
          <p:cNvPr id="3" name="Text Placeholder 2"/>
          <p:cNvSpPr>
            <a:spLocks noGrp="1"/>
          </p:cNvSpPr>
          <p:nvPr>
            <p:ph type="body" idx="1"/>
          </p:nvPr>
        </p:nvSpPr>
        <p:spPr>
          <a:xfrm>
            <a:off x="838200" y="1825625"/>
            <a:ext cx="10515600" cy="3488107"/>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
        <p:nvSpPr>
          <p:cNvPr id="6" name="Slide Number Placeholder 5"/>
          <p:cNvSpPr>
            <a:spLocks noGrp="1"/>
          </p:cNvSpPr>
          <p:nvPr>
            <p:ph type="sldNum" sz="quarter" idx="4"/>
          </p:nvPr>
        </p:nvSpPr>
        <p:spPr>
          <a:xfrm>
            <a:off x="11516435" y="5521980"/>
            <a:ext cx="525439" cy="365125"/>
          </a:xfrm>
          <a:prstGeom prst="rect">
            <a:avLst/>
          </a:prstGeom>
        </p:spPr>
        <p:txBody>
          <a:bodyPr vert="horz" lIns="91440" tIns="45720" rIns="91440" bIns="45720" rtlCol="0" anchor="ctr"/>
          <a:lstStyle>
            <a:lvl1pPr algn="l">
              <a:defRPr sz="1200">
                <a:solidFill>
                  <a:srgbClr val="7030A0"/>
                </a:solidFill>
                <a:latin typeface="Arial"/>
                <a:cs typeface="Arial"/>
              </a:defRPr>
            </a:lvl1pPr>
          </a:lstStyle>
          <a:p>
            <a:fld id="{6C162CEF-58C8-EF46-9B52-D78FBBFD3DD6}" type="slidenum">
              <a:rPr lang="en-US" smtClean="0"/>
              <a:pPr/>
              <a:t>‹#›</a:t>
            </a:fld>
            <a:endParaRPr lang="en-US" dirty="0"/>
          </a:p>
        </p:txBody>
      </p:sp>
    </p:spTree>
    <p:extLst>
      <p:ext uri="{BB962C8B-B14F-4D97-AF65-F5344CB8AC3E}">
        <p14:creationId xmlns:p14="http://schemas.microsoft.com/office/powerpoint/2010/main" val="356426808"/>
      </p:ext>
    </p:extLst>
  </p:cSld>
  <p:clrMap bg1="lt1" tx1="dk1" bg2="lt2" tx2="dk2" accent1="accent1" accent2="accent2" accent3="accent3" accent4="accent4" accent5="accent5" accent6="accent6" hlink="hlink" folHlink="folHlink"/>
  <p:sldLayoutIdLst>
    <p:sldLayoutId id="2147483769" r:id="rId1"/>
    <p:sldLayoutId id="2147483771" r:id="rId2"/>
    <p:sldLayoutId id="2147483779" r:id="rId3"/>
    <p:sldLayoutId id="2147483781" r:id="rId4"/>
    <p:sldLayoutId id="2147483780" r:id="rId5"/>
  </p:sldLayoutIdLst>
  <p:transition spd="slow">
    <p:fade/>
  </p:transition>
  <p:hf hdr="0" ftr="0" dt="0"/>
  <p:txStyles>
    <p:titleStyle>
      <a:lvl1pPr algn="l" defTabSz="914400" rtl="0" eaLnBrk="1" latinLnBrk="0" hangingPunct="1">
        <a:lnSpc>
          <a:spcPct val="90000"/>
        </a:lnSpc>
        <a:spcBef>
          <a:spcPct val="0"/>
        </a:spcBef>
        <a:buNone/>
        <a:defRPr sz="4800" b="1" kern="1200" baseline="0">
          <a:solidFill>
            <a:srgbClr val="008000"/>
          </a:solidFill>
          <a:latin typeface="+mj-lt"/>
          <a:ea typeface="+mj-ea"/>
          <a:cs typeface="+mj-cs"/>
        </a:defRPr>
      </a:lvl1pPr>
    </p:titleStyle>
    <p:body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Sottotitolo 24"/>
          <p:cNvSpPr>
            <a:spLocks noGrp="1"/>
          </p:cNvSpPr>
          <p:nvPr>
            <p:ph type="subTitle" idx="1"/>
          </p:nvPr>
        </p:nvSpPr>
        <p:spPr>
          <a:xfrm>
            <a:off x="6946900" y="3618411"/>
            <a:ext cx="4326346" cy="1410215"/>
          </a:xfrm>
        </p:spPr>
        <p:txBody>
          <a:bodyPr>
            <a:normAutofit fontScale="92500"/>
          </a:bodyPr>
          <a:lstStyle/>
          <a:p>
            <a:pPr>
              <a:lnSpc>
                <a:spcPct val="170000"/>
              </a:lnSpc>
            </a:pPr>
            <a:r>
              <a:rPr lang="en-US" sz="1900" dirty="0"/>
              <a:t>Prof. Constantinos S. Psomopoulos, </a:t>
            </a:r>
            <a:r>
              <a:rPr lang="en-US" sz="1900" dirty="0" err="1"/>
              <a:t>UniWA</a:t>
            </a:r>
            <a:endParaRPr lang="it-IT" sz="1900" dirty="0"/>
          </a:p>
          <a:p>
            <a:pPr>
              <a:lnSpc>
                <a:spcPct val="170000"/>
              </a:lnSpc>
            </a:pPr>
            <a:r>
              <a:rPr lang="it-IT" sz="1900" dirty="0"/>
              <a:t>June 2024</a:t>
            </a:r>
          </a:p>
          <a:p>
            <a:pPr>
              <a:lnSpc>
                <a:spcPct val="170000"/>
              </a:lnSpc>
            </a:pPr>
            <a:endParaRPr lang="it-IT" sz="1900" dirty="0">
              <a:solidFill>
                <a:srgbClr val="008000"/>
              </a:solidFill>
            </a:endParaRPr>
          </a:p>
        </p:txBody>
      </p:sp>
      <p:sp>
        <p:nvSpPr>
          <p:cNvPr id="24" name="Titolo 23"/>
          <p:cNvSpPr>
            <a:spLocks noGrp="1"/>
          </p:cNvSpPr>
          <p:nvPr>
            <p:ph type="ctrTitle"/>
          </p:nvPr>
        </p:nvSpPr>
        <p:spPr>
          <a:xfrm>
            <a:off x="2669310" y="2139282"/>
            <a:ext cx="8430490" cy="805231"/>
          </a:xfrm>
          <a:solidFill>
            <a:srgbClr val="FFFFFF"/>
          </a:solidFill>
          <a:ln>
            <a:noFill/>
          </a:ln>
        </p:spPr>
        <p:txBody>
          <a:bodyPr anchor="t"/>
          <a:lstStyle/>
          <a:p>
            <a:pPr>
              <a:lnSpc>
                <a:spcPts val="4000"/>
              </a:lnSpc>
            </a:pPr>
            <a:r>
              <a:rPr lang="en-US" b="0" dirty="0"/>
              <a:t>Energy Transition: from Roadmaps to implementation and results </a:t>
            </a:r>
            <a:endParaRPr lang="en-US" b="0" dirty="0">
              <a:solidFill>
                <a:srgbClr val="008000"/>
              </a:solidFill>
            </a:endParaRPr>
          </a:p>
        </p:txBody>
      </p:sp>
    </p:spTree>
    <p:extLst>
      <p:ext uri="{BB962C8B-B14F-4D97-AF65-F5344CB8AC3E}">
        <p14:creationId xmlns:p14="http://schemas.microsoft.com/office/powerpoint/2010/main" val="77772050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r>
              <a:rPr lang="en-US" dirty="0"/>
              <a:t>Benefits</a:t>
            </a:r>
            <a:endParaRPr lang="el-GR" dirty="0"/>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a:xfrm>
            <a:off x="838200" y="1076329"/>
            <a:ext cx="10515600" cy="4876236"/>
          </a:xfrm>
        </p:spPr>
        <p:txBody>
          <a:bodyPr>
            <a:normAutofit fontScale="85000" lnSpcReduction="20000"/>
          </a:bodyPr>
          <a:lstStyle/>
          <a:p>
            <a:pPr marL="0" indent="0">
              <a:buNone/>
            </a:pPr>
            <a:r>
              <a:rPr lang="en-US" dirty="0"/>
              <a:t>The benefits offered by this new energy model are different:</a:t>
            </a:r>
            <a:endParaRPr lang="el-GR" dirty="0"/>
          </a:p>
          <a:p>
            <a:pPr marL="0" indent="0">
              <a:buNone/>
            </a:pPr>
            <a:endParaRPr lang="en-US" dirty="0"/>
          </a:p>
          <a:p>
            <a:pPr marL="0" indent="0">
              <a:buNone/>
            </a:pPr>
            <a:r>
              <a:rPr lang="en-US" dirty="0"/>
              <a:t>● increase of the efficiency of the electricity system thanks to the reduction of energy</a:t>
            </a:r>
            <a:r>
              <a:rPr lang="el-GR" dirty="0"/>
              <a:t> </a:t>
            </a:r>
            <a:r>
              <a:rPr lang="en-US" dirty="0"/>
              <a:t>transport loss;</a:t>
            </a:r>
          </a:p>
          <a:p>
            <a:pPr marL="0" indent="0">
              <a:buNone/>
            </a:pPr>
            <a:r>
              <a:rPr lang="en-US" dirty="0"/>
              <a:t>● increase of RES penetration levels and more rational use of energy; and</a:t>
            </a:r>
          </a:p>
          <a:p>
            <a:pPr marL="0" indent="0">
              <a:buNone/>
            </a:pPr>
            <a:r>
              <a:rPr lang="en-US" dirty="0"/>
              <a:t>● optimization of the resources at local level and the local production chain.</a:t>
            </a:r>
            <a:endParaRPr lang="el-GR" dirty="0"/>
          </a:p>
          <a:p>
            <a:pPr marL="0" indent="0">
              <a:buNone/>
            </a:pPr>
            <a:endParaRPr lang="en-US" dirty="0"/>
          </a:p>
          <a:p>
            <a:pPr marL="0" indent="0">
              <a:buNone/>
            </a:pPr>
            <a:r>
              <a:rPr lang="en-US" dirty="0"/>
              <a:t>According to </a:t>
            </a:r>
            <a:r>
              <a:rPr lang="en-US" dirty="0" err="1"/>
              <a:t>REmap</a:t>
            </a:r>
            <a:r>
              <a:rPr lang="en-US" dirty="0"/>
              <a:t>, the renewable energy share in power generation will</a:t>
            </a:r>
            <a:r>
              <a:rPr lang="el-GR" dirty="0"/>
              <a:t> </a:t>
            </a:r>
            <a:r>
              <a:rPr lang="en-US" dirty="0"/>
              <a:t>more than double in 2030, reaching the value of 57% as compared to the current</a:t>
            </a:r>
            <a:r>
              <a:rPr lang="el-GR" dirty="0"/>
              <a:t> </a:t>
            </a:r>
            <a:r>
              <a:rPr lang="en-US" dirty="0"/>
              <a:t>percentage of 25%, to arrive at values of 75% and 86% in 2040 and 2050, respectively.</a:t>
            </a:r>
            <a:endParaRPr lang="el-GR" dirty="0"/>
          </a:p>
          <a:p>
            <a:pPr marL="0" indent="0">
              <a:buNone/>
            </a:pPr>
            <a:r>
              <a:rPr lang="en-US" dirty="0"/>
              <a:t>Only in the case of PV systems, the </a:t>
            </a:r>
            <a:r>
              <a:rPr lang="en-US" dirty="0" err="1"/>
              <a:t>REmap</a:t>
            </a:r>
            <a:r>
              <a:rPr lang="en-US" dirty="0"/>
              <a:t> cases foresee that the annual solar PV</a:t>
            </a:r>
            <a:r>
              <a:rPr lang="el-GR" dirty="0"/>
              <a:t> </a:t>
            </a:r>
            <a:r>
              <a:rPr lang="en-US" dirty="0"/>
              <a:t>additions will pass from the current value of 109GW/</a:t>
            </a:r>
            <a:r>
              <a:rPr lang="en-US" dirty="0" err="1"/>
              <a:t>yr</a:t>
            </a:r>
            <a:r>
              <a:rPr lang="en-US" dirty="0"/>
              <a:t> to 360GW/</a:t>
            </a:r>
            <a:r>
              <a:rPr lang="en-US" dirty="0" err="1"/>
              <a:t>yr</a:t>
            </a:r>
            <a:r>
              <a:rPr lang="en-US" dirty="0"/>
              <a:t> in 2050, and</a:t>
            </a:r>
            <a:r>
              <a:rPr lang="el-GR" dirty="0"/>
              <a:t> </a:t>
            </a:r>
            <a:r>
              <a:rPr lang="en-US" dirty="0"/>
              <a:t>a similar situation is expected for wind source, for which the annual additions are</a:t>
            </a:r>
            <a:r>
              <a:rPr lang="el-GR" dirty="0"/>
              <a:t> </a:t>
            </a:r>
            <a:r>
              <a:rPr lang="en-US" dirty="0"/>
              <a:t>expected to pass from the current value of 109GW/</a:t>
            </a:r>
            <a:r>
              <a:rPr lang="en-US" dirty="0" err="1"/>
              <a:t>yr</a:t>
            </a:r>
            <a:r>
              <a:rPr lang="en-US" dirty="0"/>
              <a:t> to 240GW/</a:t>
            </a:r>
            <a:r>
              <a:rPr lang="en-US" dirty="0" err="1"/>
              <a:t>yr</a:t>
            </a:r>
            <a:r>
              <a:rPr lang="en-US" dirty="0"/>
              <a:t> in 2050.</a:t>
            </a:r>
          </a:p>
          <a:p>
            <a:endParaRPr lang="el-GR" dirty="0"/>
          </a:p>
        </p:txBody>
      </p:sp>
    </p:spTree>
    <p:extLst>
      <p:ext uri="{BB962C8B-B14F-4D97-AF65-F5344CB8AC3E}">
        <p14:creationId xmlns:p14="http://schemas.microsoft.com/office/powerpoint/2010/main" val="2134219078"/>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a:xfrm>
            <a:off x="838200" y="1076329"/>
            <a:ext cx="10515600" cy="5037600"/>
          </a:xfrm>
        </p:spPr>
        <p:txBody>
          <a:bodyPr>
            <a:normAutofit fontScale="92500"/>
          </a:bodyPr>
          <a:lstStyle/>
          <a:p>
            <a:pPr marL="0" indent="0">
              <a:buNone/>
            </a:pPr>
            <a:r>
              <a:rPr lang="en-US" dirty="0"/>
              <a:t>Reliability and stability issues are getting worse as intermittent renewable energy sources become more prevalent in electrical networks. </a:t>
            </a:r>
            <a:endParaRPr lang="el-GR" dirty="0"/>
          </a:p>
          <a:p>
            <a:pPr marL="0" indent="0">
              <a:buNone/>
            </a:pPr>
            <a:r>
              <a:rPr lang="en-US" dirty="0"/>
              <a:t>Finding new sources of auxiliary services, which are often supplied by large synchronous generators, is imperative in order to mitigate uncertainty, which </a:t>
            </a:r>
            <a:r>
              <a:rPr lang="en-US" dirty="0" err="1"/>
              <a:t>jeopardises</a:t>
            </a:r>
            <a:r>
              <a:rPr lang="en-US" dirty="0"/>
              <a:t> the equilibrium between generation and demand. </a:t>
            </a:r>
            <a:endParaRPr lang="el-GR" dirty="0"/>
          </a:p>
          <a:p>
            <a:pPr marL="0" indent="0">
              <a:buNone/>
            </a:pPr>
            <a:r>
              <a:rPr lang="en-US" dirty="0"/>
              <a:t>Promising flexibility possibilities for power networks through energy conversion and hydrogen storage are shown by energy systems integration, particularly the linkage of the gas and electricity sectors. </a:t>
            </a:r>
            <a:endParaRPr lang="el-GR" dirty="0"/>
          </a:p>
          <a:p>
            <a:pPr marL="0" indent="0">
              <a:buNone/>
            </a:pPr>
            <a:r>
              <a:rPr lang="en-US" dirty="0"/>
              <a:t>However, when </a:t>
            </a:r>
            <a:r>
              <a:rPr lang="en-US" dirty="0" err="1"/>
              <a:t>PtG</a:t>
            </a:r>
            <a:r>
              <a:rPr lang="en-US" dirty="0"/>
              <a:t> technologies are used during times of surplus power supply, there is no need to reduce the amount of renewable electricity generated or make extra expenditures in infrastructure for electricity transmission, distribution, or storage.</a:t>
            </a:r>
          </a:p>
          <a:p>
            <a:endParaRPr lang="en-US" dirty="0"/>
          </a:p>
          <a:p>
            <a:endParaRPr lang="el-GR" dirty="0"/>
          </a:p>
        </p:txBody>
      </p:sp>
    </p:spTree>
    <p:extLst>
      <p:ext uri="{BB962C8B-B14F-4D97-AF65-F5344CB8AC3E}">
        <p14:creationId xmlns:p14="http://schemas.microsoft.com/office/powerpoint/2010/main" val="2649390068"/>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r>
              <a:rPr lang="en-US" dirty="0"/>
              <a:t>Active consumer</a:t>
            </a:r>
            <a:endParaRPr lang="el-GR" dirty="0"/>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p:txBody>
          <a:bodyPr/>
          <a:lstStyle/>
          <a:p>
            <a:pPr marL="0" indent="0">
              <a:buNone/>
            </a:pPr>
            <a:r>
              <a:rPr lang="en-US" dirty="0"/>
              <a:t>The development of the role of the energy consumer is a significant factor that is intimately tied to the changes impacting the energy sector. </a:t>
            </a:r>
          </a:p>
          <a:p>
            <a:pPr marL="0" indent="0">
              <a:buNone/>
            </a:pPr>
            <a:r>
              <a:rPr lang="en-US" dirty="0"/>
              <a:t>The citizen has traditionally been a "passive" user, fulfilling the function of the consumer by using the energy generated centrally to satisfy their energy requirements. </a:t>
            </a:r>
            <a:endParaRPr lang="el-GR" dirty="0"/>
          </a:p>
          <a:p>
            <a:pPr marL="0" indent="0">
              <a:buNone/>
            </a:pPr>
            <a:r>
              <a:rPr lang="en-US" dirty="0"/>
              <a:t>On the other hand, the scenario that has been developing in recent years involves the rise of a new kind of "active" consumer who is more aware of their own energy pricing and usage and who is more sensitive to the use of "green" energy resources because of </a:t>
            </a:r>
            <a:r>
              <a:rPr lang="en-US" dirty="0" err="1"/>
              <a:t>digitisation</a:t>
            </a:r>
            <a:r>
              <a:rPr lang="en-US" dirty="0"/>
              <a:t>.</a:t>
            </a:r>
          </a:p>
          <a:p>
            <a:endParaRPr lang="en-US" dirty="0"/>
          </a:p>
          <a:p>
            <a:endParaRPr lang="el-GR" dirty="0"/>
          </a:p>
        </p:txBody>
      </p:sp>
    </p:spTree>
    <p:extLst>
      <p:ext uri="{BB962C8B-B14F-4D97-AF65-F5344CB8AC3E}">
        <p14:creationId xmlns:p14="http://schemas.microsoft.com/office/powerpoint/2010/main" val="2349673766"/>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p:txBody>
          <a:bodyPr>
            <a:normAutofit/>
          </a:bodyPr>
          <a:lstStyle/>
          <a:p>
            <a:pPr marL="0" indent="0">
              <a:buNone/>
            </a:pPr>
            <a:r>
              <a:rPr lang="en-US" dirty="0"/>
              <a:t>By using DG devices, end users may generate and </a:t>
            </a:r>
            <a:r>
              <a:rPr lang="en-US" dirty="0" err="1"/>
              <a:t>utilise</a:t>
            </a:r>
            <a:r>
              <a:rPr lang="en-US" dirty="0"/>
              <a:t> their own energy, store it, and then sell it back to the grid by taking advantage of the local RES; as a result, they go from being simple consumers to "prosumers."</a:t>
            </a:r>
          </a:p>
          <a:p>
            <a:pPr marL="0" indent="0">
              <a:buNone/>
            </a:pPr>
            <a:r>
              <a:rPr lang="en-US" dirty="0"/>
              <a:t>The result is the emergence of the "self-consumption" concept, which holds that energy produced is consumed at the same location as it is consumed, both instantly and through storage systems, irrespective of the topics addressing the roles of a producer and a final consumer, so long as they function in the same appropriately defined and confined space and are fed by the same source.</a:t>
            </a:r>
          </a:p>
          <a:p>
            <a:endParaRPr lang="en-US" dirty="0"/>
          </a:p>
          <a:p>
            <a:endParaRPr lang="el-GR" dirty="0"/>
          </a:p>
        </p:txBody>
      </p:sp>
    </p:spTree>
    <p:extLst>
      <p:ext uri="{BB962C8B-B14F-4D97-AF65-F5344CB8AC3E}">
        <p14:creationId xmlns:p14="http://schemas.microsoft.com/office/powerpoint/2010/main" val="1838559100"/>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r>
              <a:rPr lang="en-US" dirty="0"/>
              <a:t>Demand Response</a:t>
            </a:r>
            <a:endParaRPr lang="el-GR" dirty="0"/>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p:txBody>
          <a:bodyPr/>
          <a:lstStyle/>
          <a:p>
            <a:pPr marL="0" indent="0">
              <a:buNone/>
            </a:pPr>
            <a:r>
              <a:rPr lang="en-US" dirty="0"/>
              <a:t>Demand Response (DR) is another component that allows the end user to actively participate in the evolving energy landscape. </a:t>
            </a:r>
            <a:endParaRPr lang="el-GR" dirty="0"/>
          </a:p>
          <a:p>
            <a:pPr marL="0" indent="0">
              <a:buNone/>
            </a:pPr>
            <a:r>
              <a:rPr lang="en-US" dirty="0"/>
              <a:t>DR programs are defined as adjustments to end users' electricity consumption in response to fluctuations in energy prices over time or the provision of incentives intended to reduce electricity consumption during times when the wholesale market price is high or when issues with system reliability arise.</a:t>
            </a:r>
          </a:p>
          <a:p>
            <a:endParaRPr lang="en-US" dirty="0"/>
          </a:p>
          <a:p>
            <a:endParaRPr lang="el-GR" dirty="0"/>
          </a:p>
        </p:txBody>
      </p:sp>
    </p:spTree>
    <p:extLst>
      <p:ext uri="{BB962C8B-B14F-4D97-AF65-F5344CB8AC3E}">
        <p14:creationId xmlns:p14="http://schemas.microsoft.com/office/powerpoint/2010/main" val="675724461"/>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a:xfrm>
            <a:off x="838200" y="1076328"/>
            <a:ext cx="10515600" cy="4992777"/>
          </a:xfrm>
        </p:spPr>
        <p:txBody>
          <a:bodyPr/>
          <a:lstStyle/>
          <a:p>
            <a:pPr marL="0" indent="0">
              <a:buNone/>
            </a:pPr>
            <a:r>
              <a:rPr lang="en-US" dirty="0"/>
              <a:t>The definition given above states that the DR is an active consumer response to changes in energy prices or incentive payments. </a:t>
            </a:r>
            <a:endParaRPr lang="el-GR" dirty="0"/>
          </a:p>
          <a:p>
            <a:pPr marL="0" indent="0">
              <a:buNone/>
            </a:pPr>
            <a:r>
              <a:rPr lang="en-US" dirty="0"/>
              <a:t>When there is a high energy demand or low reserve margins, customers are encouraged to promptly adjust their power use through DR programs. </a:t>
            </a:r>
            <a:endParaRPr lang="el-GR" dirty="0"/>
          </a:p>
          <a:p>
            <a:pPr marL="0" indent="0">
              <a:buNone/>
            </a:pPr>
            <a:r>
              <a:rPr lang="en-US" dirty="0"/>
              <a:t>Energy price peaks are less likely to occur when energy consumption is reduced or modulated in accordance with market price trends. </a:t>
            </a:r>
            <a:endParaRPr lang="el-GR" dirty="0"/>
          </a:p>
          <a:p>
            <a:pPr marL="0" indent="0">
              <a:buNone/>
            </a:pPr>
            <a:r>
              <a:rPr lang="en-US" dirty="0"/>
              <a:t>In addition, DR services are a crucial tool for network managers to keep supply and demand in check and guarantee system dependability. </a:t>
            </a:r>
          </a:p>
          <a:p>
            <a:endParaRPr lang="en-US" dirty="0"/>
          </a:p>
          <a:p>
            <a:endParaRPr lang="el-GR" dirty="0"/>
          </a:p>
        </p:txBody>
      </p:sp>
    </p:spTree>
    <p:extLst>
      <p:ext uri="{BB962C8B-B14F-4D97-AF65-F5344CB8AC3E}">
        <p14:creationId xmlns:p14="http://schemas.microsoft.com/office/powerpoint/2010/main" val="236166593"/>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a:xfrm>
            <a:off x="838200" y="1076329"/>
            <a:ext cx="10515600" cy="4956918"/>
          </a:xfrm>
        </p:spPr>
        <p:txBody>
          <a:bodyPr>
            <a:normAutofit fontScale="92500" lnSpcReduction="20000"/>
          </a:bodyPr>
          <a:lstStyle/>
          <a:p>
            <a:pPr marL="0" indent="0">
              <a:buNone/>
            </a:pPr>
            <a:r>
              <a:rPr lang="en-US" dirty="0"/>
              <a:t>Therefore, in reaction to a price signal (originating from tariffs or directly from the electrical market) or in accordance with agreements signed with parties like aggregators and network operators, the end user may temporarily alter the power commitment.</a:t>
            </a:r>
          </a:p>
          <a:p>
            <a:pPr marL="0" indent="0">
              <a:buNone/>
            </a:pPr>
            <a:endParaRPr lang="en-US" dirty="0"/>
          </a:p>
          <a:p>
            <a:pPr marL="0" indent="0">
              <a:buNone/>
            </a:pPr>
            <a:r>
              <a:rPr lang="en-US" dirty="0"/>
              <a:t>It is crucial to </a:t>
            </a:r>
            <a:r>
              <a:rPr lang="en-US" dirty="0" err="1"/>
              <a:t>emphasise</a:t>
            </a:r>
            <a:r>
              <a:rPr lang="en-US" dirty="0"/>
              <a:t> that local DG units may also be regarded as a DR resource since they enable a decrease in energy withdrawal from the grid without influencing consumer load and absorption curves. Three major categories can be used to group the traditional actions that DR can take:</a:t>
            </a:r>
          </a:p>
          <a:p>
            <a:r>
              <a:rPr lang="en-US" dirty="0"/>
              <a:t>lowering demand during system peak times; </a:t>
            </a:r>
            <a:endParaRPr lang="el-GR" dirty="0"/>
          </a:p>
          <a:p>
            <a:r>
              <a:rPr lang="en-US" dirty="0"/>
              <a:t>moving demand from peak to off-peak times, which results in a load shifting effect that levels the peaks and fills the valleys of the load curve; </a:t>
            </a:r>
            <a:endParaRPr lang="el-GR" dirty="0"/>
          </a:p>
          <a:p>
            <a:r>
              <a:rPr lang="en-US" dirty="0"/>
              <a:t>self-production or use of stored energy, which keeps the user's system's internal absorption profile unchanged but lowers the network's energy demand.</a:t>
            </a:r>
          </a:p>
          <a:p>
            <a:endParaRPr lang="en-US" dirty="0"/>
          </a:p>
          <a:p>
            <a:endParaRPr lang="en-US" dirty="0"/>
          </a:p>
          <a:p>
            <a:endParaRPr lang="en-US" dirty="0"/>
          </a:p>
          <a:p>
            <a:endParaRPr lang="en-US" dirty="0"/>
          </a:p>
          <a:p>
            <a:endParaRPr lang="el-GR" dirty="0"/>
          </a:p>
        </p:txBody>
      </p:sp>
    </p:spTree>
    <p:extLst>
      <p:ext uri="{BB962C8B-B14F-4D97-AF65-F5344CB8AC3E}">
        <p14:creationId xmlns:p14="http://schemas.microsoft.com/office/powerpoint/2010/main" val="307464279"/>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BA349-D5D8-42D0-A6F8-4B4F614122EC}"/>
              </a:ext>
            </a:extLst>
          </p:cNvPr>
          <p:cNvSpPr>
            <a:spLocks noGrp="1"/>
          </p:cNvSpPr>
          <p:nvPr>
            <p:ph type="title"/>
          </p:nvPr>
        </p:nvSpPr>
        <p:spPr>
          <a:xfrm>
            <a:off x="838200" y="489632"/>
            <a:ext cx="7957456" cy="767639"/>
          </a:xfrm>
        </p:spPr>
        <p:txBody>
          <a:bodyPr/>
          <a:lstStyle/>
          <a:p>
            <a:r>
              <a:rPr lang="en-US" sz="3000" dirty="0"/>
              <a:t>The Transition to Integrated </a:t>
            </a:r>
            <a:r>
              <a:rPr lang="en-US" sz="3000" dirty="0" err="1"/>
              <a:t>Decentralised</a:t>
            </a:r>
            <a:r>
              <a:rPr lang="en-US" sz="3000" dirty="0"/>
              <a:t> Energy Systems' Foundations</a:t>
            </a:r>
            <a:br>
              <a:rPr lang="en-US" sz="3000" dirty="0"/>
            </a:br>
            <a:br>
              <a:rPr lang="en-US" sz="3000" dirty="0"/>
            </a:br>
            <a:endParaRPr lang="el-GR" sz="3000" dirty="0"/>
          </a:p>
        </p:txBody>
      </p:sp>
      <p:sp>
        <p:nvSpPr>
          <p:cNvPr id="3" name="Θέση περιεχομένου 2">
            <a:extLst>
              <a:ext uri="{FF2B5EF4-FFF2-40B4-BE49-F238E27FC236}">
                <a16:creationId xmlns:a16="http://schemas.microsoft.com/office/drawing/2014/main" id="{4C513438-7EFC-4D44-AF4D-1FB9F6C9CB3F}"/>
              </a:ext>
            </a:extLst>
          </p:cNvPr>
          <p:cNvSpPr>
            <a:spLocks noGrp="1"/>
          </p:cNvSpPr>
          <p:nvPr>
            <p:ph idx="1"/>
          </p:nvPr>
        </p:nvSpPr>
        <p:spPr/>
        <p:txBody>
          <a:bodyPr/>
          <a:lstStyle/>
          <a:p>
            <a:pPr marL="0" indent="0">
              <a:buNone/>
            </a:pPr>
            <a:r>
              <a:rPr lang="en-US" dirty="0"/>
              <a:t>Storage of all kinds is essential to an integrated energy system that makes the most of the locally accessible energy resources economically. </a:t>
            </a:r>
            <a:endParaRPr lang="el-GR" dirty="0"/>
          </a:p>
          <a:p>
            <a:pPr marL="0" indent="0">
              <a:buNone/>
            </a:pPr>
            <a:endParaRPr lang="el-GR" dirty="0"/>
          </a:p>
          <a:p>
            <a:pPr marL="0" indent="0">
              <a:buNone/>
            </a:pPr>
            <a:r>
              <a:rPr lang="en-US" dirty="0"/>
              <a:t>By storing excess energy and delivering it when needed, energy storage can offer the energy system as a whole a number of services.</a:t>
            </a:r>
          </a:p>
          <a:p>
            <a:endParaRPr lang="en-US" dirty="0"/>
          </a:p>
          <a:p>
            <a:endParaRPr lang="en-US" dirty="0"/>
          </a:p>
          <a:p>
            <a:endParaRPr lang="el-GR" dirty="0"/>
          </a:p>
        </p:txBody>
      </p:sp>
    </p:spTree>
    <p:extLst>
      <p:ext uri="{BB962C8B-B14F-4D97-AF65-F5344CB8AC3E}">
        <p14:creationId xmlns:p14="http://schemas.microsoft.com/office/powerpoint/2010/main" val="983491949"/>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BA349-D5D8-42D0-A6F8-4B4F614122EC}"/>
              </a:ext>
            </a:extLst>
          </p:cNvPr>
          <p:cNvSpPr>
            <a:spLocks noGrp="1"/>
          </p:cNvSpPr>
          <p:nvPr>
            <p:ph type="title"/>
          </p:nvPr>
        </p:nvSpPr>
        <p:spPr/>
        <p:txBody>
          <a:bodyPr/>
          <a:lstStyle/>
          <a:p>
            <a:r>
              <a:rPr lang="en-US" dirty="0"/>
              <a:t>Energy storage systems</a:t>
            </a:r>
            <a:endParaRPr lang="el-GR" dirty="0"/>
          </a:p>
        </p:txBody>
      </p:sp>
      <p:sp>
        <p:nvSpPr>
          <p:cNvPr id="3" name="Θέση περιεχομένου 2">
            <a:extLst>
              <a:ext uri="{FF2B5EF4-FFF2-40B4-BE49-F238E27FC236}">
                <a16:creationId xmlns:a16="http://schemas.microsoft.com/office/drawing/2014/main" id="{4C513438-7EFC-4D44-AF4D-1FB9F6C9CB3F}"/>
              </a:ext>
            </a:extLst>
          </p:cNvPr>
          <p:cNvSpPr>
            <a:spLocks noGrp="1"/>
          </p:cNvSpPr>
          <p:nvPr>
            <p:ph idx="1"/>
          </p:nvPr>
        </p:nvSpPr>
        <p:spPr/>
        <p:txBody>
          <a:bodyPr>
            <a:normAutofit fontScale="92500" lnSpcReduction="10000"/>
          </a:bodyPr>
          <a:lstStyle/>
          <a:p>
            <a:pPr marL="0" indent="0">
              <a:buNone/>
            </a:pPr>
            <a:r>
              <a:rPr lang="en-US" dirty="0"/>
              <a:t>It can reduce RES's unpredictability, increasing the power system's flexibility and dependability.</a:t>
            </a:r>
          </a:p>
          <a:p>
            <a:pPr marL="0" indent="0">
              <a:buNone/>
            </a:pPr>
            <a:r>
              <a:rPr lang="en-US" dirty="0"/>
              <a:t>One of the greatest technologies for short- and mid-term flexibility services, such peak shaving, spinning reserve, frequency management, etc., is battery energy storage systems. </a:t>
            </a:r>
            <a:endParaRPr lang="el-GR" dirty="0"/>
          </a:p>
          <a:p>
            <a:pPr marL="0" indent="0">
              <a:buNone/>
            </a:pPr>
            <a:r>
              <a:rPr lang="en-US" dirty="0"/>
              <a:t>When solar and wind energy penetration rates are high, long-term storage services, including seasonal storage, are required.</a:t>
            </a:r>
          </a:p>
          <a:p>
            <a:endParaRPr lang="en-US" dirty="0"/>
          </a:p>
          <a:p>
            <a:pPr marL="0" indent="0">
              <a:buNone/>
            </a:pPr>
            <a:r>
              <a:rPr lang="en-US" dirty="0"/>
              <a:t>production, and bulk energy storage systems like mechanical storage facilities, electrochemical energy storage, or pumped hydro plants often supply them.</a:t>
            </a:r>
          </a:p>
          <a:p>
            <a:endParaRPr lang="en-US" dirty="0"/>
          </a:p>
          <a:p>
            <a:endParaRPr lang="el-GR" dirty="0"/>
          </a:p>
        </p:txBody>
      </p:sp>
    </p:spTree>
    <p:extLst>
      <p:ext uri="{BB962C8B-B14F-4D97-AF65-F5344CB8AC3E}">
        <p14:creationId xmlns:p14="http://schemas.microsoft.com/office/powerpoint/2010/main" val="3211139976"/>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BA349-D5D8-42D0-A6F8-4B4F614122EC}"/>
              </a:ext>
            </a:extLst>
          </p:cNvPr>
          <p:cNvSpPr>
            <a:spLocks noGrp="1"/>
          </p:cNvSpPr>
          <p:nvPr>
            <p:ph type="title"/>
          </p:nvPr>
        </p:nvSpPr>
        <p:spPr/>
        <p:txBody>
          <a:bodyPr/>
          <a:lstStyle/>
          <a:p>
            <a:r>
              <a:rPr lang="en-US" dirty="0"/>
              <a:t>Digitalization</a:t>
            </a:r>
            <a:endParaRPr lang="el-GR" dirty="0"/>
          </a:p>
        </p:txBody>
      </p:sp>
      <p:sp>
        <p:nvSpPr>
          <p:cNvPr id="3" name="Θέση περιεχομένου 2">
            <a:extLst>
              <a:ext uri="{FF2B5EF4-FFF2-40B4-BE49-F238E27FC236}">
                <a16:creationId xmlns:a16="http://schemas.microsoft.com/office/drawing/2014/main" id="{4C513438-7EFC-4D44-AF4D-1FB9F6C9CB3F}"/>
              </a:ext>
            </a:extLst>
          </p:cNvPr>
          <p:cNvSpPr>
            <a:spLocks noGrp="1"/>
          </p:cNvSpPr>
          <p:nvPr>
            <p:ph idx="1"/>
          </p:nvPr>
        </p:nvSpPr>
        <p:spPr/>
        <p:txBody>
          <a:bodyPr/>
          <a:lstStyle/>
          <a:p>
            <a:pPr marL="0" indent="0">
              <a:buNone/>
            </a:pPr>
            <a:r>
              <a:rPr lang="en-US" dirty="0"/>
              <a:t>Digitalization is a key enabler for integrated decentralized energy systems by integrating innovative technologies in the electricity system through interoperable, standardized data architectures and related communication for achieving higher levels of efficiency. </a:t>
            </a:r>
            <a:endParaRPr lang="el-GR" dirty="0"/>
          </a:p>
          <a:p>
            <a:pPr marL="0" indent="0">
              <a:buNone/>
            </a:pPr>
            <a:r>
              <a:rPr lang="en-US" dirty="0"/>
              <a:t>Digitalization improves the observability of the power system for stable and secure operation in the presence of high shares of RES, enabling advanced planning, operation, protection, control, and automation of the energy systems, through the availability of real-time information that improves system balancing and resilience at all time scales in the case of any unforeseen and sudden event.</a:t>
            </a:r>
            <a:endParaRPr lang="el-GR" dirty="0"/>
          </a:p>
        </p:txBody>
      </p:sp>
    </p:spTree>
    <p:extLst>
      <p:ext uri="{BB962C8B-B14F-4D97-AF65-F5344CB8AC3E}">
        <p14:creationId xmlns:p14="http://schemas.microsoft.com/office/powerpoint/2010/main" val="4153332594"/>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8B6EF9-9804-43EF-B58A-C202FA9C2010}"/>
              </a:ext>
            </a:extLst>
          </p:cNvPr>
          <p:cNvSpPr>
            <a:spLocks noGrp="1"/>
          </p:cNvSpPr>
          <p:nvPr>
            <p:ph type="title"/>
          </p:nvPr>
        </p:nvSpPr>
        <p:spPr/>
        <p:txBody>
          <a:bodyPr/>
          <a:lstStyle/>
          <a:p>
            <a:r>
              <a:rPr lang="en-US" sz="3600" dirty="0"/>
              <a:t>Introduction</a:t>
            </a:r>
            <a:endParaRPr lang="el-GR" sz="3600" dirty="0"/>
          </a:p>
        </p:txBody>
      </p:sp>
      <p:sp>
        <p:nvSpPr>
          <p:cNvPr id="3" name="Θέση περιεχομένου 2">
            <a:extLst>
              <a:ext uri="{FF2B5EF4-FFF2-40B4-BE49-F238E27FC236}">
                <a16:creationId xmlns:a16="http://schemas.microsoft.com/office/drawing/2014/main" id="{70366D20-5CEE-45F5-9725-0BCEE974E48E}"/>
              </a:ext>
            </a:extLst>
          </p:cNvPr>
          <p:cNvSpPr>
            <a:spLocks noGrp="1"/>
          </p:cNvSpPr>
          <p:nvPr>
            <p:ph idx="1"/>
          </p:nvPr>
        </p:nvSpPr>
        <p:spPr>
          <a:xfrm>
            <a:off x="838200" y="1076328"/>
            <a:ext cx="10515600" cy="5153021"/>
          </a:xfrm>
        </p:spPr>
        <p:txBody>
          <a:bodyPr>
            <a:normAutofit/>
          </a:bodyPr>
          <a:lstStyle/>
          <a:p>
            <a:pPr marL="0" indent="0">
              <a:buNone/>
            </a:pPr>
            <a:r>
              <a:rPr lang="en-US" dirty="0"/>
              <a:t>The primary human response to protect the environment and ensure a sustainable existence on Earth is the already-existing global energy shift. </a:t>
            </a:r>
            <a:endParaRPr lang="el-GR" dirty="0"/>
          </a:p>
          <a:p>
            <a:pPr marL="0" indent="0">
              <a:buNone/>
            </a:pPr>
            <a:r>
              <a:rPr lang="en-US" dirty="0"/>
              <a:t>The Paris Agreement, which was signed at COP 21 and aims to keep global warming below 2 °C over pre-industrial levels, is the first step towards this energy transformation and the international commitment to halting climate change, expanding energy access, and preserving biodiversity. </a:t>
            </a:r>
            <a:endParaRPr lang="el-GR" dirty="0"/>
          </a:p>
          <a:p>
            <a:pPr marL="0" indent="0">
              <a:buNone/>
            </a:pPr>
            <a:r>
              <a:rPr lang="en-US" dirty="0"/>
              <a:t>Countries agreed to the United Nations' (UN) 17 Sustainable Development Goals (SDGs), which outline a strategy to improve both the earth and humankind by 2030, concurrently with the Paris Agreement. </a:t>
            </a:r>
          </a:p>
          <a:p>
            <a:endParaRPr lang="el-GR" dirty="0"/>
          </a:p>
        </p:txBody>
      </p:sp>
    </p:spTree>
    <p:extLst>
      <p:ext uri="{BB962C8B-B14F-4D97-AF65-F5344CB8AC3E}">
        <p14:creationId xmlns:p14="http://schemas.microsoft.com/office/powerpoint/2010/main" val="237352476"/>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BA349-D5D8-42D0-A6F8-4B4F614122E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C513438-7EFC-4D44-AF4D-1FB9F6C9CB3F}"/>
              </a:ext>
            </a:extLst>
          </p:cNvPr>
          <p:cNvSpPr>
            <a:spLocks noGrp="1"/>
          </p:cNvSpPr>
          <p:nvPr>
            <p:ph idx="1"/>
          </p:nvPr>
        </p:nvSpPr>
        <p:spPr/>
        <p:txBody>
          <a:bodyPr/>
          <a:lstStyle/>
          <a:p>
            <a:pPr marL="0" indent="0">
              <a:buNone/>
            </a:pPr>
            <a:r>
              <a:rPr lang="en-US" dirty="0"/>
              <a:t>Information technologies such as artificial intelligence, big data management, and semantic data models will help operators make choices and </a:t>
            </a:r>
            <a:r>
              <a:rPr lang="en-US" dirty="0" err="1"/>
              <a:t>optimise</a:t>
            </a:r>
            <a:r>
              <a:rPr lang="en-US" dirty="0"/>
              <a:t> and automate procedures. </a:t>
            </a:r>
            <a:endParaRPr lang="el-GR" dirty="0"/>
          </a:p>
          <a:p>
            <a:pPr marL="0" indent="0">
              <a:buNone/>
            </a:pPr>
            <a:r>
              <a:rPr lang="en-US" dirty="0"/>
              <a:t>Service facilitation and complete integration of all energy system types will be achievable through </a:t>
            </a:r>
            <a:r>
              <a:rPr lang="en-US" dirty="0" err="1"/>
              <a:t>digitisation</a:t>
            </a:r>
            <a:r>
              <a:rPr lang="en-US" dirty="0"/>
              <a:t>. </a:t>
            </a:r>
            <a:endParaRPr lang="el-GR" dirty="0"/>
          </a:p>
          <a:p>
            <a:pPr marL="0" indent="0">
              <a:buNone/>
            </a:pPr>
            <a:r>
              <a:rPr lang="en-US" dirty="0"/>
              <a:t>Moreover, </a:t>
            </a:r>
            <a:r>
              <a:rPr lang="en-US" dirty="0" err="1"/>
              <a:t>digitisation</a:t>
            </a:r>
            <a:r>
              <a:rPr lang="en-US" dirty="0"/>
              <a:t> is also crucial to leverage the full potential of active consumers to contribute to the successful integration of RES in the electricity system.</a:t>
            </a:r>
          </a:p>
          <a:p>
            <a:endParaRPr lang="en-US" dirty="0"/>
          </a:p>
          <a:p>
            <a:endParaRPr lang="el-GR" dirty="0"/>
          </a:p>
        </p:txBody>
      </p:sp>
    </p:spTree>
    <p:extLst>
      <p:ext uri="{BB962C8B-B14F-4D97-AF65-F5344CB8AC3E}">
        <p14:creationId xmlns:p14="http://schemas.microsoft.com/office/powerpoint/2010/main" val="644300470"/>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BA349-D5D8-42D0-A6F8-4B4F614122E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C513438-7EFC-4D44-AF4D-1FB9F6C9CB3F}"/>
              </a:ext>
            </a:extLst>
          </p:cNvPr>
          <p:cNvSpPr>
            <a:spLocks noGrp="1"/>
          </p:cNvSpPr>
          <p:nvPr>
            <p:ph idx="1"/>
          </p:nvPr>
        </p:nvSpPr>
        <p:spPr/>
        <p:txBody>
          <a:bodyPr>
            <a:normAutofit fontScale="85000" lnSpcReduction="10000"/>
          </a:bodyPr>
          <a:lstStyle/>
          <a:p>
            <a:pPr marL="0" indent="0">
              <a:buNone/>
            </a:pPr>
            <a:r>
              <a:rPr lang="en-US" dirty="0"/>
              <a:t>The massive integration of smart meters and Home Energy Management Systems</a:t>
            </a:r>
            <a:r>
              <a:rPr lang="el-GR" dirty="0"/>
              <a:t> </a:t>
            </a:r>
            <a:r>
              <a:rPr lang="en-US" dirty="0"/>
              <a:t>will allow the implementation of new business models and aggregation schemes</a:t>
            </a:r>
            <a:r>
              <a:rPr lang="el-GR" dirty="0"/>
              <a:t> </a:t>
            </a:r>
            <a:r>
              <a:rPr lang="en-US" dirty="0"/>
              <a:t>(e.g. energy communities) that exploit the flexibility of the active consumers.</a:t>
            </a:r>
          </a:p>
          <a:p>
            <a:pPr marL="0" indent="0">
              <a:buNone/>
            </a:pPr>
            <a:r>
              <a:rPr lang="en-US" dirty="0"/>
              <a:t>Smart mobility plays an important role in accelerating carbon neutral transition.</a:t>
            </a:r>
          </a:p>
          <a:p>
            <a:pPr marL="0" indent="0">
              <a:buNone/>
            </a:pPr>
            <a:r>
              <a:rPr lang="en-US" dirty="0"/>
              <a:t>When supported by higher deployment of RES, it contributes </a:t>
            </a:r>
            <a:r>
              <a:rPr lang="en-US" dirty="0" err="1"/>
              <a:t>withmultiple</a:t>
            </a:r>
            <a:r>
              <a:rPr lang="en-US" dirty="0"/>
              <a:t> benefits</a:t>
            </a:r>
          </a:p>
          <a:p>
            <a:pPr marL="0" indent="0">
              <a:buNone/>
            </a:pPr>
            <a:r>
              <a:rPr lang="en-US" dirty="0"/>
              <a:t>to the sustainability of the transport system. In fact, electric vehicles are expected</a:t>
            </a:r>
          </a:p>
          <a:p>
            <a:pPr marL="0" indent="0">
              <a:buNone/>
            </a:pPr>
            <a:r>
              <a:rPr lang="en-US" dirty="0"/>
              <a:t>to play a primary role in the decentralized energy system and represent a driver for</a:t>
            </a:r>
          </a:p>
          <a:p>
            <a:pPr marL="0" indent="0">
              <a:buNone/>
            </a:pPr>
            <a:r>
              <a:rPr lang="en-US" dirty="0"/>
              <a:t>increasing RES integration in the buildings to meet their additional power demand.</a:t>
            </a:r>
          </a:p>
          <a:p>
            <a:endParaRPr lang="el-GR" dirty="0"/>
          </a:p>
        </p:txBody>
      </p:sp>
    </p:spTree>
    <p:extLst>
      <p:ext uri="{BB962C8B-B14F-4D97-AF65-F5344CB8AC3E}">
        <p14:creationId xmlns:p14="http://schemas.microsoft.com/office/powerpoint/2010/main" val="812652213"/>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BA349-D5D8-42D0-A6F8-4B4F614122E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C513438-7EFC-4D44-AF4D-1FB9F6C9CB3F}"/>
              </a:ext>
            </a:extLst>
          </p:cNvPr>
          <p:cNvSpPr>
            <a:spLocks noGrp="1"/>
          </p:cNvSpPr>
          <p:nvPr>
            <p:ph idx="1"/>
          </p:nvPr>
        </p:nvSpPr>
        <p:spPr>
          <a:xfrm>
            <a:off x="838200" y="1076328"/>
            <a:ext cx="10515600" cy="4795553"/>
          </a:xfrm>
        </p:spPr>
        <p:txBody>
          <a:bodyPr>
            <a:normAutofit/>
          </a:bodyPr>
          <a:lstStyle/>
          <a:p>
            <a:pPr marL="0" indent="0">
              <a:buNone/>
            </a:pPr>
            <a:r>
              <a:rPr lang="en-US" dirty="0"/>
              <a:t>By economically lowering CO2 emissions, smart grids also aid in the energy transition. They lessen the demand for additional investments by </a:t>
            </a:r>
            <a:r>
              <a:rPr lang="en-US" dirty="0" err="1"/>
              <a:t>maximising</a:t>
            </a:r>
            <a:r>
              <a:rPr lang="en-US" dirty="0"/>
              <a:t> asset </a:t>
            </a:r>
            <a:r>
              <a:rPr lang="en-US" dirty="0" err="1"/>
              <a:t>utilisation</a:t>
            </a:r>
            <a:r>
              <a:rPr lang="en-US" dirty="0"/>
              <a:t>. </a:t>
            </a:r>
            <a:endParaRPr lang="el-GR" dirty="0"/>
          </a:p>
          <a:p>
            <a:pPr marL="0" indent="0">
              <a:buNone/>
            </a:pPr>
            <a:r>
              <a:rPr lang="en-US" dirty="0"/>
              <a:t>Additionally, they make it possible for renewable energy sources and new, effective technologies to proliferate, which lowers expenses and carbon emissions.</a:t>
            </a:r>
          </a:p>
          <a:p>
            <a:pPr marL="0" indent="0">
              <a:buNone/>
            </a:pPr>
            <a:r>
              <a:rPr lang="en-US" dirty="0"/>
              <a:t>The capacity to provide real-time and monitoring control that enhances the electrical system stability, resilience, and security is another significant advantage of smart grids. Finally, they improve the quality of the electricity delivered by lowering technical and economic losses.</a:t>
            </a:r>
          </a:p>
          <a:p>
            <a:endParaRPr lang="en-US" dirty="0"/>
          </a:p>
          <a:p>
            <a:endParaRPr lang="el-GR" dirty="0"/>
          </a:p>
        </p:txBody>
      </p:sp>
    </p:spTree>
    <p:extLst>
      <p:ext uri="{BB962C8B-B14F-4D97-AF65-F5344CB8AC3E}">
        <p14:creationId xmlns:p14="http://schemas.microsoft.com/office/powerpoint/2010/main" val="2862299044"/>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BA349-D5D8-42D0-A6F8-4B4F614122E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C513438-7EFC-4D44-AF4D-1FB9F6C9CB3F}"/>
              </a:ext>
            </a:extLst>
          </p:cNvPr>
          <p:cNvSpPr>
            <a:spLocks noGrp="1"/>
          </p:cNvSpPr>
          <p:nvPr>
            <p:ph idx="1"/>
          </p:nvPr>
        </p:nvSpPr>
        <p:spPr/>
        <p:txBody>
          <a:bodyPr/>
          <a:lstStyle/>
          <a:p>
            <a:pPr marL="0" indent="0">
              <a:buNone/>
            </a:pPr>
            <a:r>
              <a:rPr lang="en-US" dirty="0"/>
              <a:t>Another component of integrated energy systems is the efficient use of energy in buildings. </a:t>
            </a:r>
            <a:endParaRPr lang="el-GR" dirty="0"/>
          </a:p>
          <a:p>
            <a:pPr marL="0" indent="0">
              <a:buNone/>
            </a:pPr>
            <a:endParaRPr lang="el-GR" dirty="0"/>
          </a:p>
          <a:p>
            <a:pPr marL="0" indent="0">
              <a:buNone/>
            </a:pPr>
            <a:r>
              <a:rPr lang="en-US" dirty="0"/>
              <a:t>Furthermore, new buildings will typically be almost zero-energy and perhaps positive-energy due to active local energy generation (building-integrated generation) and energy efficiency measures (such as insulation and energy-efficient appliances).</a:t>
            </a:r>
          </a:p>
          <a:p>
            <a:endParaRPr lang="en-US" dirty="0"/>
          </a:p>
          <a:p>
            <a:endParaRPr lang="el-GR" dirty="0"/>
          </a:p>
        </p:txBody>
      </p:sp>
    </p:spTree>
    <p:extLst>
      <p:ext uri="{BB962C8B-B14F-4D97-AF65-F5344CB8AC3E}">
        <p14:creationId xmlns:p14="http://schemas.microsoft.com/office/powerpoint/2010/main" val="322995733"/>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BA349-D5D8-42D0-A6F8-4B4F614122EC}"/>
              </a:ext>
            </a:extLst>
          </p:cNvPr>
          <p:cNvSpPr>
            <a:spLocks noGrp="1"/>
          </p:cNvSpPr>
          <p:nvPr>
            <p:ph type="title"/>
          </p:nvPr>
        </p:nvSpPr>
        <p:spPr/>
        <p:txBody>
          <a:bodyPr/>
          <a:lstStyle/>
          <a:p>
            <a:r>
              <a:rPr lang="en-US" dirty="0"/>
              <a:t>local energy communities</a:t>
            </a:r>
            <a:endParaRPr lang="el-GR" dirty="0"/>
          </a:p>
        </p:txBody>
      </p:sp>
      <p:sp>
        <p:nvSpPr>
          <p:cNvPr id="3" name="Θέση περιεχομένου 2">
            <a:extLst>
              <a:ext uri="{FF2B5EF4-FFF2-40B4-BE49-F238E27FC236}">
                <a16:creationId xmlns:a16="http://schemas.microsoft.com/office/drawing/2014/main" id="{4C513438-7EFC-4D44-AF4D-1FB9F6C9CB3F}"/>
              </a:ext>
            </a:extLst>
          </p:cNvPr>
          <p:cNvSpPr>
            <a:spLocks noGrp="1"/>
          </p:cNvSpPr>
          <p:nvPr>
            <p:ph idx="1"/>
          </p:nvPr>
        </p:nvSpPr>
        <p:spPr/>
        <p:txBody>
          <a:bodyPr/>
          <a:lstStyle/>
          <a:p>
            <a:pPr marL="0" indent="0">
              <a:buNone/>
            </a:pPr>
            <a:r>
              <a:rPr lang="en-US" dirty="0"/>
              <a:t>Last but not least, the shift to a low- or even carbon-neutral energy system will progressively depend on local energy communities. </a:t>
            </a:r>
            <a:endParaRPr lang="el-GR" dirty="0"/>
          </a:p>
          <a:p>
            <a:pPr marL="0" indent="0">
              <a:buNone/>
            </a:pPr>
            <a:r>
              <a:rPr lang="en-US" dirty="0"/>
              <a:t>They offer a new paradigm where active prosumers and consumers are involved and actively participate in collective forms through citizen energy communities and renewable energy communities, particularly in the European setting. </a:t>
            </a:r>
          </a:p>
          <a:p>
            <a:endParaRPr lang="el-GR" dirty="0"/>
          </a:p>
        </p:txBody>
      </p:sp>
    </p:spTree>
    <p:extLst>
      <p:ext uri="{BB962C8B-B14F-4D97-AF65-F5344CB8AC3E}">
        <p14:creationId xmlns:p14="http://schemas.microsoft.com/office/powerpoint/2010/main" val="1312157164"/>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5BA349-D5D8-42D0-A6F8-4B4F614122E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C513438-7EFC-4D44-AF4D-1FB9F6C9CB3F}"/>
              </a:ext>
            </a:extLst>
          </p:cNvPr>
          <p:cNvSpPr>
            <a:spLocks noGrp="1"/>
          </p:cNvSpPr>
          <p:nvPr>
            <p:ph idx="1"/>
          </p:nvPr>
        </p:nvSpPr>
        <p:spPr/>
        <p:txBody>
          <a:bodyPr/>
          <a:lstStyle/>
          <a:p>
            <a:pPr marL="0" indent="0">
              <a:buNone/>
            </a:pPr>
            <a:r>
              <a:rPr lang="en-US" dirty="0"/>
              <a:t>Additionally, the idea of local integrated energy systems</a:t>
            </a:r>
          </a:p>
          <a:p>
            <a:pPr marL="0" indent="0">
              <a:buNone/>
            </a:pPr>
            <a:endParaRPr lang="el-GR" dirty="0"/>
          </a:p>
          <a:p>
            <a:pPr marL="0" indent="0">
              <a:buNone/>
            </a:pPr>
            <a:r>
              <a:rPr lang="en-US" dirty="0"/>
              <a:t>—which have clearly defined boundaries and involve various energy technologies and carriers that can be integrated to </a:t>
            </a:r>
            <a:r>
              <a:rPr lang="en-US" dirty="0" err="1"/>
              <a:t>maximise</a:t>
            </a:r>
            <a:r>
              <a:rPr lang="en-US" dirty="0"/>
              <a:t> the synergies resulting from this interaction and improve the use of energy </a:t>
            </a:r>
            <a:r>
              <a:rPr lang="en-US"/>
              <a:t>resources—</a:t>
            </a:r>
          </a:p>
          <a:p>
            <a:pPr marL="0" indent="0">
              <a:buNone/>
            </a:pPr>
            <a:endParaRPr lang="el-GR" dirty="0"/>
          </a:p>
          <a:p>
            <a:pPr marL="0" indent="0">
              <a:buNone/>
            </a:pPr>
            <a:r>
              <a:rPr lang="en-US" dirty="0"/>
              <a:t>can be perfectly embodied by local energy communities.</a:t>
            </a:r>
          </a:p>
          <a:p>
            <a:endParaRPr lang="en-US" dirty="0"/>
          </a:p>
          <a:p>
            <a:endParaRPr lang="el-GR" dirty="0"/>
          </a:p>
        </p:txBody>
      </p:sp>
    </p:spTree>
    <p:extLst>
      <p:ext uri="{BB962C8B-B14F-4D97-AF65-F5344CB8AC3E}">
        <p14:creationId xmlns:p14="http://schemas.microsoft.com/office/powerpoint/2010/main" val="1659500447"/>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96036" y="2044113"/>
            <a:ext cx="8093122" cy="1204062"/>
          </a:xfrm>
        </p:spPr>
        <p:txBody>
          <a:bodyPr/>
          <a:lstStyle/>
          <a:p>
            <a:r>
              <a:rPr lang="it-IT" dirty="0">
                <a:solidFill>
                  <a:srgbClr val="008000"/>
                </a:solidFill>
              </a:rPr>
              <a:t>Name</a:t>
            </a:r>
            <a:br>
              <a:rPr lang="it-IT" dirty="0">
                <a:solidFill>
                  <a:srgbClr val="008000"/>
                </a:solidFill>
              </a:rPr>
            </a:br>
            <a:r>
              <a:rPr lang="it-IT" dirty="0">
                <a:solidFill>
                  <a:srgbClr val="008000"/>
                </a:solidFill>
              </a:rPr>
              <a:t>email</a:t>
            </a:r>
          </a:p>
        </p:txBody>
      </p:sp>
      <p:sp>
        <p:nvSpPr>
          <p:cNvPr id="6" name="Titolo 3"/>
          <p:cNvSpPr txBox="1">
            <a:spLocks/>
          </p:cNvSpPr>
          <p:nvPr/>
        </p:nvSpPr>
        <p:spPr>
          <a:xfrm>
            <a:off x="327546" y="3616658"/>
            <a:ext cx="8461612" cy="2268594"/>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8000"/>
              </a:solidFill>
            </a:endParaRPr>
          </a:p>
        </p:txBody>
      </p:sp>
      <p:sp>
        <p:nvSpPr>
          <p:cNvPr id="5" name="Titolo 3"/>
          <p:cNvSpPr txBox="1">
            <a:spLocks/>
          </p:cNvSpPr>
          <p:nvPr/>
        </p:nvSpPr>
        <p:spPr>
          <a:xfrm>
            <a:off x="511791" y="4640255"/>
            <a:ext cx="8093122" cy="1204062"/>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9900"/>
              </a:solidFill>
            </a:endParaRPr>
          </a:p>
        </p:txBody>
      </p:sp>
      <p:sp>
        <p:nvSpPr>
          <p:cNvPr id="2" name="CasellaDiTesto 1"/>
          <p:cNvSpPr txBox="1"/>
          <p:nvPr/>
        </p:nvSpPr>
        <p:spPr>
          <a:xfrm>
            <a:off x="805218" y="3918760"/>
            <a:ext cx="6605516" cy="1200329"/>
          </a:xfrm>
          <a:prstGeom prst="rect">
            <a:avLst/>
          </a:prstGeom>
          <a:noFill/>
        </p:spPr>
        <p:txBody>
          <a:bodyPr wrap="square" rtlCol="0">
            <a:spAutoFit/>
          </a:bodyPr>
          <a:lstStyle/>
          <a:p>
            <a:r>
              <a:rPr lang="it-IT" dirty="0">
                <a:solidFill>
                  <a:srgbClr val="008000"/>
                </a:solidFill>
              </a:rPr>
              <a:t>Social Media Accounts:</a:t>
            </a:r>
          </a:p>
          <a:p>
            <a:endParaRPr lang="it-IT" dirty="0">
              <a:solidFill>
                <a:srgbClr val="008000"/>
              </a:solidFill>
            </a:endParaRPr>
          </a:p>
          <a:p>
            <a:endParaRPr lang="it-IT" dirty="0">
              <a:solidFill>
                <a:srgbClr val="008000"/>
              </a:solidFill>
            </a:endParaRPr>
          </a:p>
          <a:p>
            <a:endParaRPr lang="it-IT" dirty="0">
              <a:solidFill>
                <a:srgbClr val="008000"/>
              </a:solidFill>
            </a:endParaRPr>
          </a:p>
        </p:txBody>
      </p:sp>
      <p:grpSp>
        <p:nvGrpSpPr>
          <p:cNvPr id="9" name="Gruppo 8"/>
          <p:cNvGrpSpPr/>
          <p:nvPr/>
        </p:nvGrpSpPr>
        <p:grpSpPr>
          <a:xfrm>
            <a:off x="1050878" y="4418684"/>
            <a:ext cx="5022850" cy="1400810"/>
            <a:chOff x="0" y="0"/>
            <a:chExt cx="5022850" cy="1400810"/>
          </a:xfrm>
        </p:grpSpPr>
        <p:sp>
          <p:nvSpPr>
            <p:cNvPr id="10" name="Rettangolo 9"/>
            <p:cNvSpPr>
              <a:spLocks noChangeArrowheads="1"/>
            </p:cNvSpPr>
            <p:nvPr/>
          </p:nvSpPr>
          <p:spPr bwMode="auto">
            <a:xfrm flipH="1">
              <a:off x="0" y="0"/>
              <a:ext cx="5022850" cy="1400810"/>
            </a:xfrm>
            <a:prstGeom prst="rect">
              <a:avLst/>
            </a:prstGeom>
            <a:noFill/>
            <a:ln w="19050">
              <a:noFill/>
              <a:miter lim="800000"/>
              <a:headEnd/>
              <a:tailEnd/>
            </a:ln>
            <a:effectLst>
              <a:outerShdw blurRad="50800" dist="38100" dir="2700000" sx="100500" sy="100500" algn="tl" rotWithShape="0">
                <a:prstClr val="black">
                  <a:alpha val="40000"/>
                </a:prstClr>
              </a:outerShdw>
            </a:effectLst>
          </p:spPr>
          <p:txBody>
            <a:bodyPr rot="0" vert="horz" wrap="square" lIns="0" tIns="0" rIns="0" bIns="0" anchor="ctr" anchorCtr="0">
              <a:noAutofit/>
            </a:bodyPr>
            <a:lstStyle/>
            <a:p>
              <a:pPr>
                <a:lnSpc>
                  <a:spcPct val="115000"/>
                </a:lnSpc>
                <a:spcAft>
                  <a:spcPts val="0"/>
                </a:spcAft>
              </a:pPr>
              <a:r>
                <a:rPr lang="it-IT" sz="1400" dirty="0">
                  <a:solidFill>
                    <a:srgbClr val="0070C0"/>
                  </a:solidFill>
                  <a:effectLst/>
                  <a:latin typeface="Calibri"/>
                  <a:ea typeface="SimSun"/>
                  <a:cs typeface="Times New Roman"/>
                </a:rPr>
                <a:t>                           https://twitter.com/....</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www.linkedin.com/......</a:t>
              </a:r>
              <a:endParaRPr lang="it-IT" sz="1100" dirty="0">
                <a:effectLst/>
                <a:latin typeface="Calibri"/>
                <a:ea typeface="SimSun"/>
                <a:cs typeface="Times New Roman"/>
              </a:endParaRPr>
            </a:p>
          </p:txBody>
        </p:sp>
        <p:pic>
          <p:nvPicPr>
            <p:cNvPr id="11" name="Immagin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634" y="118753"/>
              <a:ext cx="605642" cy="498763"/>
            </a:xfrm>
            <a:prstGeom prst="rect">
              <a:avLst/>
            </a:prstGeom>
          </p:spPr>
        </p:pic>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512" y="878774"/>
              <a:ext cx="439387" cy="439387"/>
            </a:xfrm>
            <a:prstGeom prst="rect">
              <a:avLst/>
            </a:prstGeom>
          </p:spPr>
        </p:pic>
      </p:grpSp>
    </p:spTree>
    <p:extLst>
      <p:ext uri="{BB962C8B-B14F-4D97-AF65-F5344CB8AC3E}">
        <p14:creationId xmlns:p14="http://schemas.microsoft.com/office/powerpoint/2010/main" val="204489776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8B6EF9-9804-43EF-B58A-C202FA9C2010}"/>
              </a:ext>
            </a:extLst>
          </p:cNvPr>
          <p:cNvSpPr>
            <a:spLocks noGrp="1"/>
          </p:cNvSpPr>
          <p:nvPr>
            <p:ph type="title"/>
          </p:nvPr>
        </p:nvSpPr>
        <p:spPr/>
        <p:txBody>
          <a:bodyPr/>
          <a:lstStyle/>
          <a:p>
            <a:r>
              <a:rPr lang="en-US" dirty="0"/>
              <a:t>SDG’s</a:t>
            </a:r>
            <a:endParaRPr lang="el-GR" dirty="0"/>
          </a:p>
        </p:txBody>
      </p:sp>
      <p:sp>
        <p:nvSpPr>
          <p:cNvPr id="3" name="Θέση περιεχομένου 2">
            <a:extLst>
              <a:ext uri="{FF2B5EF4-FFF2-40B4-BE49-F238E27FC236}">
                <a16:creationId xmlns:a16="http://schemas.microsoft.com/office/drawing/2014/main" id="{70366D20-5CEE-45F5-9725-0BCEE974E48E}"/>
              </a:ext>
            </a:extLst>
          </p:cNvPr>
          <p:cNvSpPr>
            <a:spLocks noGrp="1"/>
          </p:cNvSpPr>
          <p:nvPr>
            <p:ph idx="1"/>
          </p:nvPr>
        </p:nvSpPr>
        <p:spPr>
          <a:xfrm>
            <a:off x="838200" y="1076328"/>
            <a:ext cx="10515600" cy="5244461"/>
          </a:xfrm>
        </p:spPr>
        <p:txBody>
          <a:bodyPr>
            <a:normAutofit/>
          </a:bodyPr>
          <a:lstStyle/>
          <a:p>
            <a:pPr marL="0" indent="0">
              <a:buNone/>
            </a:pPr>
            <a:r>
              <a:rPr lang="en-US" dirty="0"/>
              <a:t>Almost all of the SDGs have a cross-cutting objective: combating climate change. </a:t>
            </a:r>
            <a:endParaRPr lang="el-GR" dirty="0"/>
          </a:p>
          <a:p>
            <a:pPr marL="0" indent="0">
              <a:buNone/>
            </a:pPr>
            <a:r>
              <a:rPr lang="en-US" dirty="0"/>
              <a:t>Despite the clear international commitment, there are still obstacles in the way of the Paris Agreement's and the SDGs pertaining to energy and climate change, and there is still a big disconnect between ambition and reality in the fight against climate change.</a:t>
            </a:r>
          </a:p>
          <a:p>
            <a:pPr marL="0" indent="0">
              <a:buNone/>
            </a:pPr>
            <a:endParaRPr lang="en-US" dirty="0"/>
          </a:p>
          <a:p>
            <a:pPr marL="0" indent="0">
              <a:buNone/>
            </a:pPr>
            <a:endParaRPr lang="el-GR" dirty="0"/>
          </a:p>
        </p:txBody>
      </p:sp>
    </p:spTree>
    <p:extLst>
      <p:ext uri="{BB962C8B-B14F-4D97-AF65-F5344CB8AC3E}">
        <p14:creationId xmlns:p14="http://schemas.microsoft.com/office/powerpoint/2010/main" val="2270939486"/>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a:xfrm>
            <a:off x="838200" y="1076329"/>
            <a:ext cx="10515600" cy="4849342"/>
          </a:xfrm>
        </p:spPr>
        <p:txBody>
          <a:bodyPr>
            <a:normAutofit fontScale="92500" lnSpcReduction="20000"/>
          </a:bodyPr>
          <a:lstStyle/>
          <a:p>
            <a:pPr marL="0" indent="0">
              <a:buNone/>
            </a:pPr>
            <a:r>
              <a:rPr lang="en-US" dirty="0"/>
              <a:t>While achieving these lofty objectives calls for dedication outside of the power industry, delivering </a:t>
            </a:r>
            <a:r>
              <a:rPr lang="en-US" dirty="0" err="1"/>
              <a:t>decarbonisation</a:t>
            </a:r>
            <a:r>
              <a:rPr lang="en-US" dirty="0"/>
              <a:t> across several industries through an integrated technique may serve as a legitimate remedy. </a:t>
            </a:r>
            <a:endParaRPr lang="el-GR" dirty="0"/>
          </a:p>
          <a:p>
            <a:pPr marL="0" indent="0">
              <a:buNone/>
            </a:pPr>
            <a:r>
              <a:rPr lang="en-US" dirty="0"/>
              <a:t>This is the fundamental notion behind the concept of Integrated Energy Systems, which are described as an integrated infrastructure for all energy carriers, with the electrical system serving as the backbone, in accordance with the ETIP SNET Vision 2050. </a:t>
            </a:r>
            <a:endParaRPr lang="el-GR" dirty="0"/>
          </a:p>
          <a:p>
            <a:pPr marL="0" indent="0">
              <a:buNone/>
            </a:pPr>
            <a:r>
              <a:rPr lang="en-US" dirty="0"/>
              <a:t>These systems are distinguished by a high degree of integration between all energy carrier networks, which is achieved by connecting gas and electrical networks, heating and cooling, and is backed by energy conversion and storage procedures. </a:t>
            </a:r>
            <a:endParaRPr lang="el-GR" dirty="0"/>
          </a:p>
          <a:p>
            <a:pPr marL="0" indent="0">
              <a:buNone/>
            </a:pPr>
            <a:r>
              <a:rPr lang="en-US" dirty="0"/>
              <a:t>By coordinating the planning and operation of energy systems across multiple energy carriers and achieving a more flexible, dependable, and efficient energy system overall, coupling different sectors indicates increasing efforts in a synergistic way.</a:t>
            </a:r>
          </a:p>
          <a:p>
            <a:endParaRPr lang="en-US" dirty="0"/>
          </a:p>
          <a:p>
            <a:endParaRPr lang="en-US" dirty="0"/>
          </a:p>
          <a:p>
            <a:endParaRPr lang="en-US" dirty="0"/>
          </a:p>
          <a:p>
            <a:endParaRPr lang="el-GR" dirty="0"/>
          </a:p>
        </p:txBody>
      </p:sp>
    </p:spTree>
    <p:extLst>
      <p:ext uri="{BB962C8B-B14F-4D97-AF65-F5344CB8AC3E}">
        <p14:creationId xmlns:p14="http://schemas.microsoft.com/office/powerpoint/2010/main" val="334568902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p:txBody>
          <a:bodyPr/>
          <a:lstStyle/>
          <a:p>
            <a:r>
              <a:rPr lang="en-US" dirty="0"/>
              <a:t>The main energy trends toward decarbonization are discussed below along with the added value offered by energy systems integration.</a:t>
            </a:r>
          </a:p>
          <a:p>
            <a:endParaRPr lang="el-GR" dirty="0"/>
          </a:p>
        </p:txBody>
      </p:sp>
      <p:pic>
        <p:nvPicPr>
          <p:cNvPr id="4" name="Εικόνα 3">
            <a:extLst>
              <a:ext uri="{FF2B5EF4-FFF2-40B4-BE49-F238E27FC236}">
                <a16:creationId xmlns:a16="http://schemas.microsoft.com/office/drawing/2014/main" id="{C0208FC6-1186-494D-84D7-FA0FA9D88145}"/>
              </a:ext>
            </a:extLst>
          </p:cNvPr>
          <p:cNvPicPr/>
          <p:nvPr/>
        </p:nvPicPr>
        <p:blipFill>
          <a:blip r:embed="rId2"/>
          <a:stretch>
            <a:fillRect/>
          </a:stretch>
        </p:blipFill>
        <p:spPr>
          <a:xfrm>
            <a:off x="3458845" y="2558415"/>
            <a:ext cx="5274310" cy="1741170"/>
          </a:xfrm>
          <a:prstGeom prst="rect">
            <a:avLst/>
          </a:prstGeom>
        </p:spPr>
      </p:pic>
    </p:spTree>
    <p:extLst>
      <p:ext uri="{BB962C8B-B14F-4D97-AF65-F5344CB8AC3E}">
        <p14:creationId xmlns:p14="http://schemas.microsoft.com/office/powerpoint/2010/main" val="3663573160"/>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r>
              <a:rPr lang="en-US" dirty="0"/>
              <a:t>large-scale electrification</a:t>
            </a:r>
            <a:endParaRPr lang="el-GR" dirty="0"/>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a:xfrm>
            <a:off x="838200" y="1076328"/>
            <a:ext cx="10515600" cy="5781672"/>
          </a:xfrm>
        </p:spPr>
        <p:txBody>
          <a:bodyPr>
            <a:normAutofit fontScale="77500" lnSpcReduction="20000"/>
          </a:bodyPr>
          <a:lstStyle/>
          <a:p>
            <a:pPr marL="0" indent="0">
              <a:buNone/>
            </a:pPr>
            <a:r>
              <a:rPr lang="en-US" dirty="0"/>
              <a:t>A strong electrification scenario creates a number of challenges for the operation</a:t>
            </a:r>
            <a:r>
              <a:rPr lang="el-GR" dirty="0"/>
              <a:t> </a:t>
            </a:r>
            <a:r>
              <a:rPr lang="en-US" dirty="0"/>
              <a:t>of a power system, which in principle would need additional flexibility, reinforcement,</a:t>
            </a:r>
            <a:r>
              <a:rPr lang="el-GR" dirty="0"/>
              <a:t> </a:t>
            </a:r>
            <a:r>
              <a:rPr lang="en-US" dirty="0"/>
              <a:t>and new investments for the transmission and distribution networks.</a:t>
            </a:r>
            <a:r>
              <a:rPr lang="el-GR" dirty="0"/>
              <a:t> </a:t>
            </a:r>
          </a:p>
          <a:p>
            <a:pPr marL="0" indent="0">
              <a:buNone/>
            </a:pPr>
            <a:endParaRPr lang="el-GR" dirty="0"/>
          </a:p>
          <a:p>
            <a:pPr marL="0" indent="0">
              <a:buNone/>
            </a:pPr>
            <a:r>
              <a:rPr lang="en-US" dirty="0"/>
              <a:t>Electrification is considered a valid cost-effective pathway for decarbonization</a:t>
            </a:r>
            <a:r>
              <a:rPr lang="el-GR" dirty="0"/>
              <a:t> </a:t>
            </a:r>
            <a:r>
              <a:rPr lang="en-US" dirty="0"/>
              <a:t>of final energy consumption. This is mainly due to the fact that several technologies</a:t>
            </a:r>
            <a:r>
              <a:rPr lang="el-GR" dirty="0"/>
              <a:t> </a:t>
            </a:r>
            <a:r>
              <a:rPr lang="en-US" dirty="0"/>
              <a:t>for converting renewable energy into electricity have recently become available at</a:t>
            </a:r>
            <a:r>
              <a:rPr lang="el-GR" dirty="0"/>
              <a:t> </a:t>
            </a:r>
            <a:r>
              <a:rPr lang="en-US" dirty="0"/>
              <a:t>competitive prices such as PV and wind turbines. On the other hand, a large part of</a:t>
            </a:r>
            <a:r>
              <a:rPr lang="el-GR" dirty="0"/>
              <a:t> </a:t>
            </a:r>
            <a:r>
              <a:rPr lang="en-US" dirty="0"/>
              <a:t>CO2 emissions in industries, transport, and buildings is not related to power sector</a:t>
            </a:r>
            <a:r>
              <a:rPr lang="el-GR" dirty="0"/>
              <a:t> </a:t>
            </a:r>
            <a:r>
              <a:rPr lang="en-US" dirty="0"/>
              <a:t>but to end use of fossil fuels. </a:t>
            </a:r>
            <a:endParaRPr lang="el-GR" dirty="0"/>
          </a:p>
          <a:p>
            <a:pPr marL="0" indent="0">
              <a:buNone/>
            </a:pPr>
            <a:endParaRPr lang="el-GR" dirty="0"/>
          </a:p>
          <a:p>
            <a:pPr marL="0" indent="0">
              <a:buNone/>
            </a:pPr>
            <a:r>
              <a:rPr lang="en-US" dirty="0"/>
              <a:t>That is why, a large-scale electrification, characterized</a:t>
            </a:r>
            <a:r>
              <a:rPr lang="el-GR" dirty="0"/>
              <a:t> </a:t>
            </a:r>
            <a:r>
              <a:rPr lang="en-US" dirty="0"/>
              <a:t>by the penetration of an electricity carrier produced by renewable technologies in</a:t>
            </a:r>
            <a:r>
              <a:rPr lang="el-GR" dirty="0"/>
              <a:t> </a:t>
            </a:r>
            <a:r>
              <a:rPr lang="en-US" dirty="0"/>
              <a:t>building, transport, and industry sectors, represents a good pathway for decarbonization.</a:t>
            </a:r>
            <a:r>
              <a:rPr lang="el-GR" dirty="0"/>
              <a:t> </a:t>
            </a:r>
            <a:endParaRPr lang="en-US" dirty="0"/>
          </a:p>
          <a:p>
            <a:pPr marL="0" indent="0">
              <a:buNone/>
            </a:pPr>
            <a:endParaRPr lang="en-US" dirty="0"/>
          </a:p>
          <a:p>
            <a:pPr marL="0" indent="0">
              <a:buNone/>
            </a:pPr>
            <a:r>
              <a:rPr lang="en-US" dirty="0"/>
              <a:t>According to the International Renewable Energy Agency (IRENA) Renewable</a:t>
            </a:r>
            <a:r>
              <a:rPr lang="el-GR" dirty="0"/>
              <a:t> </a:t>
            </a:r>
            <a:r>
              <a:rPr lang="en-US" dirty="0"/>
              <a:t>Energy Roadmap (</a:t>
            </a:r>
            <a:r>
              <a:rPr lang="en-US" dirty="0" err="1"/>
              <a:t>REmap</a:t>
            </a:r>
            <a:r>
              <a:rPr lang="en-US" dirty="0"/>
              <a:t>), the share of electricity in final energy consumption</a:t>
            </a:r>
            <a:r>
              <a:rPr lang="el-GR" dirty="0"/>
              <a:t> </a:t>
            </a:r>
            <a:r>
              <a:rPr lang="en-US" dirty="0"/>
              <a:t>amounts to 20% today and will reach the percentages of 29%, 38%, and 49% in 2030,</a:t>
            </a:r>
            <a:r>
              <a:rPr lang="el-GR" dirty="0"/>
              <a:t> </a:t>
            </a:r>
            <a:r>
              <a:rPr lang="en-US" dirty="0"/>
              <a:t>2040, and 2050, respectively.</a:t>
            </a:r>
          </a:p>
          <a:p>
            <a:endParaRPr lang="el-GR" dirty="0"/>
          </a:p>
        </p:txBody>
      </p:sp>
    </p:spTree>
    <p:extLst>
      <p:ext uri="{BB962C8B-B14F-4D97-AF65-F5344CB8AC3E}">
        <p14:creationId xmlns:p14="http://schemas.microsoft.com/office/powerpoint/2010/main" val="3486804227"/>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a:xfrm>
            <a:off x="838200" y="1076329"/>
            <a:ext cx="10515600" cy="4804518"/>
          </a:xfrm>
        </p:spPr>
        <p:txBody>
          <a:bodyPr>
            <a:normAutofit fontScale="85000" lnSpcReduction="20000"/>
          </a:bodyPr>
          <a:lstStyle/>
          <a:p>
            <a:pPr marL="0" indent="0">
              <a:buNone/>
            </a:pPr>
            <a:r>
              <a:rPr lang="en-US" dirty="0"/>
              <a:t>If electrification of final consumption is combined with the integration of energy</a:t>
            </a:r>
            <a:r>
              <a:rPr lang="el-GR" dirty="0"/>
              <a:t> </a:t>
            </a:r>
            <a:r>
              <a:rPr lang="en-US" dirty="0"/>
              <a:t>sectors, decarbonization of energy demand would be reached through penetration</a:t>
            </a:r>
            <a:r>
              <a:rPr lang="el-GR" dirty="0"/>
              <a:t> </a:t>
            </a:r>
            <a:r>
              <a:rPr lang="en-US" dirty="0"/>
              <a:t>of renewables in all energy end use sectors while also getting higher flexibility</a:t>
            </a:r>
            <a:r>
              <a:rPr lang="el-GR" dirty="0"/>
              <a:t> </a:t>
            </a:r>
            <a:r>
              <a:rPr lang="en-US" dirty="0"/>
              <a:t>for the whole system by reducing the needs for reinforcing the existing network</a:t>
            </a:r>
            <a:r>
              <a:rPr lang="el-GR" dirty="0"/>
              <a:t> </a:t>
            </a:r>
            <a:r>
              <a:rPr lang="en-US" dirty="0"/>
              <a:t>infrastructures. </a:t>
            </a:r>
            <a:endParaRPr lang="el-GR" dirty="0"/>
          </a:p>
          <a:p>
            <a:pPr marL="0" indent="0">
              <a:buNone/>
            </a:pPr>
            <a:r>
              <a:rPr lang="en-US" dirty="0"/>
              <a:t>Moreover, energy systems integration allows increasing efficiency</a:t>
            </a:r>
            <a:r>
              <a:rPr lang="el-GR" dirty="0"/>
              <a:t> </a:t>
            </a:r>
            <a:r>
              <a:rPr lang="en-US" dirty="0"/>
              <a:t>in the energy resources use through exploiting synergies coming from the interplay</a:t>
            </a:r>
            <a:r>
              <a:rPr lang="el-GR" dirty="0"/>
              <a:t> </a:t>
            </a:r>
            <a:r>
              <a:rPr lang="en-US" dirty="0"/>
              <a:t>of different energy carriers and reduction of renewable energy source curtailment. </a:t>
            </a:r>
            <a:endParaRPr lang="el-GR" dirty="0"/>
          </a:p>
          <a:p>
            <a:pPr marL="0" indent="0">
              <a:buNone/>
            </a:pPr>
            <a:r>
              <a:rPr lang="en-US" dirty="0"/>
              <a:t>In practice, for instance, in the case of excess electricity from RES, it</a:t>
            </a:r>
            <a:r>
              <a:rPr lang="el-GR" dirty="0"/>
              <a:t> </a:t>
            </a:r>
            <a:r>
              <a:rPr lang="en-US" dirty="0"/>
              <a:t>can be converted into gas as hydrogen or synthetic methane through Power-to-Gas</a:t>
            </a:r>
            <a:r>
              <a:rPr lang="el-GR" dirty="0"/>
              <a:t> </a:t>
            </a:r>
            <a:r>
              <a:rPr lang="en-US" dirty="0"/>
              <a:t>(</a:t>
            </a:r>
            <a:r>
              <a:rPr lang="en-US" dirty="0" err="1"/>
              <a:t>PtG</a:t>
            </a:r>
            <a:r>
              <a:rPr lang="en-US" dirty="0"/>
              <a:t>) technologies, stored and/or transported by existing gas infrastructures for</a:t>
            </a:r>
            <a:r>
              <a:rPr lang="el-GR" dirty="0"/>
              <a:t> </a:t>
            </a:r>
            <a:r>
              <a:rPr lang="en-US" dirty="0"/>
              <a:t>immediate or later usage, or re-converted again into electricity when renewable</a:t>
            </a:r>
            <a:r>
              <a:rPr lang="el-GR" dirty="0"/>
              <a:t> </a:t>
            </a:r>
            <a:r>
              <a:rPr lang="en-US" dirty="0"/>
              <a:t>electricity supply is insufficient to satisfy the loads. </a:t>
            </a:r>
            <a:endParaRPr lang="el-GR" dirty="0"/>
          </a:p>
          <a:p>
            <a:pPr marL="0" indent="0">
              <a:buNone/>
            </a:pPr>
            <a:r>
              <a:rPr lang="en-US" dirty="0"/>
              <a:t>On the other hand, </a:t>
            </a:r>
            <a:r>
              <a:rPr lang="en-US" dirty="0" err="1"/>
              <a:t>PtH</a:t>
            </a:r>
            <a:r>
              <a:rPr lang="el-GR" dirty="0"/>
              <a:t> </a:t>
            </a:r>
            <a:r>
              <a:rPr lang="en-US" dirty="0"/>
              <a:t>technologies combined with thermal storage can shift production of thermal energy</a:t>
            </a:r>
            <a:r>
              <a:rPr lang="el-GR" dirty="0"/>
              <a:t> </a:t>
            </a:r>
            <a:r>
              <a:rPr lang="en-US" dirty="0"/>
              <a:t>when renewable electricity is in excess, thereby representing another option for</a:t>
            </a:r>
            <a:r>
              <a:rPr lang="el-GR" dirty="0"/>
              <a:t> </a:t>
            </a:r>
            <a:r>
              <a:rPr lang="en-US" dirty="0"/>
              <a:t>reducing RES curtailment </a:t>
            </a:r>
          </a:p>
          <a:p>
            <a:endParaRPr lang="en-US" dirty="0"/>
          </a:p>
          <a:p>
            <a:endParaRPr lang="el-GR" dirty="0"/>
          </a:p>
        </p:txBody>
      </p:sp>
    </p:spTree>
    <p:extLst>
      <p:ext uri="{BB962C8B-B14F-4D97-AF65-F5344CB8AC3E}">
        <p14:creationId xmlns:p14="http://schemas.microsoft.com/office/powerpoint/2010/main" val="1612873672"/>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r>
              <a:rPr lang="en-US" dirty="0"/>
              <a:t>Grids</a:t>
            </a:r>
            <a:endParaRPr lang="el-GR" dirty="0"/>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a:xfrm>
            <a:off x="838200" y="1076329"/>
            <a:ext cx="10515600" cy="4831412"/>
          </a:xfrm>
        </p:spPr>
        <p:txBody>
          <a:bodyPr>
            <a:normAutofit/>
          </a:bodyPr>
          <a:lstStyle/>
          <a:p>
            <a:pPr marL="0" indent="0">
              <a:buNone/>
            </a:pPr>
            <a:r>
              <a:rPr lang="en-US" dirty="0"/>
              <a:t>The deployment of renewable technologies at a local level led to the</a:t>
            </a:r>
            <a:r>
              <a:rPr lang="el-GR" dirty="0"/>
              <a:t> </a:t>
            </a:r>
            <a:r>
              <a:rPr lang="en-US" dirty="0"/>
              <a:t>switch from a “one-way” generation system mainly relying on a few large power</a:t>
            </a:r>
            <a:r>
              <a:rPr lang="el-GR" dirty="0"/>
              <a:t> </a:t>
            </a:r>
            <a:r>
              <a:rPr lang="en-US" dirty="0"/>
              <a:t>plants connected to HV and EHV grids and located far from consumption areas</a:t>
            </a:r>
            <a:r>
              <a:rPr lang="el-GR" dirty="0"/>
              <a:t> </a:t>
            </a:r>
            <a:r>
              <a:rPr lang="en-US" dirty="0"/>
              <a:t>to a “multi-directional” system, whose characterization and management are</a:t>
            </a:r>
            <a:r>
              <a:rPr lang="el-GR" dirty="0"/>
              <a:t> </a:t>
            </a:r>
            <a:r>
              <a:rPr lang="en-US" dirty="0"/>
              <a:t>extremely complex. </a:t>
            </a:r>
            <a:endParaRPr lang="el-GR" dirty="0"/>
          </a:p>
          <a:p>
            <a:pPr marL="0" indent="0">
              <a:buNone/>
            </a:pPr>
            <a:r>
              <a:rPr lang="en-US" dirty="0"/>
              <a:t>In the traditional electricity system, the electricity produced in</a:t>
            </a:r>
            <a:r>
              <a:rPr lang="el-GR" dirty="0"/>
              <a:t> </a:t>
            </a:r>
            <a:r>
              <a:rPr lang="en-US" dirty="0"/>
              <a:t>large power plants reaches the users – through the transmission and distribution</a:t>
            </a:r>
            <a:r>
              <a:rPr lang="el-GR" dirty="0"/>
              <a:t> </a:t>
            </a:r>
            <a:r>
              <a:rPr lang="en-US" dirty="0"/>
              <a:t>networks – playing the passive role of energy consumers. </a:t>
            </a:r>
          </a:p>
          <a:p>
            <a:endParaRPr lang="el-GR" dirty="0"/>
          </a:p>
        </p:txBody>
      </p:sp>
    </p:spTree>
    <p:extLst>
      <p:ext uri="{BB962C8B-B14F-4D97-AF65-F5344CB8AC3E}">
        <p14:creationId xmlns:p14="http://schemas.microsoft.com/office/powerpoint/2010/main" val="1441184590"/>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BE4BE-1E0D-4170-92F3-99D24C566723}"/>
              </a:ext>
            </a:extLst>
          </p:cNvPr>
          <p:cNvSpPr>
            <a:spLocks noGrp="1"/>
          </p:cNvSpPr>
          <p:nvPr>
            <p:ph type="title"/>
          </p:nvPr>
        </p:nvSpPr>
        <p:spPr/>
        <p:txBody>
          <a:bodyPr/>
          <a:lstStyle/>
          <a:p>
            <a:r>
              <a:rPr lang="en-US" dirty="0"/>
              <a:t>Grids</a:t>
            </a:r>
            <a:endParaRPr lang="el-GR" dirty="0"/>
          </a:p>
        </p:txBody>
      </p:sp>
      <p:sp>
        <p:nvSpPr>
          <p:cNvPr id="3" name="Θέση περιεχομένου 2">
            <a:extLst>
              <a:ext uri="{FF2B5EF4-FFF2-40B4-BE49-F238E27FC236}">
                <a16:creationId xmlns:a16="http://schemas.microsoft.com/office/drawing/2014/main" id="{9DADCA53-98A8-4F6F-AC23-59E8438D0167}"/>
              </a:ext>
            </a:extLst>
          </p:cNvPr>
          <p:cNvSpPr>
            <a:spLocks noGrp="1"/>
          </p:cNvSpPr>
          <p:nvPr>
            <p:ph idx="1"/>
          </p:nvPr>
        </p:nvSpPr>
        <p:spPr>
          <a:xfrm>
            <a:off x="838200" y="1076329"/>
            <a:ext cx="10515600" cy="4831412"/>
          </a:xfrm>
        </p:spPr>
        <p:txBody>
          <a:bodyPr>
            <a:normAutofit/>
          </a:bodyPr>
          <a:lstStyle/>
          <a:p>
            <a:pPr marL="0" indent="0">
              <a:buNone/>
            </a:pPr>
            <a:r>
              <a:rPr lang="en-US" dirty="0"/>
              <a:t>On the other hand, the</a:t>
            </a:r>
            <a:r>
              <a:rPr lang="el-GR" dirty="0"/>
              <a:t> </a:t>
            </a:r>
            <a:r>
              <a:rPr lang="en-US" dirty="0"/>
              <a:t>energy model of DG mainly consists of a number of medium–small generation</a:t>
            </a:r>
            <a:r>
              <a:rPr lang="el-GR" dirty="0"/>
              <a:t> </a:t>
            </a:r>
            <a:r>
              <a:rPr lang="en-US" dirty="0"/>
              <a:t>units (from a few tens/hundreds of kilowatts to a few megawatts) usually connected</a:t>
            </a:r>
            <a:r>
              <a:rPr lang="el-GR" dirty="0"/>
              <a:t> </a:t>
            </a:r>
            <a:r>
              <a:rPr lang="en-US" dirty="0"/>
              <a:t>to distribution networks. </a:t>
            </a:r>
            <a:endParaRPr lang="el-GR" dirty="0"/>
          </a:p>
          <a:p>
            <a:pPr marL="0" indent="0">
              <a:buNone/>
            </a:pPr>
            <a:r>
              <a:rPr lang="en-US" dirty="0"/>
              <a:t>DG units are usually located close to the loads to satisfy</a:t>
            </a:r>
            <a:r>
              <a:rPr lang="el-GR" dirty="0"/>
              <a:t> </a:t>
            </a:r>
            <a:r>
              <a:rPr lang="en-US" dirty="0"/>
              <a:t>and designed to exploit renewable sources spread throughout the territory and</a:t>
            </a:r>
            <a:r>
              <a:rPr lang="el-GR" dirty="0"/>
              <a:t> </a:t>
            </a:r>
            <a:r>
              <a:rPr lang="en-US" dirty="0"/>
              <a:t>otherwise not usable through traditional large-size generation units.</a:t>
            </a:r>
          </a:p>
          <a:p>
            <a:endParaRPr lang="el-GR" dirty="0"/>
          </a:p>
        </p:txBody>
      </p:sp>
    </p:spTree>
    <p:extLst>
      <p:ext uri="{BB962C8B-B14F-4D97-AF65-F5344CB8AC3E}">
        <p14:creationId xmlns:p14="http://schemas.microsoft.com/office/powerpoint/2010/main" val="1822437653"/>
      </p:ext>
    </p:extLst>
  </p:cSld>
  <p:clrMapOvr>
    <a:masterClrMapping/>
  </p:clrMapOvr>
  <p:transition spd="slow">
    <p:fade/>
  </p:transition>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Έγγραφο" ma:contentTypeID="0x010100B07DC469C549464CBAF24E320663ABE7" ma:contentTypeVersion="15" ma:contentTypeDescription="Δημιουργία νέου εγγράφου" ma:contentTypeScope="" ma:versionID="6cf9279ca72e231b0676d6582f4151d1">
  <xsd:schema xmlns:xsd="http://www.w3.org/2001/XMLSchema" xmlns:xs="http://www.w3.org/2001/XMLSchema" xmlns:p="http://schemas.microsoft.com/office/2006/metadata/properties" xmlns:ns2="852bcd7c-ecf9-4fe7-a043-1ce34af21266" xmlns:ns3="62673456-57e9-4e4e-84cb-07285f82b438" targetNamespace="http://schemas.microsoft.com/office/2006/metadata/properties" ma:root="true" ma:fieldsID="7bef903c25bbde53ebc66ace20dd656f" ns2:_="" ns3:_="">
    <xsd:import namespace="852bcd7c-ecf9-4fe7-a043-1ce34af21266"/>
    <xsd:import namespace="62673456-57e9-4e4e-84cb-07285f82b43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2bcd7c-ecf9-4fe7-a043-1ce34af212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Ετικέτες εικόνας" ma:readOnly="false" ma:fieldId="{5cf76f15-5ced-4ddc-b409-7134ff3c332f}" ma:taxonomyMulti="true" ma:sspId="02575e52-3e5f-4a4c-9122-9f0195bc6a02"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673456-57e9-4e4e-84cb-07285f82b43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26ffc23-5c6f-4e54-ba95-4fcc061eef1f}" ma:internalName="TaxCatchAll" ma:showField="CatchAllData" ma:web="62673456-57e9-4e4e-84cb-07285f82b43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Κοινή χρήση με"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Κοινή χρήση με λεπτομέρειες"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2673456-57e9-4e4e-84cb-07285f82b438" xsi:nil="true"/>
    <lcf76f155ced4ddcb4097134ff3c332f xmlns="852bcd7c-ecf9-4fe7-a043-1ce34af2126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68482C9-6BD0-4B8A-A343-93076848324E}"/>
</file>

<file path=customXml/itemProps2.xml><?xml version="1.0" encoding="utf-8"?>
<ds:datastoreItem xmlns:ds="http://schemas.openxmlformats.org/officeDocument/2006/customXml" ds:itemID="{2F99471A-2567-4A5A-82D6-C6E69B6060F8}"/>
</file>

<file path=customXml/itemProps3.xml><?xml version="1.0" encoding="utf-8"?>
<ds:datastoreItem xmlns:ds="http://schemas.openxmlformats.org/officeDocument/2006/customXml" ds:itemID="{0F8911D7-B1F0-4754-A416-8FF1B35A1007}"/>
</file>

<file path=docProps/app.xml><?xml version="1.0" encoding="utf-8"?>
<Properties xmlns="http://schemas.openxmlformats.org/officeDocument/2006/extended-properties" xmlns:vt="http://schemas.openxmlformats.org/officeDocument/2006/docPropsVTypes">
  <Template>Office Theme</Template>
  <TotalTime>25612</TotalTime>
  <Words>2454</Words>
  <Application>Microsoft Office PowerPoint</Application>
  <PresentationFormat>Ευρεία οθόνη</PresentationFormat>
  <Paragraphs>115</Paragraphs>
  <Slides>26</Slides>
  <Notes>1</Notes>
  <HiddenSlides>1</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26</vt:i4>
      </vt:variant>
    </vt:vector>
  </HeadingPairs>
  <TitlesOfParts>
    <vt:vector size="32" baseType="lpstr">
      <vt:lpstr>SimSun</vt:lpstr>
      <vt:lpstr>Arial</vt:lpstr>
      <vt:lpstr>Calibri</vt:lpstr>
      <vt:lpstr>Calibri Light</vt:lpstr>
      <vt:lpstr>Times New Roman</vt:lpstr>
      <vt:lpstr>Office Theme</vt:lpstr>
      <vt:lpstr>Energy Transition: from Roadmaps to implementation and results </vt:lpstr>
      <vt:lpstr>Introduction</vt:lpstr>
      <vt:lpstr>SDG’s</vt:lpstr>
      <vt:lpstr>Παρουσίαση του PowerPoint</vt:lpstr>
      <vt:lpstr>Παρουσίαση του PowerPoint</vt:lpstr>
      <vt:lpstr>large-scale electrification</vt:lpstr>
      <vt:lpstr>Παρουσίαση του PowerPoint</vt:lpstr>
      <vt:lpstr>Grids</vt:lpstr>
      <vt:lpstr>Grids</vt:lpstr>
      <vt:lpstr>Benefits</vt:lpstr>
      <vt:lpstr>Παρουσίαση του PowerPoint</vt:lpstr>
      <vt:lpstr>Active consumer</vt:lpstr>
      <vt:lpstr>Παρουσίαση του PowerPoint</vt:lpstr>
      <vt:lpstr>Demand Response</vt:lpstr>
      <vt:lpstr>Παρουσίαση του PowerPoint</vt:lpstr>
      <vt:lpstr>Παρουσίαση του PowerPoint</vt:lpstr>
      <vt:lpstr>The Transition to Integrated Decentralised Energy Systems' Foundations  </vt:lpstr>
      <vt:lpstr>Energy storage systems</vt:lpstr>
      <vt:lpstr>Digitalization</vt:lpstr>
      <vt:lpstr>Παρουσίαση του PowerPoint</vt:lpstr>
      <vt:lpstr>Παρουσίαση του PowerPoint</vt:lpstr>
      <vt:lpstr>Παρουσίαση του PowerPoint</vt:lpstr>
      <vt:lpstr>Παρουσίαση του PowerPoint</vt:lpstr>
      <vt:lpstr>local energy communities</vt:lpstr>
      <vt:lpstr>Παρουσίαση του PowerPoint</vt:lpstr>
      <vt:lpstr>Name email</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C.S. Psomopoulos</dc:creator>
  <cp:lastModifiedBy>KALKANIS KONSTANTINOS</cp:lastModifiedBy>
  <cp:revision>251</cp:revision>
  <dcterms:created xsi:type="dcterms:W3CDTF">2015-09-24T08:02:08Z</dcterms:created>
  <dcterms:modified xsi:type="dcterms:W3CDTF">2025-02-17T07:42:39Z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-519647667</vt:i4>
  </property>
  <property fmtid="{D5CDD505-2E9C-101B-9397-08002B2CF9AE}" pid="3" name="_NewReviewCycle">
    <vt:lpwstr/>
  </property>
  <property fmtid="{D5CDD505-2E9C-101B-9397-08002B2CF9AE}" pid="4" name="_EmailSubject">
    <vt:lpwstr>ASSET dissemination: ASSET template revision</vt:lpwstr>
  </property>
  <property fmtid="{D5CDD505-2E9C-101B-9397-08002B2CF9AE}" pid="5" name="_AuthorEmail">
    <vt:lpwstr>nadia.politou@atos.net</vt:lpwstr>
  </property>
  <property fmtid="{D5CDD505-2E9C-101B-9397-08002B2CF9AE}" pid="6" name="_AuthorEmailDisplayName">
    <vt:lpwstr>Politou, Nadia</vt:lpwstr>
  </property>
  <property fmtid="{D5CDD505-2E9C-101B-9397-08002B2CF9AE}" pid="7" name="_PreviousAdHocReviewCycleID">
    <vt:i4>1440527548</vt:i4>
  </property>
  <property fmtid="{D5CDD505-2E9C-101B-9397-08002B2CF9AE}" pid="8" name="ContentTypeId">
    <vt:lpwstr>0x010100B07DC469C549464CBAF24E320663ABE7</vt:lpwstr>
  </property>
</Properties>
</file>