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3.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2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42"/>
  </p:notesMasterIdLst>
  <p:handoutMasterIdLst>
    <p:handoutMasterId r:id="rId43"/>
  </p:handoutMasterIdLst>
  <p:sldIdLst>
    <p:sldId id="257" r:id="rId2"/>
    <p:sldId id="272"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312" r:id="rId24"/>
    <p:sldId id="294" r:id="rId25"/>
    <p:sldId id="295" r:id="rId26"/>
    <p:sldId id="296" r:id="rId27"/>
    <p:sldId id="297" r:id="rId28"/>
    <p:sldId id="298" r:id="rId29"/>
    <p:sldId id="299" r:id="rId30"/>
    <p:sldId id="301" r:id="rId31"/>
    <p:sldId id="302" r:id="rId32"/>
    <p:sldId id="303" r:id="rId33"/>
    <p:sldId id="304" r:id="rId34"/>
    <p:sldId id="305" r:id="rId35"/>
    <p:sldId id="306" r:id="rId36"/>
    <p:sldId id="307" r:id="rId37"/>
    <p:sldId id="308" r:id="rId38"/>
    <p:sldId id="309" r:id="rId39"/>
    <p:sldId id="310" r:id="rId40"/>
    <p:sldId id="262"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p, Dmitriy" initials="PD" lastIdx="25" clrIdx="0"/>
  <p:cmAuthor id="2" name="Politou, Nadia" initials="PN" lastIdx="2" clrIdx="1"/>
  <p:cmAuthor id="3" name="Wen" initials="W"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BFFF7"/>
    <a:srgbClr val="009900"/>
    <a:srgbClr val="DEFFBD"/>
    <a:srgbClr val="F2FFE5"/>
    <a:srgbClr val="ECFFD9"/>
    <a:srgbClr val="FFFFCC"/>
    <a:srgbClr val="CCFFFF"/>
    <a:srgbClr val="64C6E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62" autoAdjust="0"/>
    <p:restoredTop sz="98582" autoAdjust="0"/>
  </p:normalViewPr>
  <p:slideViewPr>
    <p:cSldViewPr snapToGrid="0" snapToObjects="1">
      <p:cViewPr varScale="1">
        <p:scale>
          <a:sx n="85" d="100"/>
          <a:sy n="85" d="100"/>
        </p:scale>
        <p:origin x="821" y="67"/>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83" d="100"/>
          <a:sy n="83" d="100"/>
        </p:scale>
        <p:origin x="385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50"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2349EF-BE36-3647-BC73-197E2DDC8E1B}" type="datetimeFigureOut">
              <a:rPr lang="en-US" smtClean="0"/>
              <a:pPr/>
              <a:t>12/3/2024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47C817-68F1-DB4B-8C95-228E2832EB27}" type="slidenum">
              <a:rPr lang="en-US" smtClean="0"/>
              <a:pPr/>
              <a:t>‹#›</a:t>
            </a:fld>
            <a:endParaRPr lang="en-US"/>
          </a:p>
        </p:txBody>
      </p:sp>
    </p:spTree>
    <p:extLst>
      <p:ext uri="{BB962C8B-B14F-4D97-AF65-F5344CB8AC3E}">
        <p14:creationId xmlns:p14="http://schemas.microsoft.com/office/powerpoint/2010/main" val="896925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404CE-E507-514D-B193-542E02BA6536}" type="datetimeFigureOut">
              <a:rPr lang="en-US" smtClean="0"/>
              <a:pPr/>
              <a:t>12/3/2024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94485-0A75-C14E-A3AA-ABF925C5588C}" type="slidenum">
              <a:rPr lang="en-US" smtClean="0"/>
              <a:pPr/>
              <a:t>‹#›</a:t>
            </a:fld>
            <a:endParaRPr lang="en-US"/>
          </a:p>
        </p:txBody>
      </p:sp>
    </p:spTree>
    <p:extLst>
      <p:ext uri="{BB962C8B-B14F-4D97-AF65-F5344CB8AC3E}">
        <p14:creationId xmlns:p14="http://schemas.microsoft.com/office/powerpoint/2010/main" val="5726603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94485-0A75-C14E-A3AA-ABF925C5588C}" type="slidenum">
              <a:rPr lang="en-US" smtClean="0"/>
              <a:pPr/>
              <a:t>1</a:t>
            </a:fld>
            <a:endParaRPr lang="en-US"/>
          </a:p>
        </p:txBody>
      </p:sp>
    </p:spTree>
    <p:extLst>
      <p:ext uri="{BB962C8B-B14F-4D97-AF65-F5344CB8AC3E}">
        <p14:creationId xmlns:p14="http://schemas.microsoft.com/office/powerpoint/2010/main" val="1543755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Immagine 3"/>
          <p:cNvPicPr>
            <a:picLocks noChangeAspect="1"/>
          </p:cNvPicPr>
          <p:nvPr userDrawn="1"/>
        </p:nvPicPr>
        <p:blipFill>
          <a:blip r:embed="rId2"/>
          <a:srcRect/>
          <a:stretch/>
        </p:blipFill>
        <p:spPr>
          <a:xfrm>
            <a:off x="51084" y="13648"/>
            <a:ext cx="12120320" cy="6849789"/>
          </a:xfrm>
          <a:prstGeom prst="rect">
            <a:avLst/>
          </a:prstGeom>
        </p:spPr>
      </p:pic>
      <p:sp>
        <p:nvSpPr>
          <p:cNvPr id="2" name="Title 1"/>
          <p:cNvSpPr>
            <a:spLocks noGrp="1"/>
          </p:cNvSpPr>
          <p:nvPr>
            <p:ph type="ctrTitle" hasCustomPrompt="1"/>
          </p:nvPr>
        </p:nvSpPr>
        <p:spPr>
          <a:xfrm>
            <a:off x="2251875" y="2233223"/>
            <a:ext cx="8147713" cy="1124594"/>
          </a:xfrm>
          <a:noFill/>
        </p:spPr>
        <p:txBody>
          <a:bodyPr lIns="0" tIns="0" rIns="0" bIns="0" anchor="ctr" anchorCtr="0">
            <a:noAutofit/>
          </a:bodyPr>
          <a:lstStyle>
            <a:lvl1pPr algn="ctr">
              <a:lnSpc>
                <a:spcPct val="100000"/>
              </a:lnSpc>
              <a:spcAft>
                <a:spcPts val="0"/>
              </a:spcAft>
              <a:defRPr sz="4800" b="1" baseline="0">
                <a:solidFill>
                  <a:srgbClr val="008000"/>
                </a:solidFill>
                <a:effectLst/>
                <a:latin typeface="+mn-lt"/>
                <a:cs typeface="Arial"/>
              </a:defRPr>
            </a:lvl1pPr>
          </a:lstStyle>
          <a:p>
            <a:r>
              <a:rPr lang="en-US" dirty="0"/>
              <a:t>Presentation  Title</a:t>
            </a:r>
          </a:p>
        </p:txBody>
      </p:sp>
      <p:sp>
        <p:nvSpPr>
          <p:cNvPr id="3" name="Subtitle 2"/>
          <p:cNvSpPr>
            <a:spLocks noGrp="1"/>
          </p:cNvSpPr>
          <p:nvPr>
            <p:ph type="subTitle" idx="1" hasCustomPrompt="1"/>
          </p:nvPr>
        </p:nvSpPr>
        <p:spPr>
          <a:xfrm>
            <a:off x="6648450" y="3594735"/>
            <a:ext cx="3752849" cy="1065217"/>
          </a:xfrm>
        </p:spPr>
        <p:txBody>
          <a:bodyPr>
            <a:noAutofit/>
          </a:bodyPr>
          <a:lstStyle>
            <a:lvl1pPr marL="0" indent="0" algn="l">
              <a:buNone/>
              <a:defRPr sz="2000" i="1">
                <a:solidFill>
                  <a:srgbClr val="008000"/>
                </a:solidFill>
                <a:latin typeface="+mn-lt"/>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Author – Organisation</a:t>
            </a:r>
          </a:p>
          <a:p>
            <a:r>
              <a:rPr lang="nl-NL" dirty="0"/>
              <a:t>Meeting </a:t>
            </a:r>
            <a:r>
              <a:rPr lang="nl-NL" dirty="0" err="1"/>
              <a:t>location</a:t>
            </a:r>
            <a:r>
              <a:rPr lang="nl-NL" dirty="0"/>
              <a:t>, </a:t>
            </a:r>
            <a:r>
              <a:rPr lang="nl-NL" dirty="0" err="1"/>
              <a:t>venue</a:t>
            </a:r>
            <a:r>
              <a:rPr lang="nl-NL" dirty="0"/>
              <a:t>, date</a:t>
            </a:r>
            <a:endParaRPr lang="en-US" dirty="0"/>
          </a:p>
        </p:txBody>
      </p:sp>
    </p:spTree>
    <p:extLst>
      <p:ext uri="{BB962C8B-B14F-4D97-AF65-F5344CB8AC3E}">
        <p14:creationId xmlns:p14="http://schemas.microsoft.com/office/powerpoint/2010/main" val="945117276"/>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60989" y="1310184"/>
            <a:ext cx="6954712" cy="4451918"/>
          </a:xfrm>
        </p:spPr>
        <p:txBody>
          <a:bodyPr/>
          <a:lstStyle>
            <a:lvl1pPr marL="457200" indent="-457200">
              <a:buFont typeface="+mj-lt"/>
              <a:buAutoNum type="arabicPeriod"/>
              <a:defRPr sz="2400">
                <a:solidFill>
                  <a:schemeClr val="tx1">
                    <a:tint val="7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GB" noProof="0" dirty="0"/>
              <a:t>Topic 1</a:t>
            </a:r>
          </a:p>
          <a:p>
            <a:r>
              <a:rPr lang="en-GB" noProof="0" dirty="0"/>
              <a:t>Topic 2</a:t>
            </a:r>
          </a:p>
          <a:p>
            <a:r>
              <a:rPr lang="en-GB" noProof="0" dirty="0"/>
              <a:t>…</a:t>
            </a:r>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6" name="Title 1">
            <a:extLst>
              <a:ext uri="{FF2B5EF4-FFF2-40B4-BE49-F238E27FC236}">
                <a16:creationId xmlns:a16="http://schemas.microsoft.com/office/drawing/2014/main" id="{E477FD8C-AE88-46F7-9CE9-C975DBBD4C73}"/>
              </a:ext>
            </a:extLst>
          </p:cNvPr>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178069578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4" name="Straight Connector 7"/>
          <p:cNvCxnSpPr/>
          <p:nvPr userDrawn="1"/>
        </p:nvCxnSpPr>
        <p:spPr>
          <a:xfrm>
            <a:off x="16989" y="6349763"/>
            <a:ext cx="12204000" cy="0"/>
          </a:xfrm>
          <a:prstGeom prst="line">
            <a:avLst/>
          </a:prstGeom>
          <a:ln w="19050">
            <a:solidFill>
              <a:srgbClr val="009900"/>
            </a:solidFill>
          </a:ln>
        </p:spPr>
        <p:style>
          <a:lnRef idx="1">
            <a:schemeClr val="dk1"/>
          </a:lnRef>
          <a:fillRef idx="0">
            <a:schemeClr val="dk1"/>
          </a:fillRef>
          <a:effectRef idx="0">
            <a:schemeClr val="dk1"/>
          </a:effectRef>
          <a:fontRef idx="minor">
            <a:schemeClr val="tx1"/>
          </a:fontRef>
        </p:style>
      </p:cxnSp>
      <p:sp>
        <p:nvSpPr>
          <p:cNvPr id="10" name="Title 1">
            <a:extLst>
              <a:ext uri="{FF2B5EF4-FFF2-40B4-BE49-F238E27FC236}">
                <a16:creationId xmlns:a16="http://schemas.microsoft.com/office/drawing/2014/main" id="{C1E17B3C-E2F7-43D1-9B0C-8E833D6BA47F}"/>
              </a:ext>
            </a:extLst>
          </p:cNvPr>
          <p:cNvSpPr>
            <a:spLocks noGrp="1"/>
          </p:cNvSpPr>
          <p:nvPr>
            <p:ph type="title"/>
          </p:nvPr>
        </p:nvSpPr>
        <p:spPr>
          <a:xfrm>
            <a:off x="831850" y="1223963"/>
            <a:ext cx="10515600" cy="2852737"/>
          </a:xfrm>
        </p:spPr>
        <p:txBody>
          <a:bodyPr anchor="b"/>
          <a:lstStyle>
            <a:lvl1pPr>
              <a:defRPr sz="6000"/>
            </a:lvl1pPr>
          </a:lstStyle>
          <a:p>
            <a:r>
              <a:rPr lang="en-US" dirty="0"/>
              <a:t>Click to edit Master title style</a:t>
            </a:r>
            <a:endParaRPr lang="el-GR" dirty="0"/>
          </a:p>
        </p:txBody>
      </p:sp>
      <p:sp>
        <p:nvSpPr>
          <p:cNvPr id="11" name="Text Placeholder 2">
            <a:extLst>
              <a:ext uri="{FF2B5EF4-FFF2-40B4-BE49-F238E27FC236}">
                <a16:creationId xmlns:a16="http://schemas.microsoft.com/office/drawing/2014/main" id="{9E439D93-EC71-4BFD-91AB-71DAFB879195}"/>
              </a:ext>
            </a:extLst>
          </p:cNvPr>
          <p:cNvSpPr>
            <a:spLocks noGrp="1"/>
          </p:cNvSpPr>
          <p:nvPr>
            <p:ph type="body" idx="1"/>
          </p:nvPr>
        </p:nvSpPr>
        <p:spPr>
          <a:xfrm>
            <a:off x="831850" y="4103688"/>
            <a:ext cx="10515600" cy="1500187"/>
          </a:xfrm>
        </p:spPr>
        <p:txBody>
          <a:bodyPr/>
          <a:lstStyle>
            <a:lvl1pPr marL="0" indent="0">
              <a:buNone/>
              <a:defRPr sz="2400" b="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8994717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7" name="Text Placeholder 2">
            <a:extLst>
              <a:ext uri="{FF2B5EF4-FFF2-40B4-BE49-F238E27FC236}">
                <a16:creationId xmlns:a16="http://schemas.microsoft.com/office/drawing/2014/main" id="{C19440AC-1D5F-4DC4-836D-751F83594111}"/>
              </a:ext>
            </a:extLst>
          </p:cNvPr>
          <p:cNvSpPr>
            <a:spLocks noGrp="1"/>
          </p:cNvSpPr>
          <p:nvPr>
            <p:ph idx="1"/>
          </p:nvPr>
        </p:nvSpPr>
        <p:spPr>
          <a:xfrm>
            <a:off x="838200" y="1076329"/>
            <a:ext cx="10515600" cy="4237404"/>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Tree>
    <p:extLst>
      <p:ext uri="{BB962C8B-B14F-4D97-AF65-F5344CB8AC3E}">
        <p14:creationId xmlns:p14="http://schemas.microsoft.com/office/powerpoint/2010/main" val="4059011602"/>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2388" y="1729064"/>
            <a:ext cx="8106770" cy="1463376"/>
          </a:xfrm>
        </p:spPr>
        <p:txBody>
          <a:bodyPr anchor="ctr">
            <a:normAutofit/>
          </a:bodyPr>
          <a:lstStyle>
            <a:lvl1pPr>
              <a:defRPr sz="3200" i="0" baseline="0">
                <a:solidFill>
                  <a:schemeClr val="tx1"/>
                </a:solidFill>
                <a:latin typeface="+mn-lt"/>
                <a:cs typeface="Arial"/>
              </a:defRPr>
            </a:lvl1pPr>
          </a:lstStyle>
          <a:p>
            <a:r>
              <a:rPr lang="nl-NL" dirty="0"/>
              <a:t>Presenter name</a:t>
            </a:r>
            <a:br>
              <a:rPr lang="nl-NL" dirty="0"/>
            </a:br>
            <a:r>
              <a:rPr lang="nl-NL" dirty="0"/>
              <a:t>email</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8344" y="365125"/>
            <a:ext cx="7957456" cy="1325563"/>
          </a:xfrm>
          <a:prstGeom prst="rect">
            <a:avLst/>
          </a:prstGeom>
        </p:spPr>
        <p:txBody>
          <a:bodyPr vert="horz" lIns="91440" tIns="45720" rIns="91440" bIns="45720" rtlCol="0" anchor="b" anchorCtr="0">
            <a:noAutofit/>
          </a:body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
        <p:nvSpPr>
          <p:cNvPr id="3" name="Text Placeholder 2"/>
          <p:cNvSpPr>
            <a:spLocks noGrp="1"/>
          </p:cNvSpPr>
          <p:nvPr>
            <p:ph type="body" idx="1"/>
          </p:nvPr>
        </p:nvSpPr>
        <p:spPr>
          <a:xfrm>
            <a:off x="838200" y="1825625"/>
            <a:ext cx="10515600" cy="3488107"/>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
        <p:nvSpPr>
          <p:cNvPr id="6" name="Slide Number Placeholder 5"/>
          <p:cNvSpPr>
            <a:spLocks noGrp="1"/>
          </p:cNvSpPr>
          <p:nvPr>
            <p:ph type="sldNum" sz="quarter" idx="4"/>
          </p:nvPr>
        </p:nvSpPr>
        <p:spPr>
          <a:xfrm>
            <a:off x="11516435" y="5521980"/>
            <a:ext cx="525439" cy="365125"/>
          </a:xfrm>
          <a:prstGeom prst="rect">
            <a:avLst/>
          </a:prstGeom>
        </p:spPr>
        <p:txBody>
          <a:bodyPr vert="horz" lIns="91440" tIns="45720" rIns="91440" bIns="45720" rtlCol="0" anchor="ctr"/>
          <a:lstStyle>
            <a:lvl1pPr algn="l">
              <a:defRPr sz="1200">
                <a:solidFill>
                  <a:srgbClr val="7030A0"/>
                </a:solidFill>
                <a:latin typeface="Arial"/>
                <a:cs typeface="Arial"/>
              </a:defRPr>
            </a:lvl1pPr>
          </a:lstStyle>
          <a:p>
            <a:fld id="{6C162CEF-58C8-EF46-9B52-D78FBBFD3DD6}" type="slidenum">
              <a:rPr lang="en-US" smtClean="0"/>
              <a:pPr/>
              <a:t>‹#›</a:t>
            </a:fld>
            <a:endParaRPr lang="en-US" dirty="0"/>
          </a:p>
        </p:txBody>
      </p:sp>
    </p:spTree>
    <p:extLst>
      <p:ext uri="{BB962C8B-B14F-4D97-AF65-F5344CB8AC3E}">
        <p14:creationId xmlns:p14="http://schemas.microsoft.com/office/powerpoint/2010/main" val="356426808"/>
      </p:ext>
    </p:extLst>
  </p:cSld>
  <p:clrMap bg1="lt1" tx1="dk1" bg2="lt2" tx2="dk2" accent1="accent1" accent2="accent2" accent3="accent3" accent4="accent4" accent5="accent5" accent6="accent6" hlink="hlink" folHlink="folHlink"/>
  <p:sldLayoutIdLst>
    <p:sldLayoutId id="2147483769" r:id="rId1"/>
    <p:sldLayoutId id="2147483771" r:id="rId2"/>
    <p:sldLayoutId id="2147483779" r:id="rId3"/>
    <p:sldLayoutId id="2147483781" r:id="rId4"/>
    <p:sldLayoutId id="2147483780" r:id="rId5"/>
  </p:sldLayoutIdLst>
  <p:transition spd="slow">
    <p:fade/>
  </p:transition>
  <p:hf hdr="0" ftr="0" dt="0"/>
  <p:txStyles>
    <p:titleStyle>
      <a:lvl1pPr algn="l" defTabSz="914400" rtl="0" eaLnBrk="1" latinLnBrk="0" hangingPunct="1">
        <a:lnSpc>
          <a:spcPct val="90000"/>
        </a:lnSpc>
        <a:spcBef>
          <a:spcPct val="0"/>
        </a:spcBef>
        <a:buNone/>
        <a:defRPr sz="4800" b="1" kern="1200" baseline="0">
          <a:solidFill>
            <a:srgbClr val="008000"/>
          </a:solidFill>
          <a:latin typeface="+mj-lt"/>
          <a:ea typeface="+mj-ea"/>
          <a:cs typeface="+mj-cs"/>
        </a:defRPr>
      </a:lvl1pPr>
    </p:titleStyle>
    <p:body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Sottotitolo 24"/>
          <p:cNvSpPr>
            <a:spLocks noGrp="1"/>
          </p:cNvSpPr>
          <p:nvPr>
            <p:ph type="subTitle" idx="1"/>
          </p:nvPr>
        </p:nvSpPr>
        <p:spPr>
          <a:xfrm>
            <a:off x="6946900" y="3618411"/>
            <a:ext cx="4326346" cy="1410215"/>
          </a:xfrm>
        </p:spPr>
        <p:txBody>
          <a:bodyPr>
            <a:normAutofit fontScale="92500"/>
          </a:bodyPr>
          <a:lstStyle/>
          <a:p>
            <a:pPr>
              <a:lnSpc>
                <a:spcPct val="170000"/>
              </a:lnSpc>
            </a:pPr>
            <a:r>
              <a:rPr lang="en-US" sz="1900" dirty="0"/>
              <a:t>Prof. Constantinos S. Psomopoulos, </a:t>
            </a:r>
            <a:r>
              <a:rPr lang="en-US" sz="1900" dirty="0" err="1"/>
              <a:t>UniWA</a:t>
            </a:r>
            <a:endParaRPr lang="it-IT" sz="1900" dirty="0"/>
          </a:p>
          <a:p>
            <a:pPr>
              <a:lnSpc>
                <a:spcPct val="170000"/>
              </a:lnSpc>
            </a:pPr>
            <a:r>
              <a:rPr lang="it-IT" sz="1900" dirty="0"/>
              <a:t>June 2024</a:t>
            </a:r>
          </a:p>
          <a:p>
            <a:pPr>
              <a:lnSpc>
                <a:spcPct val="170000"/>
              </a:lnSpc>
            </a:pPr>
            <a:endParaRPr lang="it-IT" sz="1900" dirty="0">
              <a:solidFill>
                <a:srgbClr val="008000"/>
              </a:solidFill>
            </a:endParaRPr>
          </a:p>
        </p:txBody>
      </p:sp>
      <p:sp>
        <p:nvSpPr>
          <p:cNvPr id="24" name="Titolo 23"/>
          <p:cNvSpPr>
            <a:spLocks noGrp="1"/>
          </p:cNvSpPr>
          <p:nvPr>
            <p:ph type="ctrTitle"/>
          </p:nvPr>
        </p:nvSpPr>
        <p:spPr>
          <a:xfrm>
            <a:off x="2669310" y="2541898"/>
            <a:ext cx="8430490" cy="805231"/>
          </a:xfrm>
          <a:solidFill>
            <a:srgbClr val="FFFFFF"/>
          </a:solidFill>
          <a:ln>
            <a:noFill/>
          </a:ln>
        </p:spPr>
        <p:txBody>
          <a:bodyPr anchor="t"/>
          <a:lstStyle/>
          <a:p>
            <a:pPr>
              <a:lnSpc>
                <a:spcPts val="4000"/>
              </a:lnSpc>
            </a:pPr>
            <a:r>
              <a:rPr lang="en-GB" dirty="0">
                <a:solidFill>
                  <a:srgbClr val="008000"/>
                </a:solidFill>
              </a:rPr>
              <a:t>Energy Transition: the key to the future </a:t>
            </a:r>
            <a:endParaRPr lang="en-US" dirty="0">
              <a:solidFill>
                <a:srgbClr val="008000"/>
              </a:solidFill>
            </a:endParaRPr>
          </a:p>
        </p:txBody>
      </p:sp>
    </p:spTree>
    <p:extLst>
      <p:ext uri="{BB962C8B-B14F-4D97-AF65-F5344CB8AC3E}">
        <p14:creationId xmlns:p14="http://schemas.microsoft.com/office/powerpoint/2010/main" val="77772050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Energy shift</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8"/>
            <a:ext cx="10515600" cy="5019671"/>
          </a:xfrm>
        </p:spPr>
        <p:txBody>
          <a:bodyPr/>
          <a:lstStyle/>
          <a:p>
            <a:pPr marL="0" indent="0">
              <a:buNone/>
            </a:pPr>
            <a:r>
              <a:rPr lang="en-US" dirty="0"/>
              <a:t>Through the two crucial Directives on the promotion of the use of RES for energy production and the RUE in buildings, the European Union and its Member States have formally acknowledged the energy transition as an unavoidable necessity, imposed for: </a:t>
            </a:r>
          </a:p>
          <a:p>
            <a:r>
              <a:rPr lang="en-US" dirty="0"/>
              <a:t>Social security,</a:t>
            </a:r>
          </a:p>
          <a:p>
            <a:r>
              <a:rPr lang="en-US" dirty="0"/>
              <a:t>energy supply security,</a:t>
            </a:r>
          </a:p>
          <a:p>
            <a:r>
              <a:rPr lang="en-US" dirty="0"/>
              <a:t>independence, </a:t>
            </a:r>
          </a:p>
          <a:p>
            <a:r>
              <a:rPr lang="en-US" dirty="0"/>
              <a:t>Environmental reasons,</a:t>
            </a:r>
          </a:p>
          <a:p>
            <a:r>
              <a:rPr lang="en-US" dirty="0"/>
              <a:t>economic reasons.</a:t>
            </a:r>
            <a:endParaRPr lang="el-GR" dirty="0"/>
          </a:p>
        </p:txBody>
      </p:sp>
    </p:spTree>
    <p:extLst>
      <p:ext uri="{BB962C8B-B14F-4D97-AF65-F5344CB8AC3E}">
        <p14:creationId xmlns:p14="http://schemas.microsoft.com/office/powerpoint/2010/main" val="2621279169"/>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Clean Energy Transition Agenda </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fontScale="92500"/>
          </a:bodyPr>
          <a:lstStyle/>
          <a:p>
            <a:r>
              <a:rPr lang="en-US" dirty="0"/>
              <a:t>With the creation of the "Clean Energy for EU Islands" Initiative in 2017, the EU provides strong, multilayered assistance to insular communities, specifically for European islands, to set up and approach an efficient, well-planned, and ultimately successful energy transformation. </a:t>
            </a:r>
          </a:p>
          <a:p>
            <a:endParaRPr lang="en-US" dirty="0"/>
          </a:p>
          <a:p>
            <a:r>
              <a:rPr lang="en-US" dirty="0"/>
              <a:t>The Clean Energy Transition Agenda (CETA), a strategic roadmap for the transition towards clean energy and energy efficiency, was developed by the Initiative through its Secretariat in 2018. </a:t>
            </a:r>
          </a:p>
          <a:p>
            <a:pPr lvl="1"/>
            <a:r>
              <a:rPr lang="en-US" dirty="0"/>
              <a:t>It covers the crucial issue of capacity building and raising awareness, offers a wide range of networking opportunities, and offers support through open calls for technical assistance for specific projects.</a:t>
            </a:r>
            <a:endParaRPr lang="el-GR" dirty="0"/>
          </a:p>
        </p:txBody>
      </p:sp>
    </p:spTree>
    <p:extLst>
      <p:ext uri="{BB962C8B-B14F-4D97-AF65-F5344CB8AC3E}">
        <p14:creationId xmlns:p14="http://schemas.microsoft.com/office/powerpoint/2010/main" val="346682432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Clean Energy Transition Agenda </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pPr marL="0" indent="0">
              <a:buNone/>
            </a:pPr>
            <a:r>
              <a:rPr lang="en-US" dirty="0"/>
              <a:t>It is important to note that the process of creating a CETA gives the islands </a:t>
            </a:r>
          </a:p>
          <a:p>
            <a:pPr lvl="1"/>
            <a:r>
              <a:rPr lang="en-US" dirty="0"/>
              <a:t>more credibility </a:t>
            </a:r>
          </a:p>
          <a:p>
            <a:pPr lvl="1"/>
            <a:r>
              <a:rPr lang="en-US" dirty="0"/>
              <a:t>access to resources </a:t>
            </a:r>
          </a:p>
          <a:p>
            <a:pPr marL="0" indent="0">
              <a:buNone/>
            </a:pPr>
            <a:r>
              <a:rPr lang="en-US" dirty="0"/>
              <a:t>since they may win over networks of (strong) partners by clearly expressing their goals. </a:t>
            </a:r>
          </a:p>
          <a:p>
            <a:pPr marL="0" indent="0">
              <a:buNone/>
            </a:pPr>
            <a:r>
              <a:rPr lang="en-US" dirty="0"/>
              <a:t>As a result, it is a crucial initial step in the process of the islands' transformation.</a:t>
            </a:r>
            <a:endParaRPr lang="el-GR" dirty="0"/>
          </a:p>
        </p:txBody>
      </p:sp>
    </p:spTree>
    <p:extLst>
      <p:ext uri="{BB962C8B-B14F-4D97-AF65-F5344CB8AC3E}">
        <p14:creationId xmlns:p14="http://schemas.microsoft.com/office/powerpoint/2010/main" val="404984685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Vulnerable social entities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pPr marL="0" indent="0">
              <a:buNone/>
            </a:pPr>
            <a:r>
              <a:rPr lang="en-US" dirty="0"/>
              <a:t>In terms of accessibility, health and social care, the economy, environmental concerns and biodiversity, and energy supply, islands are among the world's most vulnerable geographical and social entities.</a:t>
            </a:r>
          </a:p>
          <a:p>
            <a:pPr marL="0" indent="0">
              <a:buNone/>
            </a:pPr>
            <a:endParaRPr lang="en-US" dirty="0"/>
          </a:p>
          <a:p>
            <a:pPr marL="0" indent="0">
              <a:buNone/>
            </a:pPr>
            <a:r>
              <a:rPr lang="en-US" dirty="0"/>
              <a:t>In terms of energy supply, the majority of islands worldwide rely on:</a:t>
            </a:r>
          </a:p>
          <a:p>
            <a:pPr lvl="1">
              <a:buFont typeface="Wingdings" panose="05000000000000000000" pitchFamily="2" charset="2"/>
              <a:buChar char="Ø"/>
            </a:pPr>
            <a:r>
              <a:rPr lang="en-US" dirty="0"/>
              <a:t>imported liquid fossil fuels (diesel oil or heavy fuel) that are burned in modest quantities, </a:t>
            </a:r>
          </a:p>
          <a:p>
            <a:pPr lvl="1">
              <a:buFont typeface="Wingdings" panose="05000000000000000000" pitchFamily="2" charset="2"/>
              <a:buChar char="Ø"/>
            </a:pPr>
            <a:r>
              <a:rPr lang="en-US" dirty="0"/>
              <a:t>as well as Autonomous Power Plants (APP) that generate electricity. </a:t>
            </a:r>
            <a:endParaRPr lang="el-GR" dirty="0"/>
          </a:p>
        </p:txBody>
      </p:sp>
    </p:spTree>
    <p:extLst>
      <p:ext uri="{BB962C8B-B14F-4D97-AF65-F5344CB8AC3E}">
        <p14:creationId xmlns:p14="http://schemas.microsoft.com/office/powerpoint/2010/main" val="2680854067"/>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Vulnerable social entities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pPr marL="0" indent="0">
              <a:buNone/>
            </a:pPr>
            <a:r>
              <a:rPr lang="en-US" dirty="0"/>
              <a:t>In addition to the exceptionally high prices for fuels used in the transportation sector and for heating indoor spaces, the high procurement costs of imported fossil fuels, when combined with the transportation costs from the mainland to the islands, frequently result in the configuration of electricity levelized cost exceeding EUR 300 MWh.</a:t>
            </a:r>
            <a:endParaRPr lang="el-GR" dirty="0"/>
          </a:p>
        </p:txBody>
      </p:sp>
    </p:spTree>
    <p:extLst>
      <p:ext uri="{BB962C8B-B14F-4D97-AF65-F5344CB8AC3E}">
        <p14:creationId xmlns:p14="http://schemas.microsoft.com/office/powerpoint/2010/main" val="1701129715"/>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Vulnerable social entities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pPr marL="0" indent="0">
              <a:buNone/>
            </a:pPr>
            <a:r>
              <a:rPr lang="en-US" dirty="0"/>
              <a:t>Islands are extremely vulnerable in terms of the security of their energy supply and the local economy due to their near-total reliance on imported fossil fuels. </a:t>
            </a:r>
          </a:p>
          <a:p>
            <a:pPr marL="0" indent="0">
              <a:buNone/>
            </a:pPr>
            <a:endParaRPr lang="en-US" dirty="0"/>
          </a:p>
          <a:p>
            <a:pPr marL="0" indent="0">
              <a:buNone/>
            </a:pPr>
            <a:r>
              <a:rPr lang="en-US" dirty="0"/>
              <a:t>However, islands usually have great potential for renewable energy sources, namely: </a:t>
            </a:r>
          </a:p>
          <a:p>
            <a:r>
              <a:rPr lang="en-US" dirty="0"/>
              <a:t>Wind</a:t>
            </a:r>
          </a:p>
          <a:p>
            <a:r>
              <a:rPr lang="en-US" dirty="0"/>
              <a:t>solar</a:t>
            </a:r>
          </a:p>
          <a:p>
            <a:r>
              <a:rPr lang="en-US" dirty="0"/>
              <a:t>biomass (for larger islands). </a:t>
            </a:r>
          </a:p>
          <a:p>
            <a:endParaRPr lang="en-US" dirty="0"/>
          </a:p>
          <a:p>
            <a:endParaRPr lang="el-GR" dirty="0"/>
          </a:p>
        </p:txBody>
      </p:sp>
    </p:spTree>
    <p:extLst>
      <p:ext uri="{BB962C8B-B14F-4D97-AF65-F5344CB8AC3E}">
        <p14:creationId xmlns:p14="http://schemas.microsoft.com/office/powerpoint/2010/main" val="775528705"/>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lnSpcReduction="10000"/>
          </a:bodyPr>
          <a:lstStyle/>
          <a:p>
            <a:pPr marL="0" indent="0">
              <a:buNone/>
            </a:pPr>
            <a:r>
              <a:rPr lang="en-US" dirty="0"/>
              <a:t>Through more efficient energy producing processes, commonly known as the (RUE), the phrase "energy transition" refers to the replacement of various final energy uses based on RES with fossil fuels. </a:t>
            </a:r>
          </a:p>
          <a:p>
            <a:pPr marL="0" indent="0">
              <a:buNone/>
            </a:pPr>
            <a:r>
              <a:rPr lang="en-US" dirty="0"/>
              <a:t>Efforts to transition to a more sustainable energy generation and consumption model and to mitigate the effects of climate change are ongoing activities in the majority of </a:t>
            </a:r>
            <a:r>
              <a:rPr lang="en-US" dirty="0" err="1"/>
              <a:t>industrialised</a:t>
            </a:r>
            <a:r>
              <a:rPr lang="en-US" dirty="0"/>
              <a:t> and developing nations. </a:t>
            </a:r>
          </a:p>
          <a:p>
            <a:pPr marL="0" indent="0">
              <a:buNone/>
            </a:pPr>
            <a:r>
              <a:rPr lang="en-US" dirty="0"/>
              <a:t>Within specific directives that encourage the use of energy from renewable sources and the energy efficiency and performance of buildings, it is formally applied to all member states in the European Region as a direct duty.</a:t>
            </a:r>
            <a:endParaRPr lang="el-GR" dirty="0"/>
          </a:p>
        </p:txBody>
      </p:sp>
    </p:spTree>
    <p:extLst>
      <p:ext uri="{BB962C8B-B14F-4D97-AF65-F5344CB8AC3E}">
        <p14:creationId xmlns:p14="http://schemas.microsoft.com/office/powerpoint/2010/main" val="2783318780"/>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8"/>
            <a:ext cx="10515600" cy="4508683"/>
          </a:xfrm>
        </p:spPr>
        <p:txBody>
          <a:bodyPr>
            <a:normAutofit fontScale="92500" lnSpcReduction="10000"/>
          </a:bodyPr>
          <a:lstStyle/>
          <a:p>
            <a:pPr marL="0" indent="0">
              <a:buNone/>
            </a:pPr>
            <a:r>
              <a:rPr lang="en-US" dirty="0"/>
              <a:t>Due to the unique challenges that frequently arise and are connected with energy-related aspects such as: </a:t>
            </a:r>
          </a:p>
          <a:p>
            <a:r>
              <a:rPr lang="en-US" dirty="0"/>
              <a:t>the security of the energy supply, </a:t>
            </a:r>
          </a:p>
          <a:p>
            <a:r>
              <a:rPr lang="en-US" dirty="0"/>
              <a:t>the stability of the electricity grid, </a:t>
            </a:r>
          </a:p>
          <a:p>
            <a:r>
              <a:rPr lang="en-US" dirty="0"/>
              <a:t>the seasonality of the energy demands, and most importantly, </a:t>
            </a:r>
          </a:p>
          <a:p>
            <a:r>
              <a:rPr lang="en-US" dirty="0"/>
              <a:t>an affordable energy supply cost,</a:t>
            </a:r>
          </a:p>
          <a:p>
            <a:endParaRPr lang="en-US" dirty="0"/>
          </a:p>
          <a:p>
            <a:pPr marL="0" indent="0">
              <a:buNone/>
            </a:pPr>
            <a:r>
              <a:rPr lang="en-US" dirty="0"/>
              <a:t> the implementation of energy transition practices has received a lot of attention from all involved stakeholders, especially in insular energy systems. These stakeholders include academia, local and central authorities, the private sector, and local communities.</a:t>
            </a:r>
          </a:p>
          <a:p>
            <a:endParaRPr lang="en-US" dirty="0"/>
          </a:p>
          <a:p>
            <a:endParaRPr lang="el-GR" dirty="0"/>
          </a:p>
        </p:txBody>
      </p:sp>
    </p:spTree>
    <p:extLst>
      <p:ext uri="{BB962C8B-B14F-4D97-AF65-F5344CB8AC3E}">
        <p14:creationId xmlns:p14="http://schemas.microsoft.com/office/powerpoint/2010/main" val="408676888"/>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Insecurity</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r>
              <a:rPr lang="en-US" dirty="0"/>
              <a:t>Insecurities in the energy supply are frequently caused by the majority of insular territories' lack of conventional energy resources and their substantial reliance on imported fossil fuels. For isolated power systems that are not linked, this is especially crucial. </a:t>
            </a:r>
          </a:p>
          <a:p>
            <a:endParaRPr lang="en-US" dirty="0"/>
          </a:p>
          <a:p>
            <a:r>
              <a:rPr lang="en-US" dirty="0"/>
              <a:t>Over the past few years, numerous interconnection cable failures or malfunctions have been documented, even in circumstances where insular systems are connected to the mainland grid or to nearby islands. </a:t>
            </a:r>
          </a:p>
          <a:p>
            <a:endParaRPr lang="en-US" dirty="0"/>
          </a:p>
          <a:p>
            <a:endParaRPr lang="en-US" dirty="0"/>
          </a:p>
          <a:p>
            <a:endParaRPr lang="el-GR" dirty="0"/>
          </a:p>
        </p:txBody>
      </p:sp>
    </p:spTree>
    <p:extLst>
      <p:ext uri="{BB962C8B-B14F-4D97-AF65-F5344CB8AC3E}">
        <p14:creationId xmlns:p14="http://schemas.microsoft.com/office/powerpoint/2010/main" val="2495862240"/>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Insecurity</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pPr marL="0" indent="0">
              <a:buNone/>
            </a:pPr>
            <a:r>
              <a:rPr lang="en-US" dirty="0"/>
              <a:t>Dependency on imported fossil fuels has a detrimental impact on final energy production and supply prices for all final energy uses on the majority of islands worldwide, in addition to energy security concerns. </a:t>
            </a:r>
          </a:p>
          <a:p>
            <a:pPr marL="0" indent="0">
              <a:buNone/>
            </a:pPr>
            <a:endParaRPr lang="en-US" dirty="0"/>
          </a:p>
          <a:p>
            <a:pPr marL="0" indent="0">
              <a:buNone/>
            </a:pPr>
            <a:r>
              <a:rPr lang="en-US" dirty="0"/>
              <a:t>The high cost of fossil fuels and transportation, as well as the generally low power generation efficiency of thermal power plants (30–35%) and the requirement to maintain a spinning reserve to guarantee system stability and dynamic security, are the main causes of the high recorded energy supply costs in isolated systems. </a:t>
            </a:r>
            <a:endParaRPr lang="el-GR" dirty="0"/>
          </a:p>
        </p:txBody>
      </p:sp>
    </p:spTree>
    <p:extLst>
      <p:ext uri="{BB962C8B-B14F-4D97-AF65-F5344CB8AC3E}">
        <p14:creationId xmlns:p14="http://schemas.microsoft.com/office/powerpoint/2010/main" val="785583627"/>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dirty="0"/>
              <a:t>Unit 1 -</a:t>
            </a:r>
            <a:r>
              <a:rPr lang="el-GR" dirty="0"/>
              <a:t> </a:t>
            </a:r>
            <a:r>
              <a:rPr lang="en-US" dirty="0"/>
              <a:t>Introduction</a:t>
            </a:r>
            <a:endParaRPr lang="en-GB"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Description</a:t>
            </a:r>
            <a:endParaRPr lang="el-GR" sz="2400" dirty="0"/>
          </a:p>
          <a:p>
            <a:pPr marL="0" indent="0">
              <a:buNone/>
            </a:pPr>
            <a:r>
              <a:rPr lang="en-US" sz="2400" dirty="0"/>
              <a:t>Introductory unit to understand the energy context and the need for an energy transition for the islands. </a:t>
            </a:r>
            <a:endParaRPr lang="el-GR" sz="2400" dirty="0"/>
          </a:p>
          <a:p>
            <a:pPr marL="0" indent="0">
              <a:buNone/>
            </a:pPr>
            <a:r>
              <a:rPr lang="en-US" sz="2400" dirty="0"/>
              <a:t>The role or geography in the restrictions for energy production and supply, the limited free and available space and seasonal high population due to tourism, from the citizens perspective.</a:t>
            </a:r>
            <a:endParaRPr lang="en-GB" sz="2400" dirty="0"/>
          </a:p>
        </p:txBody>
      </p:sp>
    </p:spTree>
    <p:extLst>
      <p:ext uri="{BB962C8B-B14F-4D97-AF65-F5344CB8AC3E}">
        <p14:creationId xmlns:p14="http://schemas.microsoft.com/office/powerpoint/2010/main" val="1282033188"/>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Potentials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a:bodyPr>
          <a:lstStyle/>
          <a:p>
            <a:pPr marL="0" indent="0">
              <a:buNone/>
            </a:pPr>
            <a:r>
              <a:rPr lang="en-US" dirty="0"/>
              <a:t>Conversely, the majority of islands worldwide are distinguished by an exceptionally elevated potential for renewable energy. </a:t>
            </a:r>
          </a:p>
          <a:p>
            <a:endParaRPr lang="en-US" dirty="0"/>
          </a:p>
          <a:p>
            <a:pPr marL="0" indent="0">
              <a:buNone/>
            </a:pPr>
            <a:r>
              <a:rPr lang="en-US" dirty="0"/>
              <a:t>Although geothermal reservoirs, biomass, and biomass leftovers have significant potential for energy generation, wind and solar power are the most prevalent renewable sources in these locations. </a:t>
            </a:r>
          </a:p>
        </p:txBody>
      </p:sp>
    </p:spTree>
    <p:extLst>
      <p:ext uri="{BB962C8B-B14F-4D97-AF65-F5344CB8AC3E}">
        <p14:creationId xmlns:p14="http://schemas.microsoft.com/office/powerpoint/2010/main" val="3323918747"/>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Potentials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8"/>
            <a:ext cx="10515600" cy="4912095"/>
          </a:xfrm>
        </p:spPr>
        <p:txBody>
          <a:bodyPr>
            <a:normAutofit lnSpcReduction="10000"/>
          </a:bodyPr>
          <a:lstStyle/>
          <a:p>
            <a:pPr marL="0" indent="0">
              <a:buNone/>
            </a:pPr>
            <a:r>
              <a:rPr lang="en-US" dirty="0"/>
              <a:t>Energy transition based on multiple types of RES is promising, particularly in larger islands where major agricultural and stock farming industries are thriving. </a:t>
            </a:r>
          </a:p>
          <a:p>
            <a:pPr marL="0" indent="0">
              <a:buNone/>
            </a:pPr>
            <a:endParaRPr lang="en-US" dirty="0"/>
          </a:p>
          <a:p>
            <a:pPr marL="0" indent="0">
              <a:buNone/>
            </a:pPr>
            <a:r>
              <a:rPr lang="en-US" dirty="0"/>
              <a:t>The available RES potential is typically underutilized due to a number of factors, including:</a:t>
            </a:r>
          </a:p>
          <a:p>
            <a:r>
              <a:rPr lang="en-US" dirty="0"/>
              <a:t>the lack of necessary infrastructure investments, </a:t>
            </a:r>
          </a:p>
          <a:p>
            <a:r>
              <a:rPr lang="en-US" dirty="0"/>
              <a:t>the islanders' lack of awareness and indecision regarding local power production</a:t>
            </a:r>
          </a:p>
          <a:p>
            <a:r>
              <a:rPr lang="en-US" dirty="0"/>
              <a:t>the limitations on direct RES penetration into the autonomous insular grids.</a:t>
            </a:r>
          </a:p>
          <a:p>
            <a:endParaRPr lang="el-GR" dirty="0"/>
          </a:p>
        </p:txBody>
      </p:sp>
    </p:spTree>
    <p:extLst>
      <p:ext uri="{BB962C8B-B14F-4D97-AF65-F5344CB8AC3E}">
        <p14:creationId xmlns:p14="http://schemas.microsoft.com/office/powerpoint/2010/main" val="655003325"/>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Limitations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pPr marL="0" indent="0">
              <a:buNone/>
            </a:pPr>
            <a:r>
              <a:rPr lang="en-US" dirty="0"/>
              <a:t>In addition to the previously mentioned factors, the extensive RES-related installations of large-scale energy production projects can have a significant negative impact on the exceptional natural environment and landscapes, in addition to the excessive use of fossil fuels. </a:t>
            </a:r>
          </a:p>
          <a:p>
            <a:r>
              <a:rPr lang="en-US" dirty="0"/>
              <a:t>These strategies, which are usually put out by well-known investors, frequently elicit common sense and result in significant opposition to the implementation of such RES projects. </a:t>
            </a:r>
          </a:p>
          <a:p>
            <a:endParaRPr lang="el-GR" dirty="0"/>
          </a:p>
        </p:txBody>
      </p:sp>
    </p:spTree>
    <p:extLst>
      <p:ext uri="{BB962C8B-B14F-4D97-AF65-F5344CB8AC3E}">
        <p14:creationId xmlns:p14="http://schemas.microsoft.com/office/powerpoint/2010/main" val="1540373185"/>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dirty="0"/>
              <a:t>Limitations</a:t>
            </a:r>
            <a:endParaRPr lang="el-GR"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normAutofit lnSpcReduction="10000"/>
          </a:bodyPr>
          <a:lstStyle/>
          <a:p>
            <a:pPr marL="0" indent="0">
              <a:buNone/>
            </a:pPr>
            <a:r>
              <a:rPr lang="en-US" dirty="0"/>
              <a:t>Multi-sectoral assessments are still inadequate since the usage of integrated energy systems must consider all pertinent industries.</a:t>
            </a:r>
          </a:p>
          <a:p>
            <a:pPr marL="0" indent="0">
              <a:buNone/>
            </a:pPr>
            <a:r>
              <a:rPr lang="en-US" dirty="0"/>
              <a:t>Further studies are required to take all of this into consideration because the coupling of sectors means a significant rise in power consumption, and the important element of land availability also effects electricity demand and output.</a:t>
            </a:r>
          </a:p>
          <a:p>
            <a:pPr marL="0" indent="0">
              <a:buNone/>
            </a:pPr>
            <a:endParaRPr lang="en-US" dirty="0"/>
          </a:p>
          <a:p>
            <a:pPr marL="0" indent="0">
              <a:buNone/>
            </a:pPr>
            <a:r>
              <a:rPr lang="en-US" dirty="0"/>
              <a:t>All of this </a:t>
            </a:r>
            <a:r>
              <a:rPr lang="en-US" dirty="0" err="1"/>
              <a:t>emphasises</a:t>
            </a:r>
            <a:r>
              <a:rPr lang="en-US" dirty="0"/>
              <a:t> how difficult it is for island areas—which are made even more difficult by their nature—to lead the energy transition and accomplish the Sustainable Development Goals (SDGs), in addition to the difficulties faced by municipalities and local regions.</a:t>
            </a:r>
          </a:p>
          <a:p>
            <a:pPr marL="0" indent="0">
              <a:buNone/>
            </a:pPr>
            <a:endParaRPr lang="en-US" dirty="0"/>
          </a:p>
          <a:p>
            <a:pPr marL="0" indent="0">
              <a:buNone/>
            </a:pPr>
            <a:endParaRPr lang="el-GR" dirty="0"/>
          </a:p>
        </p:txBody>
      </p:sp>
    </p:spTree>
    <p:extLst>
      <p:ext uri="{BB962C8B-B14F-4D97-AF65-F5344CB8AC3E}">
        <p14:creationId xmlns:p14="http://schemas.microsoft.com/office/powerpoint/2010/main" val="3973524091"/>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Metrics </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9"/>
            <a:ext cx="10515600" cy="4876236"/>
          </a:xfrm>
        </p:spPr>
        <p:txBody>
          <a:bodyPr>
            <a:normAutofit fontScale="92500"/>
          </a:bodyPr>
          <a:lstStyle/>
          <a:p>
            <a:pPr marL="0" indent="0">
              <a:buNone/>
            </a:pPr>
            <a:r>
              <a:rPr lang="en-US" dirty="0"/>
              <a:t>Metrics to address energy transition and sustainable development, the primary drivers for climate change mitigation from a bottom-up perspective in relation to </a:t>
            </a:r>
          </a:p>
          <a:p>
            <a:pPr marL="0" indent="0">
              <a:buNone/>
            </a:pPr>
            <a:endParaRPr lang="en-US" dirty="0"/>
          </a:p>
          <a:p>
            <a:pPr>
              <a:buFont typeface="Wingdings" panose="05000000000000000000" pitchFamily="2" charset="2"/>
              <a:buChar char="Ø"/>
            </a:pPr>
            <a:r>
              <a:rPr lang="en-US" dirty="0" err="1"/>
              <a:t>decarbonisation</a:t>
            </a:r>
            <a:r>
              <a:rPr lang="en-US" dirty="0"/>
              <a:t> processes, </a:t>
            </a:r>
          </a:p>
          <a:p>
            <a:pPr>
              <a:buFont typeface="Wingdings" panose="05000000000000000000" pitchFamily="2" charset="2"/>
              <a:buChar char="Ø"/>
            </a:pPr>
            <a:r>
              <a:rPr lang="en-US" dirty="0"/>
              <a:t>the identification of new actors like aggregators, </a:t>
            </a:r>
          </a:p>
          <a:p>
            <a:pPr>
              <a:buFont typeface="Wingdings" panose="05000000000000000000" pitchFamily="2" charset="2"/>
              <a:buChar char="Ø"/>
            </a:pPr>
            <a:r>
              <a:rPr lang="en-US" dirty="0"/>
              <a:t>and new approaches to energy management </a:t>
            </a:r>
            <a:r>
              <a:rPr lang="en-US" dirty="0" err="1"/>
              <a:t>optimisation</a:t>
            </a:r>
            <a:r>
              <a:rPr lang="en-US" dirty="0"/>
              <a:t> </a:t>
            </a:r>
          </a:p>
          <a:p>
            <a:pPr>
              <a:buFont typeface="Wingdings" panose="05000000000000000000" pitchFamily="2" charset="2"/>
              <a:buChar char="Ø"/>
            </a:pPr>
            <a:endParaRPr lang="en-US" dirty="0"/>
          </a:p>
          <a:p>
            <a:pPr marL="0" indent="0">
              <a:buNone/>
            </a:pPr>
            <a:r>
              <a:rPr lang="en-US" dirty="0"/>
              <a:t>have all been studied and developed in recent years. As a result, the energy transition is now being studied from a comprehensive perspective that includes socio-environmental factors, industry, and policymakers.</a:t>
            </a:r>
          </a:p>
          <a:p>
            <a:endParaRPr lang="el-GR" dirty="0"/>
          </a:p>
        </p:txBody>
      </p:sp>
    </p:spTree>
    <p:extLst>
      <p:ext uri="{BB962C8B-B14F-4D97-AF65-F5344CB8AC3E}">
        <p14:creationId xmlns:p14="http://schemas.microsoft.com/office/powerpoint/2010/main" val="1278476646"/>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Energy and sustainability for islands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fontScale="92500" lnSpcReduction="10000"/>
          </a:bodyPr>
          <a:lstStyle/>
          <a:p>
            <a:pPr marL="0" indent="0">
              <a:buNone/>
            </a:pPr>
            <a:r>
              <a:rPr lang="en-US" dirty="0"/>
              <a:t>The EU is putting up plans to cut emissions and tools to implement policies for climate change adaptation and mitigation in order to meet the challenge of sustainability. </a:t>
            </a:r>
          </a:p>
          <a:p>
            <a:pPr marL="0" indent="0">
              <a:buNone/>
            </a:pPr>
            <a:endParaRPr lang="en-US" dirty="0"/>
          </a:p>
          <a:p>
            <a:pPr marL="0" indent="0">
              <a:buNone/>
            </a:pPr>
            <a:r>
              <a:rPr lang="en-US" dirty="0"/>
              <a:t>The International Energy Agency  reports that while the total carbon intensity of power output fell by 2.0% in 2022, the world's demand for energy rose by 2.7%. </a:t>
            </a:r>
          </a:p>
          <a:p>
            <a:pPr marL="0" indent="0">
              <a:buNone/>
            </a:pPr>
            <a:endParaRPr lang="en-US" dirty="0"/>
          </a:p>
          <a:p>
            <a:pPr marL="0" indent="0">
              <a:buNone/>
            </a:pPr>
            <a:r>
              <a:rPr lang="en-US" dirty="0"/>
              <a:t>Due mostly to the quick installation of renewable energy sources in every region, which accounted for 90% of the increase in the demand for power worldwide, the drop in carbon intensity has resumed.</a:t>
            </a:r>
          </a:p>
          <a:p>
            <a:endParaRPr lang="el-GR" dirty="0"/>
          </a:p>
        </p:txBody>
      </p:sp>
    </p:spTree>
    <p:extLst>
      <p:ext uri="{BB962C8B-B14F-4D97-AF65-F5344CB8AC3E}">
        <p14:creationId xmlns:p14="http://schemas.microsoft.com/office/powerpoint/2010/main" val="4033782324"/>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Seasonality</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pPr marL="0" indent="0">
              <a:buNone/>
            </a:pPr>
            <a:r>
              <a:rPr lang="en-US" dirty="0"/>
              <a:t>Due to their seasonal energy cycles, tourist islands have an even larger problem in adapting to climate change. </a:t>
            </a:r>
          </a:p>
          <a:p>
            <a:pPr marL="0" indent="0">
              <a:buNone/>
            </a:pPr>
            <a:endParaRPr lang="en-US" dirty="0"/>
          </a:p>
          <a:p>
            <a:pPr marL="0" indent="0">
              <a:buNone/>
            </a:pPr>
            <a:r>
              <a:rPr lang="en-US" dirty="0"/>
              <a:t>Planning and suggesting strategies for effective energy management requires an understanding of the energy context, which is even more crucial on tourist islands where seasonal variations in energy patterns are common.</a:t>
            </a:r>
            <a:endParaRPr lang="el-GR" dirty="0"/>
          </a:p>
        </p:txBody>
      </p:sp>
    </p:spTree>
    <p:extLst>
      <p:ext uri="{BB962C8B-B14F-4D97-AF65-F5344CB8AC3E}">
        <p14:creationId xmlns:p14="http://schemas.microsoft.com/office/powerpoint/2010/main" val="87791748"/>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505E24-449B-40DD-AEE9-DE54E1CE9335}"/>
              </a:ext>
            </a:extLst>
          </p:cNvPr>
          <p:cNvSpPr>
            <a:spLocks noGrp="1"/>
          </p:cNvSpPr>
          <p:nvPr>
            <p:ph type="title"/>
          </p:nvPr>
        </p:nvSpPr>
        <p:spPr/>
        <p:txBody>
          <a:bodyPr/>
          <a:lstStyle/>
          <a:p>
            <a:r>
              <a:rPr lang="en-US" dirty="0"/>
              <a:t>EU Support</a:t>
            </a:r>
            <a:endParaRPr lang="el-GR" dirty="0"/>
          </a:p>
        </p:txBody>
      </p:sp>
      <p:sp>
        <p:nvSpPr>
          <p:cNvPr id="3" name="Θέση περιεχομένου 2">
            <a:extLst>
              <a:ext uri="{FF2B5EF4-FFF2-40B4-BE49-F238E27FC236}">
                <a16:creationId xmlns:a16="http://schemas.microsoft.com/office/drawing/2014/main" id="{0B816E96-1970-4602-960A-C378ED2071FF}"/>
              </a:ext>
            </a:extLst>
          </p:cNvPr>
          <p:cNvSpPr>
            <a:spLocks noGrp="1"/>
          </p:cNvSpPr>
          <p:nvPr>
            <p:ph idx="1"/>
          </p:nvPr>
        </p:nvSpPr>
        <p:spPr>
          <a:xfrm>
            <a:off x="838200" y="873452"/>
            <a:ext cx="10515600" cy="5781672"/>
          </a:xfrm>
        </p:spPr>
        <p:txBody>
          <a:bodyPr>
            <a:normAutofit/>
          </a:bodyPr>
          <a:lstStyle/>
          <a:p>
            <a:pPr marL="0" indent="0">
              <a:buNone/>
            </a:pPr>
            <a:r>
              <a:rPr lang="en-US" dirty="0"/>
              <a:t>Certain European initiatives offer a framework for islands and for enhancing living standards via sustainable means. Among these initiatives are:</a:t>
            </a:r>
          </a:p>
          <a:p>
            <a:pPr marL="0" indent="0">
              <a:buNone/>
            </a:pPr>
            <a:endParaRPr lang="en-US" dirty="0"/>
          </a:p>
          <a:p>
            <a:pPr>
              <a:buFont typeface="Wingdings" panose="05000000000000000000" pitchFamily="2" charset="2"/>
              <a:buChar char="Ø"/>
            </a:pPr>
            <a:r>
              <a:rPr lang="en-US" dirty="0"/>
              <a:t>The European Commission launched the Clean Energy for EU Islands program, which serves as a focal point for the ET of EU islands. </a:t>
            </a:r>
          </a:p>
          <a:p>
            <a:pPr>
              <a:buFont typeface="Wingdings" panose="05000000000000000000" pitchFamily="2" charset="2"/>
              <a:buChar char="Ø"/>
            </a:pPr>
            <a:r>
              <a:rPr lang="en-US" dirty="0"/>
              <a:t>The island communities get information on policy and regulatory matters as well as recommendations for ET capacity building through this program and its secretariat.</a:t>
            </a:r>
          </a:p>
          <a:p>
            <a:pPr>
              <a:buFont typeface="Wingdings" panose="05000000000000000000" pitchFamily="2" charset="2"/>
              <a:buChar char="Ø"/>
            </a:pPr>
            <a:endParaRPr lang="en-US" dirty="0"/>
          </a:p>
          <a:p>
            <a:pPr marL="0" indent="0">
              <a:buNone/>
            </a:pPr>
            <a:r>
              <a:rPr lang="en-US" dirty="0"/>
              <a:t> It also offers guidance on the CETA, webinars, self-assessment tools, and other recommendations. </a:t>
            </a:r>
          </a:p>
          <a:p>
            <a:endParaRPr lang="el-GR" dirty="0"/>
          </a:p>
        </p:txBody>
      </p:sp>
    </p:spTree>
    <p:extLst>
      <p:ext uri="{BB962C8B-B14F-4D97-AF65-F5344CB8AC3E}">
        <p14:creationId xmlns:p14="http://schemas.microsoft.com/office/powerpoint/2010/main" val="1433687824"/>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dirty="0"/>
              <a:t>Smart Island Initiative </a:t>
            </a:r>
            <a:endParaRPr lang="el-GR"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lstStyle/>
          <a:p>
            <a:pPr marL="0" indent="0">
              <a:buNone/>
            </a:pPr>
            <a:r>
              <a:rPr lang="en-US" dirty="0"/>
              <a:t>By promoting sustainability and quickening the shift to energy </a:t>
            </a:r>
            <a:r>
              <a:rPr lang="en-US" dirty="0" err="1"/>
              <a:t>decarbonisation</a:t>
            </a:r>
            <a:r>
              <a:rPr lang="en-US" dirty="0"/>
              <a:t>, the Smart Island Initiative seeks to enhance island life. </a:t>
            </a:r>
          </a:p>
          <a:p>
            <a:pPr marL="0" indent="0">
              <a:buNone/>
            </a:pPr>
            <a:endParaRPr lang="en-US" dirty="0"/>
          </a:p>
          <a:p>
            <a:pPr marL="0" indent="0">
              <a:buNone/>
            </a:pPr>
            <a:r>
              <a:rPr lang="en-US" dirty="0"/>
              <a:t>Energy, transportation, water, trash, governance, and economics are a few of the topics this program is attempting to address. </a:t>
            </a:r>
          </a:p>
          <a:p>
            <a:pPr marL="0" indent="0">
              <a:buNone/>
            </a:pPr>
            <a:endParaRPr lang="en-US" dirty="0"/>
          </a:p>
          <a:p>
            <a:pPr marL="0" indent="0">
              <a:buNone/>
            </a:pPr>
            <a:r>
              <a:rPr lang="en-US" dirty="0"/>
              <a:t>This initiative's intriguing feature is that it uses the islands as living laboratories to teach courses and simulate situations. </a:t>
            </a:r>
          </a:p>
          <a:p>
            <a:endParaRPr lang="el-GR" dirty="0"/>
          </a:p>
        </p:txBody>
      </p:sp>
    </p:spTree>
    <p:extLst>
      <p:ext uri="{BB962C8B-B14F-4D97-AF65-F5344CB8AC3E}">
        <p14:creationId xmlns:p14="http://schemas.microsoft.com/office/powerpoint/2010/main" val="1375776116"/>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dirty="0"/>
              <a:t>Socioeconomic facets</a:t>
            </a:r>
            <a:endParaRPr lang="el-GR"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a:xfrm>
            <a:off x="838200" y="1076328"/>
            <a:ext cx="10515600" cy="5198965"/>
          </a:xfrm>
        </p:spPr>
        <p:txBody>
          <a:bodyPr>
            <a:normAutofit/>
          </a:bodyPr>
          <a:lstStyle/>
          <a:p>
            <a:pPr marL="0" indent="0">
              <a:buNone/>
            </a:pPr>
            <a:r>
              <a:rPr lang="en-US" dirty="0"/>
              <a:t>A particular focus is being placed on solving the ET by including all individuals, not just policy officials. </a:t>
            </a:r>
          </a:p>
          <a:p>
            <a:pPr marL="0" indent="0">
              <a:buNone/>
            </a:pPr>
            <a:r>
              <a:rPr lang="en-US" dirty="0"/>
              <a:t>To do this, sociological, economic, and political aspects must be taken into consideration in order to establish a </a:t>
            </a:r>
            <a:r>
              <a:rPr lang="en-US" dirty="0" err="1"/>
              <a:t>favourable</a:t>
            </a:r>
            <a:r>
              <a:rPr lang="en-US" dirty="0"/>
              <a:t> environment for the creation and approval of policies. </a:t>
            </a:r>
          </a:p>
          <a:p>
            <a:pPr marL="0" indent="0">
              <a:buNone/>
            </a:pPr>
            <a:r>
              <a:rPr lang="en-US" dirty="0"/>
              <a:t>Various pilot island scenarios are constructed in research on island ET that concentrate on the integration of renewable energies from a technical energy planning point of view.</a:t>
            </a:r>
          </a:p>
          <a:p>
            <a:pPr marL="0" indent="0">
              <a:buNone/>
            </a:pPr>
            <a:r>
              <a:rPr lang="en-US" dirty="0"/>
              <a:t>Other social and economic characteristics of the islands are not taken into account by the primary metrics used to compare their status, which concentrate on technical issues such energy exports, CO2 emissions, and the usage of renewable energy sources.</a:t>
            </a:r>
          </a:p>
          <a:p>
            <a:endParaRPr lang="el-GR" dirty="0"/>
          </a:p>
        </p:txBody>
      </p:sp>
    </p:spTree>
    <p:extLst>
      <p:ext uri="{BB962C8B-B14F-4D97-AF65-F5344CB8AC3E}">
        <p14:creationId xmlns:p14="http://schemas.microsoft.com/office/powerpoint/2010/main" val="3427394888"/>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dirty="0"/>
              <a:t>Unit 1 -</a:t>
            </a:r>
            <a:r>
              <a:rPr lang="el-GR" dirty="0"/>
              <a:t> </a:t>
            </a:r>
            <a:r>
              <a:rPr lang="en-US" dirty="0"/>
              <a:t>Introduction</a:t>
            </a:r>
            <a:endParaRPr lang="en-GB" dirty="0"/>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Learning Outcomes</a:t>
            </a:r>
          </a:p>
          <a:p>
            <a:pPr marL="0" indent="0">
              <a:buNone/>
            </a:pPr>
            <a:r>
              <a:rPr lang="en-US" sz="2400" dirty="0"/>
              <a:t>Understanding the European and national energy context, and the need for energy transition especially for the islands that are facing restrictions available space, resources and access due to their geographical characteristics, from the citizens perspective.</a:t>
            </a:r>
            <a:endParaRPr lang="en-GB" sz="2400" dirty="0"/>
          </a:p>
        </p:txBody>
      </p:sp>
    </p:spTree>
    <p:extLst>
      <p:ext uri="{BB962C8B-B14F-4D97-AF65-F5344CB8AC3E}">
        <p14:creationId xmlns:p14="http://schemas.microsoft.com/office/powerpoint/2010/main" val="1779610370"/>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sz="2400" dirty="0"/>
              <a:t>Perceptions and acceptance of the energy shift by residential consumers </a:t>
            </a:r>
            <a:endParaRPr lang="el-GR" sz="2400"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lstStyle/>
          <a:p>
            <a:pPr marL="0" indent="0">
              <a:buNone/>
            </a:pPr>
            <a:r>
              <a:rPr lang="en-US" dirty="0"/>
              <a:t>It is crucial to take into consideration the social components of energy which are unaffected and maybe even exacerbated on islands.</a:t>
            </a:r>
          </a:p>
          <a:p>
            <a:pPr marL="0" indent="0">
              <a:buNone/>
            </a:pPr>
            <a:r>
              <a:rPr lang="en-US" dirty="0"/>
              <a:t>Researching, comprehending, and incorporating these regional social factors and perspectives enhances acceptability, which benefits the creation and execution of energy transition policies.</a:t>
            </a:r>
          </a:p>
          <a:p>
            <a:endParaRPr lang="en-US" dirty="0"/>
          </a:p>
          <a:p>
            <a:endParaRPr lang="el-GR" dirty="0"/>
          </a:p>
        </p:txBody>
      </p:sp>
    </p:spTree>
    <p:extLst>
      <p:ext uri="{BB962C8B-B14F-4D97-AF65-F5344CB8AC3E}">
        <p14:creationId xmlns:p14="http://schemas.microsoft.com/office/powerpoint/2010/main" val="3001863665"/>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sz="3600" dirty="0"/>
              <a:t>Engagement and acceptance on islands </a:t>
            </a:r>
            <a:endParaRPr lang="el-GR" sz="3600"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lstStyle/>
          <a:p>
            <a:pPr marL="0" indent="0">
              <a:buNone/>
            </a:pPr>
            <a:r>
              <a:rPr lang="en-US" dirty="0"/>
              <a:t>Engagement has been consistently proven to be useful to the acceptability of energy transition projects and its surrounding planning on islands</a:t>
            </a:r>
          </a:p>
          <a:p>
            <a:pPr marL="0" indent="0">
              <a:buNone/>
            </a:pPr>
            <a:endParaRPr lang="en-US" dirty="0"/>
          </a:p>
          <a:p>
            <a:pPr marL="0" indent="0">
              <a:buNone/>
            </a:pPr>
            <a:r>
              <a:rPr lang="en-US" dirty="0"/>
              <a:t>However perceptions and understandings of energy transition differ depending on the area and technologies being </a:t>
            </a:r>
            <a:r>
              <a:rPr lang="en-US" dirty="0" err="1"/>
              <a:t>utilised</a:t>
            </a:r>
            <a:r>
              <a:rPr lang="en-US" dirty="0"/>
              <a:t> to effect that change. </a:t>
            </a:r>
          </a:p>
        </p:txBody>
      </p:sp>
    </p:spTree>
    <p:extLst>
      <p:ext uri="{BB962C8B-B14F-4D97-AF65-F5344CB8AC3E}">
        <p14:creationId xmlns:p14="http://schemas.microsoft.com/office/powerpoint/2010/main" val="76050307"/>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sz="3600" dirty="0"/>
              <a:t>Engagement and acceptance on islands </a:t>
            </a:r>
            <a:endParaRPr lang="el-GR" sz="3600"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a:xfrm>
            <a:off x="838200" y="1076328"/>
            <a:ext cx="10515600" cy="4938989"/>
          </a:xfrm>
        </p:spPr>
        <p:txBody>
          <a:bodyPr>
            <a:normAutofit lnSpcReduction="10000"/>
          </a:bodyPr>
          <a:lstStyle/>
          <a:p>
            <a:pPr marL="0" indent="0">
              <a:buNone/>
            </a:pPr>
            <a:r>
              <a:rPr lang="en-US" dirty="0"/>
              <a:t>Mixed results were found when the attitudes of inhabitants were assessed to find out how ready they were to use demand response and associated technologies. </a:t>
            </a:r>
            <a:endParaRPr lang="el-GR" dirty="0"/>
          </a:p>
          <a:p>
            <a:endParaRPr lang="en-US" dirty="0"/>
          </a:p>
          <a:p>
            <a:pPr marL="0" indent="0">
              <a:buNone/>
            </a:pPr>
            <a:r>
              <a:rPr lang="en-US" dirty="0"/>
              <a:t>While people exhibited significant levels of readiness to modify consumption patterns and to adopt technology that assisted their economic status and the environment, many are unfamiliar with the specific technologies and associated ideas. </a:t>
            </a:r>
          </a:p>
          <a:p>
            <a:pPr marL="0" indent="0">
              <a:buNone/>
            </a:pPr>
            <a:endParaRPr lang="en-US" dirty="0"/>
          </a:p>
          <a:p>
            <a:pPr marL="0" indent="0">
              <a:buNone/>
            </a:pPr>
            <a:r>
              <a:rPr lang="en-US" dirty="0"/>
              <a:t>It was shown that this ignorance can have a detrimental effect on the residents' acceptance, which </a:t>
            </a:r>
            <a:r>
              <a:rPr lang="en-US" dirty="0" err="1"/>
              <a:t>emphasised</a:t>
            </a:r>
            <a:r>
              <a:rPr lang="en-US" dirty="0"/>
              <a:t> how crucial it is to include them in order to raise awareness and understanding.</a:t>
            </a:r>
            <a:endParaRPr lang="el-GR" dirty="0"/>
          </a:p>
        </p:txBody>
      </p:sp>
    </p:spTree>
    <p:extLst>
      <p:ext uri="{BB962C8B-B14F-4D97-AF65-F5344CB8AC3E}">
        <p14:creationId xmlns:p14="http://schemas.microsoft.com/office/powerpoint/2010/main" val="3180626027"/>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sz="3600" dirty="0"/>
              <a:t>Engagement and acceptance on islands </a:t>
            </a:r>
            <a:endParaRPr lang="el-GR" sz="3600"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a:xfrm>
            <a:off x="838200" y="1076329"/>
            <a:ext cx="10515600" cy="4750730"/>
          </a:xfrm>
        </p:spPr>
        <p:txBody>
          <a:bodyPr>
            <a:normAutofit fontScale="92500" lnSpcReduction="10000"/>
          </a:bodyPr>
          <a:lstStyle/>
          <a:p>
            <a:pPr marL="0" indent="0">
              <a:buNone/>
            </a:pPr>
            <a:r>
              <a:rPr lang="en-US" dirty="0"/>
              <a:t>The energy supply of isolated energy systems possesses unique difficulties. </a:t>
            </a:r>
          </a:p>
          <a:p>
            <a:pPr marL="0" indent="0">
              <a:buNone/>
            </a:pPr>
            <a:r>
              <a:rPr lang="en-US" dirty="0"/>
              <a:t>These particular issues include:</a:t>
            </a:r>
          </a:p>
          <a:p>
            <a:pPr marL="0" indent="0">
              <a:buNone/>
            </a:pPr>
            <a:endParaRPr lang="en-US" dirty="0"/>
          </a:p>
          <a:p>
            <a:pPr marL="571500" indent="-571500">
              <a:buAutoNum type="romanLcParenBoth"/>
            </a:pPr>
            <a:r>
              <a:rPr lang="en-US" dirty="0"/>
              <a:t>a heavy reliance on imported fossil fuels; </a:t>
            </a:r>
          </a:p>
          <a:p>
            <a:pPr marL="571500" indent="-571500">
              <a:buAutoNum type="romanLcParenBoth"/>
            </a:pPr>
            <a:r>
              <a:rPr lang="en-US" dirty="0"/>
              <a:t>a more limited energy supply because there are no gas and electricity connections; </a:t>
            </a:r>
          </a:p>
          <a:p>
            <a:pPr marL="571500" indent="-571500">
              <a:buAutoNum type="romanLcParenBoth"/>
            </a:pPr>
            <a:r>
              <a:rPr lang="en-US" dirty="0"/>
              <a:t>a harder time balancing supply and demand than continental energy systems; </a:t>
            </a:r>
          </a:p>
          <a:p>
            <a:pPr marL="571500" indent="-571500">
              <a:buAutoNum type="romanLcParenBoth"/>
            </a:pPr>
            <a:r>
              <a:rPr lang="en-US" dirty="0"/>
              <a:t>higher energy costs than continental systems because of the use of more costly fuels and less efficient power plants; and </a:t>
            </a:r>
          </a:p>
          <a:p>
            <a:pPr marL="571500" indent="-571500">
              <a:buAutoNum type="romanLcParenBoth"/>
            </a:pPr>
            <a:r>
              <a:rPr lang="en-US" dirty="0"/>
              <a:t>a high degree of demand seasonality. </a:t>
            </a:r>
          </a:p>
          <a:p>
            <a:endParaRPr lang="el-GR" dirty="0"/>
          </a:p>
        </p:txBody>
      </p:sp>
    </p:spTree>
    <p:extLst>
      <p:ext uri="{BB962C8B-B14F-4D97-AF65-F5344CB8AC3E}">
        <p14:creationId xmlns:p14="http://schemas.microsoft.com/office/powerpoint/2010/main" val="3973764828"/>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sz="3600" dirty="0"/>
              <a:t>Engagement and acceptance on islands </a:t>
            </a:r>
            <a:endParaRPr lang="el-GR" sz="3600"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lstStyle/>
          <a:p>
            <a:pPr marL="0" indent="0">
              <a:buNone/>
            </a:pPr>
            <a:r>
              <a:rPr lang="en-US" dirty="0"/>
              <a:t>All of this means that isolated energy systems require certain actions to alleviate this condition. </a:t>
            </a:r>
          </a:p>
          <a:p>
            <a:pPr marL="0" indent="0">
              <a:buNone/>
            </a:pPr>
            <a:r>
              <a:rPr lang="en-US" dirty="0"/>
              <a:t>In this regard, using renewable energy sources may offer a chance to ensure their energy supply, lessen the demand for energy imports, or lower the price of such energy, among other benefits. </a:t>
            </a:r>
            <a:endParaRPr lang="el-GR" dirty="0"/>
          </a:p>
        </p:txBody>
      </p:sp>
    </p:spTree>
    <p:extLst>
      <p:ext uri="{BB962C8B-B14F-4D97-AF65-F5344CB8AC3E}">
        <p14:creationId xmlns:p14="http://schemas.microsoft.com/office/powerpoint/2010/main" val="4042825260"/>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dirty="0"/>
              <a:t>Isolated power systems </a:t>
            </a:r>
            <a:endParaRPr lang="el-GR"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lstStyle/>
          <a:p>
            <a:pPr marL="0" indent="0">
              <a:buNone/>
            </a:pPr>
            <a:r>
              <a:rPr lang="en-US" dirty="0"/>
              <a:t>Isolated power systems in the European Union are small systems, in which the integration of distributed generation and renewable energy resources must be carefully balanced and controlled due to their inherent fluctuations. </a:t>
            </a:r>
          </a:p>
          <a:p>
            <a:pPr marL="0" indent="0">
              <a:buNone/>
            </a:pPr>
            <a:r>
              <a:rPr lang="en-US" dirty="0"/>
              <a:t>From the data available so far, it can be estimated that these isolated energy systems would supply, in the European Union alone, a total population of more than 20,500,000 inhabitants, which represents 4.6% of the total EU-27 population.</a:t>
            </a:r>
            <a:endParaRPr lang="el-GR" dirty="0"/>
          </a:p>
        </p:txBody>
      </p:sp>
    </p:spTree>
    <p:extLst>
      <p:ext uri="{BB962C8B-B14F-4D97-AF65-F5344CB8AC3E}">
        <p14:creationId xmlns:p14="http://schemas.microsoft.com/office/powerpoint/2010/main" val="304284180"/>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dirty="0"/>
              <a:t>Isolated power systems </a:t>
            </a:r>
            <a:endParaRPr lang="el-GR"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lstStyle/>
          <a:p>
            <a:pPr marL="0" indent="0">
              <a:buNone/>
            </a:pPr>
            <a:r>
              <a:rPr lang="en-US" dirty="0"/>
              <a:t>In the European Union, isolated power systems are minute systems, and because of their inherent volatility, the integration of dispersed generation and renewable energy resources needs to be carefully balanced and monitored. </a:t>
            </a:r>
          </a:p>
          <a:p>
            <a:pPr marL="0" indent="0">
              <a:buNone/>
            </a:pPr>
            <a:endParaRPr lang="en-US" dirty="0"/>
          </a:p>
          <a:p>
            <a:pPr marL="0" indent="0">
              <a:buNone/>
            </a:pPr>
            <a:r>
              <a:rPr lang="en-US" dirty="0"/>
              <a:t>Based on the information that is currently available, it can be calculated that these isolated energy systems would provide for almost 20,500,000 people in the European Union alone, or 4.6% of the EU-27 population. </a:t>
            </a:r>
            <a:endParaRPr lang="el-GR" dirty="0"/>
          </a:p>
        </p:txBody>
      </p:sp>
    </p:spTree>
    <p:extLst>
      <p:ext uri="{BB962C8B-B14F-4D97-AF65-F5344CB8AC3E}">
        <p14:creationId xmlns:p14="http://schemas.microsoft.com/office/powerpoint/2010/main" val="3350362101"/>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dirty="0"/>
              <a:t>Isolated power systems </a:t>
            </a:r>
            <a:endParaRPr lang="el-GR"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normAutofit/>
          </a:bodyPr>
          <a:lstStyle/>
          <a:p>
            <a:pPr marL="0" indent="0">
              <a:buNone/>
            </a:pPr>
            <a:r>
              <a:rPr lang="en-US" dirty="0"/>
              <a:t>Due to their lack of interconnectivity, these isolated energy systems are </a:t>
            </a:r>
          </a:p>
          <a:p>
            <a:pPr>
              <a:buFont typeface="Wingdings" panose="05000000000000000000" pitchFamily="2" charset="2"/>
              <a:buChar char="Ø"/>
            </a:pPr>
            <a:r>
              <a:rPr lang="en-US" dirty="0"/>
              <a:t>more fragile and </a:t>
            </a:r>
          </a:p>
          <a:p>
            <a:pPr>
              <a:buFont typeface="Wingdings" panose="05000000000000000000" pitchFamily="2" charset="2"/>
              <a:buChar char="Ø"/>
            </a:pPr>
            <a:r>
              <a:rPr lang="en-US" dirty="0"/>
              <a:t>less efficient </a:t>
            </a:r>
          </a:p>
          <a:p>
            <a:pPr marL="0" indent="0">
              <a:buNone/>
            </a:pPr>
            <a:r>
              <a:rPr lang="en-US" dirty="0"/>
              <a:t>than continental energy systems, and the great majority of them rely on fossil fuels. </a:t>
            </a:r>
          </a:p>
          <a:p>
            <a:pPr marL="0" indent="0">
              <a:buNone/>
            </a:pPr>
            <a:endParaRPr lang="en-US" dirty="0"/>
          </a:p>
          <a:p>
            <a:r>
              <a:rPr lang="en-US" dirty="0"/>
              <a:t>Fuel price volatility and seasonal variations in energy consumption should be included to this, as they introduce further complexity. </a:t>
            </a:r>
          </a:p>
        </p:txBody>
      </p:sp>
    </p:spTree>
    <p:extLst>
      <p:ext uri="{BB962C8B-B14F-4D97-AF65-F5344CB8AC3E}">
        <p14:creationId xmlns:p14="http://schemas.microsoft.com/office/powerpoint/2010/main" val="2683095887"/>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dirty="0"/>
              <a:t>Isolated power systems </a:t>
            </a:r>
            <a:endParaRPr lang="el-GR"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lstStyle/>
          <a:p>
            <a:pPr marL="0" indent="0">
              <a:buNone/>
            </a:pPr>
            <a:r>
              <a:rPr lang="en-US" dirty="0"/>
              <a:t>In this way, employing local renewable energy resources would be more financially feasible due to the high cost of imported oil in small island power systems.</a:t>
            </a:r>
          </a:p>
          <a:p>
            <a:endParaRPr lang="en-US" dirty="0"/>
          </a:p>
          <a:p>
            <a:pPr marL="0" indent="0">
              <a:buNone/>
            </a:pPr>
            <a:r>
              <a:rPr lang="en-US" dirty="0"/>
              <a:t>These isolated energy systems are crucial components for the energy transition experiments as a result of the aforementioned.</a:t>
            </a:r>
          </a:p>
          <a:p>
            <a:endParaRPr lang="el-GR" dirty="0"/>
          </a:p>
        </p:txBody>
      </p:sp>
    </p:spTree>
    <p:extLst>
      <p:ext uri="{BB962C8B-B14F-4D97-AF65-F5344CB8AC3E}">
        <p14:creationId xmlns:p14="http://schemas.microsoft.com/office/powerpoint/2010/main" val="4208770233"/>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1717B-009B-446D-888F-F210131E03A3}"/>
              </a:ext>
            </a:extLst>
          </p:cNvPr>
          <p:cNvSpPr>
            <a:spLocks noGrp="1"/>
          </p:cNvSpPr>
          <p:nvPr>
            <p:ph type="title"/>
          </p:nvPr>
        </p:nvSpPr>
        <p:spPr/>
        <p:txBody>
          <a:bodyPr/>
          <a:lstStyle/>
          <a:p>
            <a:r>
              <a:rPr lang="en-US" dirty="0"/>
              <a:t>Concluding remark</a:t>
            </a:r>
            <a:endParaRPr lang="el-GR" dirty="0"/>
          </a:p>
        </p:txBody>
      </p:sp>
      <p:sp>
        <p:nvSpPr>
          <p:cNvPr id="3" name="Θέση περιεχομένου 2">
            <a:extLst>
              <a:ext uri="{FF2B5EF4-FFF2-40B4-BE49-F238E27FC236}">
                <a16:creationId xmlns:a16="http://schemas.microsoft.com/office/drawing/2014/main" id="{F745EEA3-1AFC-4229-811C-98252F410F8D}"/>
              </a:ext>
            </a:extLst>
          </p:cNvPr>
          <p:cNvSpPr>
            <a:spLocks noGrp="1"/>
          </p:cNvSpPr>
          <p:nvPr>
            <p:ph idx="1"/>
          </p:nvPr>
        </p:nvSpPr>
        <p:spPr/>
        <p:txBody>
          <a:bodyPr/>
          <a:lstStyle/>
          <a:p>
            <a:pPr marL="0" indent="0">
              <a:buNone/>
            </a:pPr>
            <a:r>
              <a:rPr lang="en-US" dirty="0"/>
              <a:t>There would be several social and economic advantages for the European Union's islands if local energy resources of renewable origin (such solar, wind, or geothermal energy) were used and remote areas were electrically connected. </a:t>
            </a:r>
          </a:p>
          <a:p>
            <a:pPr marL="0" indent="0">
              <a:buNone/>
            </a:pPr>
            <a:endParaRPr lang="en-US" dirty="0"/>
          </a:p>
          <a:p>
            <a:pPr marL="0" indent="0">
              <a:buNone/>
            </a:pPr>
            <a:r>
              <a:rPr lang="en-US" dirty="0"/>
              <a:t>Aside from lower energy prices, switching to renewables in isolated energy systems might boost eco-friendly travel, reduce air and water pollution from burning fossil fuels, and generate new jobs.</a:t>
            </a:r>
          </a:p>
          <a:p>
            <a:endParaRPr lang="en-US" dirty="0"/>
          </a:p>
          <a:p>
            <a:endParaRPr lang="el-GR" dirty="0"/>
          </a:p>
        </p:txBody>
      </p:sp>
    </p:spTree>
    <p:extLst>
      <p:ext uri="{BB962C8B-B14F-4D97-AF65-F5344CB8AC3E}">
        <p14:creationId xmlns:p14="http://schemas.microsoft.com/office/powerpoint/2010/main" val="404177819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Island residents</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lnSpcReduction="10000"/>
          </a:bodyPr>
          <a:lstStyle/>
          <a:p>
            <a:endParaRPr lang="en-US" dirty="0"/>
          </a:p>
          <a:p>
            <a:r>
              <a:rPr lang="en-US" dirty="0"/>
              <a:t> Because of their distant location and frequently scarcer resources, island residents are particularly exposed to the dangers posed by climate change to their local habitats and means of subsistence. </a:t>
            </a:r>
            <a:endParaRPr lang="el-GR" dirty="0"/>
          </a:p>
          <a:p>
            <a:endParaRPr lang="el-GR" dirty="0"/>
          </a:p>
          <a:p>
            <a:r>
              <a:rPr lang="en-US" dirty="0"/>
              <a:t>They may also find it more difficult than mainlanders to create suitable responses to these concerns. </a:t>
            </a:r>
            <a:endParaRPr lang="el-GR" dirty="0"/>
          </a:p>
          <a:p>
            <a:endParaRPr lang="el-GR" dirty="0"/>
          </a:p>
          <a:p>
            <a:r>
              <a:rPr lang="en-US" dirty="0"/>
              <a:t>At the same time, energy security is a major concern for islands and a major obstacle for planners of the energy and environmental sectors</a:t>
            </a:r>
            <a:r>
              <a:rPr lang="el-GR" dirty="0"/>
              <a:t>.</a:t>
            </a:r>
            <a:endParaRPr lang="en-US" dirty="0"/>
          </a:p>
          <a:p>
            <a:endParaRPr lang="el-GR" dirty="0"/>
          </a:p>
        </p:txBody>
      </p:sp>
    </p:spTree>
    <p:extLst>
      <p:ext uri="{BB962C8B-B14F-4D97-AF65-F5344CB8AC3E}">
        <p14:creationId xmlns:p14="http://schemas.microsoft.com/office/powerpoint/2010/main" val="2794253763"/>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96036" y="2044113"/>
            <a:ext cx="8093122" cy="1204062"/>
          </a:xfrm>
        </p:spPr>
        <p:txBody>
          <a:bodyPr/>
          <a:lstStyle/>
          <a:p>
            <a:r>
              <a:rPr lang="it-IT" dirty="0">
                <a:solidFill>
                  <a:srgbClr val="008000"/>
                </a:solidFill>
              </a:rPr>
              <a:t>Name</a:t>
            </a:r>
            <a:br>
              <a:rPr lang="it-IT" dirty="0">
                <a:solidFill>
                  <a:srgbClr val="008000"/>
                </a:solidFill>
              </a:rPr>
            </a:br>
            <a:r>
              <a:rPr lang="it-IT" dirty="0">
                <a:solidFill>
                  <a:srgbClr val="008000"/>
                </a:solidFill>
              </a:rPr>
              <a:t>email</a:t>
            </a:r>
          </a:p>
        </p:txBody>
      </p:sp>
      <p:sp>
        <p:nvSpPr>
          <p:cNvPr id="6" name="Titolo 3"/>
          <p:cNvSpPr txBox="1">
            <a:spLocks/>
          </p:cNvSpPr>
          <p:nvPr/>
        </p:nvSpPr>
        <p:spPr>
          <a:xfrm>
            <a:off x="327546" y="3616658"/>
            <a:ext cx="8461612" cy="2268594"/>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8000"/>
              </a:solidFill>
            </a:endParaRPr>
          </a:p>
        </p:txBody>
      </p:sp>
      <p:sp>
        <p:nvSpPr>
          <p:cNvPr id="5" name="Titolo 3"/>
          <p:cNvSpPr txBox="1">
            <a:spLocks/>
          </p:cNvSpPr>
          <p:nvPr/>
        </p:nvSpPr>
        <p:spPr>
          <a:xfrm>
            <a:off x="511791" y="4640255"/>
            <a:ext cx="8093122" cy="1204062"/>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9900"/>
              </a:solidFill>
            </a:endParaRPr>
          </a:p>
        </p:txBody>
      </p:sp>
      <p:sp>
        <p:nvSpPr>
          <p:cNvPr id="2" name="CasellaDiTesto 1"/>
          <p:cNvSpPr txBox="1"/>
          <p:nvPr/>
        </p:nvSpPr>
        <p:spPr>
          <a:xfrm>
            <a:off x="805218" y="3918760"/>
            <a:ext cx="6605516" cy="1200329"/>
          </a:xfrm>
          <a:prstGeom prst="rect">
            <a:avLst/>
          </a:prstGeom>
          <a:noFill/>
        </p:spPr>
        <p:txBody>
          <a:bodyPr wrap="square" rtlCol="0">
            <a:spAutoFit/>
          </a:bodyPr>
          <a:lstStyle/>
          <a:p>
            <a:r>
              <a:rPr lang="it-IT" dirty="0">
                <a:solidFill>
                  <a:srgbClr val="008000"/>
                </a:solidFill>
              </a:rPr>
              <a:t>Social Media Accounts:</a:t>
            </a:r>
          </a:p>
          <a:p>
            <a:endParaRPr lang="it-IT" dirty="0">
              <a:solidFill>
                <a:srgbClr val="008000"/>
              </a:solidFill>
            </a:endParaRPr>
          </a:p>
          <a:p>
            <a:endParaRPr lang="it-IT" dirty="0">
              <a:solidFill>
                <a:srgbClr val="008000"/>
              </a:solidFill>
            </a:endParaRPr>
          </a:p>
          <a:p>
            <a:endParaRPr lang="it-IT" dirty="0">
              <a:solidFill>
                <a:srgbClr val="008000"/>
              </a:solidFill>
            </a:endParaRPr>
          </a:p>
        </p:txBody>
      </p:sp>
      <p:grpSp>
        <p:nvGrpSpPr>
          <p:cNvPr id="9" name="Gruppo 8"/>
          <p:cNvGrpSpPr/>
          <p:nvPr/>
        </p:nvGrpSpPr>
        <p:grpSpPr>
          <a:xfrm>
            <a:off x="1050878" y="4418684"/>
            <a:ext cx="5022850" cy="1400810"/>
            <a:chOff x="0" y="0"/>
            <a:chExt cx="5022850" cy="1400810"/>
          </a:xfrm>
        </p:grpSpPr>
        <p:sp>
          <p:nvSpPr>
            <p:cNvPr id="10" name="Rettangolo 9"/>
            <p:cNvSpPr>
              <a:spLocks noChangeArrowheads="1"/>
            </p:cNvSpPr>
            <p:nvPr/>
          </p:nvSpPr>
          <p:spPr bwMode="auto">
            <a:xfrm flipH="1">
              <a:off x="0" y="0"/>
              <a:ext cx="5022850" cy="1400810"/>
            </a:xfrm>
            <a:prstGeom prst="rect">
              <a:avLst/>
            </a:prstGeom>
            <a:noFill/>
            <a:ln w="19050">
              <a:noFill/>
              <a:miter lim="800000"/>
              <a:headEnd/>
              <a:tailEnd/>
            </a:ln>
            <a:effectLst>
              <a:outerShdw blurRad="50800" dist="38100" dir="2700000" sx="100500" sy="100500" algn="tl" rotWithShape="0">
                <a:prstClr val="black">
                  <a:alpha val="40000"/>
                </a:prstClr>
              </a:outerShdw>
            </a:effectLst>
          </p:spPr>
          <p:txBody>
            <a:bodyPr rot="0" vert="horz" wrap="square" lIns="0" tIns="0" rIns="0" bIns="0" anchor="ctr" anchorCtr="0">
              <a:noAutofit/>
            </a:bodyPr>
            <a:lstStyle/>
            <a:p>
              <a:pPr>
                <a:lnSpc>
                  <a:spcPct val="115000"/>
                </a:lnSpc>
                <a:spcAft>
                  <a:spcPts val="0"/>
                </a:spcAft>
              </a:pPr>
              <a:r>
                <a:rPr lang="it-IT" sz="1400" dirty="0">
                  <a:solidFill>
                    <a:srgbClr val="0070C0"/>
                  </a:solidFill>
                  <a:effectLst/>
                  <a:latin typeface="Calibri"/>
                  <a:ea typeface="SimSun"/>
                  <a:cs typeface="Times New Roman"/>
                </a:rPr>
                <a:t>                           https://twitter.com/....</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www.linkedin.com/......</a:t>
              </a:r>
              <a:endParaRPr lang="it-IT" sz="1100" dirty="0">
                <a:effectLst/>
                <a:latin typeface="Calibri"/>
                <a:ea typeface="SimSun"/>
                <a:cs typeface="Times New Roman"/>
              </a:endParaRPr>
            </a:p>
          </p:txBody>
        </p:sp>
        <p:pic>
          <p:nvPicPr>
            <p:cNvPr id="11" name="Immagin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634" y="118753"/>
              <a:ext cx="605642" cy="498763"/>
            </a:xfrm>
            <a:prstGeom prst="rect">
              <a:avLst/>
            </a:prstGeom>
          </p:spPr>
        </p:pic>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512" y="878774"/>
              <a:ext cx="439387" cy="439387"/>
            </a:xfrm>
            <a:prstGeom prst="rect">
              <a:avLst/>
            </a:prstGeom>
          </p:spPr>
        </p:pic>
      </p:grpSp>
    </p:spTree>
    <p:extLst>
      <p:ext uri="{BB962C8B-B14F-4D97-AF65-F5344CB8AC3E}">
        <p14:creationId xmlns:p14="http://schemas.microsoft.com/office/powerpoint/2010/main" val="204489776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Energy transition research </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fontScale="92500" lnSpcReduction="10000"/>
          </a:bodyPr>
          <a:lstStyle/>
          <a:p>
            <a:pPr marL="0" indent="0">
              <a:buNone/>
            </a:pPr>
            <a:r>
              <a:rPr lang="en-US" dirty="0"/>
              <a:t>Energy transition research is not new and is only growing in importance as the effects of climate change intensify. </a:t>
            </a:r>
            <a:endParaRPr lang="el-GR" dirty="0"/>
          </a:p>
          <a:p>
            <a:pPr marL="0" indent="0">
              <a:buNone/>
            </a:pPr>
            <a:endParaRPr lang="el-GR" dirty="0"/>
          </a:p>
          <a:p>
            <a:pPr marL="0" indent="0">
              <a:buNone/>
            </a:pPr>
            <a:r>
              <a:rPr lang="en-US" dirty="0"/>
              <a:t>This is particularly true for island populations and islands, whose demands and wants aren't usually reflected in national policy. </a:t>
            </a:r>
            <a:endParaRPr lang="el-GR" dirty="0"/>
          </a:p>
          <a:p>
            <a:pPr marL="0" indent="0">
              <a:buNone/>
            </a:pPr>
            <a:endParaRPr lang="el-GR" dirty="0"/>
          </a:p>
          <a:p>
            <a:pPr marL="0" indent="0">
              <a:buNone/>
            </a:pPr>
            <a:r>
              <a:rPr lang="en-US" dirty="0"/>
              <a:t>Island energy transition research includes integrating energy storage and renewable energy technologies into current energy structures  </a:t>
            </a:r>
          </a:p>
          <a:p>
            <a:pPr lvl="1"/>
            <a:r>
              <a:rPr lang="en-US" dirty="0"/>
              <a:t>trying to achieve island energy independence </a:t>
            </a:r>
          </a:p>
          <a:p>
            <a:pPr lvl="1"/>
            <a:r>
              <a:rPr lang="en-US" dirty="0"/>
              <a:t>proposing ways to improve island support for the transition </a:t>
            </a:r>
          </a:p>
          <a:p>
            <a:pPr lvl="1"/>
            <a:r>
              <a:rPr lang="en-US" dirty="0"/>
              <a:t>creating decision-aid tools to help with energy transition planning. </a:t>
            </a:r>
            <a:endParaRPr lang="el-GR" dirty="0"/>
          </a:p>
        </p:txBody>
      </p:sp>
    </p:spTree>
    <p:extLst>
      <p:ext uri="{BB962C8B-B14F-4D97-AF65-F5344CB8AC3E}">
        <p14:creationId xmlns:p14="http://schemas.microsoft.com/office/powerpoint/2010/main" val="44626706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Energy transition research </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pPr marL="0" indent="0">
              <a:buNone/>
            </a:pPr>
            <a:r>
              <a:rPr lang="en-US" dirty="0"/>
              <a:t>Without initially knowing the starting points of the islands' residents' energy awareness and genuine willingness to engage in energy transition activities, </a:t>
            </a:r>
          </a:p>
          <a:p>
            <a:r>
              <a:rPr lang="en-US" dirty="0"/>
              <a:t>it is challenging to develop effective policies </a:t>
            </a:r>
          </a:p>
          <a:p>
            <a:r>
              <a:rPr lang="en-US" dirty="0"/>
              <a:t>engagement strategies for the energy transition on islands. </a:t>
            </a:r>
          </a:p>
          <a:p>
            <a:pPr marL="0" indent="0">
              <a:buNone/>
            </a:pPr>
            <a:endParaRPr lang="en-US" dirty="0"/>
          </a:p>
          <a:p>
            <a:pPr marL="0" indent="0">
              <a:buNone/>
            </a:pPr>
            <a:r>
              <a:rPr lang="en-US" dirty="0"/>
              <a:t>The purpose of this research is to ascertain both of these criteria on EU islands while also taking local variables into account and assessing how these conditions interact with the views of the islanders. </a:t>
            </a:r>
          </a:p>
          <a:p>
            <a:endParaRPr lang="en-US" dirty="0"/>
          </a:p>
          <a:p>
            <a:endParaRPr lang="el-GR" dirty="0"/>
          </a:p>
        </p:txBody>
      </p:sp>
    </p:spTree>
    <p:extLst>
      <p:ext uri="{BB962C8B-B14F-4D97-AF65-F5344CB8AC3E}">
        <p14:creationId xmlns:p14="http://schemas.microsoft.com/office/powerpoint/2010/main" val="274378563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Energy shift</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lstStyle/>
          <a:p>
            <a:pPr marL="0" indent="0">
              <a:buNone/>
            </a:pPr>
            <a:r>
              <a:rPr lang="en-US" dirty="0"/>
              <a:t>One of the biggest challenges on islands is the energy shift. </a:t>
            </a:r>
          </a:p>
          <a:p>
            <a:pPr marL="0" indent="0">
              <a:buNone/>
            </a:pPr>
            <a:r>
              <a:rPr lang="en-US" dirty="0"/>
              <a:t>In addition to being essential, it might provide a significant chance for long-term social and economic advancement. </a:t>
            </a:r>
          </a:p>
          <a:p>
            <a:pPr marL="0" indent="0">
              <a:buNone/>
            </a:pPr>
            <a:endParaRPr lang="en-US" dirty="0"/>
          </a:p>
          <a:p>
            <a:pPr marL="0" indent="0">
              <a:buNone/>
            </a:pPr>
            <a:r>
              <a:rPr lang="en-US" dirty="0"/>
              <a:t>Recently, a fresh, encouraging trend has arisen in this direction. </a:t>
            </a:r>
          </a:p>
          <a:p>
            <a:pPr marL="0" indent="0">
              <a:buNone/>
            </a:pPr>
            <a:endParaRPr lang="en-US" dirty="0"/>
          </a:p>
          <a:p>
            <a:pPr marL="0" indent="0">
              <a:buNone/>
            </a:pPr>
            <a:r>
              <a:rPr lang="en-US" dirty="0"/>
              <a:t>Energy communities have grown as a direct result of the insular population's growing knowledge.</a:t>
            </a:r>
          </a:p>
          <a:p>
            <a:endParaRPr lang="el-GR" dirty="0"/>
          </a:p>
        </p:txBody>
      </p:sp>
    </p:spTree>
    <p:extLst>
      <p:ext uri="{BB962C8B-B14F-4D97-AF65-F5344CB8AC3E}">
        <p14:creationId xmlns:p14="http://schemas.microsoft.com/office/powerpoint/2010/main" val="2314641242"/>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Energy shift</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p:txBody>
          <a:bodyPr>
            <a:normAutofit lnSpcReduction="10000"/>
          </a:bodyPr>
          <a:lstStyle/>
          <a:p>
            <a:pPr marL="0" indent="0">
              <a:buNone/>
            </a:pPr>
            <a:r>
              <a:rPr lang="en-US" dirty="0"/>
              <a:t>The phrase "energy shift" refers to the process of replacing: </a:t>
            </a:r>
          </a:p>
          <a:p>
            <a:pPr marL="0" indent="0">
              <a:buNone/>
            </a:pPr>
            <a:endParaRPr lang="en-US" dirty="0"/>
          </a:p>
          <a:p>
            <a:pPr>
              <a:buFont typeface="Wingdings" panose="05000000000000000000" pitchFamily="2" charset="2"/>
              <a:buChar char="Ø"/>
            </a:pPr>
            <a:r>
              <a:rPr lang="en-US" dirty="0"/>
              <a:t>traditional, non-renewable fossil fuels for the production of mechanical, electrical, and thermal power </a:t>
            </a:r>
          </a:p>
          <a:p>
            <a:pPr>
              <a:buFont typeface="Wingdings" panose="05000000000000000000" pitchFamily="2" charset="2"/>
              <a:buChar char="Ø"/>
            </a:pPr>
            <a:r>
              <a:rPr lang="en-US" dirty="0"/>
              <a:t>with the </a:t>
            </a:r>
            <a:r>
              <a:rPr lang="en-US" dirty="0" err="1"/>
              <a:t>utilisation</a:t>
            </a:r>
            <a:r>
              <a:rPr lang="en-US" dirty="0"/>
              <a:t> of Renewable Energy Sources (RES) for the same purpose, which is reinforced and supported by the so-called "rational use of energy" (RUE). </a:t>
            </a:r>
          </a:p>
          <a:p>
            <a:pPr marL="0" indent="0">
              <a:buNone/>
            </a:pPr>
            <a:endParaRPr lang="en-US" dirty="0"/>
          </a:p>
          <a:p>
            <a:pPr marL="0" indent="0">
              <a:buNone/>
            </a:pPr>
            <a:r>
              <a:rPr lang="en-US" dirty="0"/>
              <a:t>However, switching to RES from fossil fuel-based infrastructure is unquestionably more than just a technical fix. </a:t>
            </a:r>
            <a:endParaRPr lang="el-GR" dirty="0"/>
          </a:p>
        </p:txBody>
      </p:sp>
    </p:spTree>
    <p:extLst>
      <p:ext uri="{BB962C8B-B14F-4D97-AF65-F5344CB8AC3E}">
        <p14:creationId xmlns:p14="http://schemas.microsoft.com/office/powerpoint/2010/main" val="242765944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EDB03A-F5B0-4A93-9021-EE3E9A95D817}"/>
              </a:ext>
            </a:extLst>
          </p:cNvPr>
          <p:cNvSpPr>
            <a:spLocks noGrp="1"/>
          </p:cNvSpPr>
          <p:nvPr>
            <p:ph type="title"/>
          </p:nvPr>
        </p:nvSpPr>
        <p:spPr/>
        <p:txBody>
          <a:bodyPr/>
          <a:lstStyle/>
          <a:p>
            <a:r>
              <a:rPr lang="en-US" dirty="0"/>
              <a:t>Energy shift</a:t>
            </a:r>
            <a:endParaRPr lang="el-GR" dirty="0"/>
          </a:p>
        </p:txBody>
      </p:sp>
      <p:sp>
        <p:nvSpPr>
          <p:cNvPr id="3" name="Θέση περιεχομένου 2">
            <a:extLst>
              <a:ext uri="{FF2B5EF4-FFF2-40B4-BE49-F238E27FC236}">
                <a16:creationId xmlns:a16="http://schemas.microsoft.com/office/drawing/2014/main" id="{25D3E8AD-123C-40E7-9EE7-02E52CDE4C25}"/>
              </a:ext>
            </a:extLst>
          </p:cNvPr>
          <p:cNvSpPr>
            <a:spLocks noGrp="1"/>
          </p:cNvSpPr>
          <p:nvPr>
            <p:ph idx="1"/>
          </p:nvPr>
        </p:nvSpPr>
        <p:spPr>
          <a:xfrm>
            <a:off x="838200" y="1076328"/>
            <a:ext cx="10515600" cy="4813483"/>
          </a:xfrm>
        </p:spPr>
        <p:txBody>
          <a:bodyPr>
            <a:normAutofit fontScale="77500" lnSpcReduction="20000"/>
          </a:bodyPr>
          <a:lstStyle/>
          <a:p>
            <a:pPr marL="0" indent="0">
              <a:buNone/>
            </a:pPr>
            <a:r>
              <a:rPr lang="en-US" dirty="0"/>
              <a:t>Our way of life may be changing as a result of the social ramifications of this transition. </a:t>
            </a:r>
          </a:p>
          <a:p>
            <a:endParaRPr lang="en-US" dirty="0"/>
          </a:p>
          <a:p>
            <a:pPr marL="0" indent="0">
              <a:buNone/>
            </a:pPr>
            <a:endParaRPr lang="en-US" dirty="0"/>
          </a:p>
          <a:p>
            <a:pPr marL="0" indent="0">
              <a:buNone/>
            </a:pPr>
            <a:r>
              <a:rPr lang="en-US" dirty="0"/>
              <a:t>This might lead to </a:t>
            </a:r>
            <a:r>
              <a:rPr lang="en-US" dirty="0" err="1"/>
              <a:t>decentralised</a:t>
            </a:r>
            <a:r>
              <a:rPr lang="en-US" dirty="0"/>
              <a:t>, locally based energy systems with a mix of locally accessible RES sufficient to meet all of society's energy demands, when combined with: </a:t>
            </a:r>
          </a:p>
          <a:p>
            <a:r>
              <a:rPr lang="en-US" dirty="0"/>
              <a:t>energy savings through increased energy efficiency </a:t>
            </a:r>
          </a:p>
          <a:p>
            <a:r>
              <a:rPr lang="en-US" dirty="0"/>
              <a:t>mindful energy usage. </a:t>
            </a:r>
          </a:p>
          <a:p>
            <a:pPr marL="0" indent="0">
              <a:buNone/>
            </a:pPr>
            <a:endParaRPr lang="en-US" dirty="0"/>
          </a:p>
          <a:p>
            <a:pPr marL="0" indent="0">
              <a:buNone/>
            </a:pPr>
            <a:endParaRPr lang="en-US" dirty="0"/>
          </a:p>
          <a:p>
            <a:pPr marL="0" indent="0">
              <a:buNone/>
            </a:pPr>
            <a:r>
              <a:rPr lang="en-US" dirty="0"/>
              <a:t>However, this shift is made more difficult by elements like: </a:t>
            </a:r>
          </a:p>
          <a:p>
            <a:pPr marL="514350" indent="-514350">
              <a:buFont typeface="+mj-lt"/>
              <a:buAutoNum type="arabicPeriod"/>
            </a:pPr>
            <a:r>
              <a:rPr lang="en-US" dirty="0"/>
              <a:t>entrenched interests in assets with large investment costs and extended lifespans, </a:t>
            </a:r>
          </a:p>
          <a:p>
            <a:pPr marL="514350" indent="-514350">
              <a:buFont typeface="+mj-lt"/>
              <a:buAutoNum type="arabicPeriod"/>
            </a:pPr>
            <a:r>
              <a:rPr lang="en-US" dirty="0"/>
              <a:t>complicated and unpredictable regulatory frameworks,</a:t>
            </a:r>
          </a:p>
          <a:p>
            <a:pPr marL="514350" indent="-514350">
              <a:buFont typeface="+mj-lt"/>
              <a:buAutoNum type="arabicPeriod"/>
            </a:pPr>
            <a:r>
              <a:rPr lang="en-US" dirty="0"/>
              <a:t>people's lack of interest in energy. </a:t>
            </a:r>
          </a:p>
          <a:p>
            <a:endParaRPr lang="en-US" dirty="0"/>
          </a:p>
          <a:p>
            <a:endParaRPr lang="el-GR" dirty="0"/>
          </a:p>
        </p:txBody>
      </p:sp>
    </p:spTree>
    <p:extLst>
      <p:ext uri="{BB962C8B-B14F-4D97-AF65-F5344CB8AC3E}">
        <p14:creationId xmlns:p14="http://schemas.microsoft.com/office/powerpoint/2010/main" val="2807075648"/>
      </p:ext>
    </p:extLst>
  </p:cSld>
  <p:clrMapOvr>
    <a:masterClrMapping/>
  </p:clrMapOvr>
  <p:transition spd="slow">
    <p:fade/>
  </p:transition>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Έγγραφο" ma:contentTypeID="0x010100B07DC469C549464CBAF24E320663ABE7" ma:contentTypeVersion="15" ma:contentTypeDescription="Δημιουργία νέου εγγράφου" ma:contentTypeScope="" ma:versionID="6cf9279ca72e231b0676d6582f4151d1">
  <xsd:schema xmlns:xsd="http://www.w3.org/2001/XMLSchema" xmlns:xs="http://www.w3.org/2001/XMLSchema" xmlns:p="http://schemas.microsoft.com/office/2006/metadata/properties" xmlns:ns2="852bcd7c-ecf9-4fe7-a043-1ce34af21266" xmlns:ns3="62673456-57e9-4e4e-84cb-07285f82b438" targetNamespace="http://schemas.microsoft.com/office/2006/metadata/properties" ma:root="true" ma:fieldsID="7bef903c25bbde53ebc66ace20dd656f" ns2:_="" ns3:_="">
    <xsd:import namespace="852bcd7c-ecf9-4fe7-a043-1ce34af21266"/>
    <xsd:import namespace="62673456-57e9-4e4e-84cb-07285f82b43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2bcd7c-ecf9-4fe7-a043-1ce34af212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Ετικέτες εικόνας" ma:readOnly="false" ma:fieldId="{5cf76f15-5ced-4ddc-b409-7134ff3c332f}" ma:taxonomyMulti="true" ma:sspId="02575e52-3e5f-4a4c-9122-9f0195bc6a02"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673456-57e9-4e4e-84cb-07285f82b43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26ffc23-5c6f-4e54-ba95-4fcc061eef1f}" ma:internalName="TaxCatchAll" ma:showField="CatchAllData" ma:web="62673456-57e9-4e4e-84cb-07285f82b43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Κοινή χρήση με"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Κοινή χρήση με λεπτομέρειες"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2673456-57e9-4e4e-84cb-07285f82b438" xsi:nil="true"/>
    <lcf76f155ced4ddcb4097134ff3c332f xmlns="852bcd7c-ecf9-4fe7-a043-1ce34af2126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CD73778-D159-462C-9B63-99333712D0B3}"/>
</file>

<file path=customXml/itemProps2.xml><?xml version="1.0" encoding="utf-8"?>
<ds:datastoreItem xmlns:ds="http://schemas.openxmlformats.org/officeDocument/2006/customXml" ds:itemID="{4AB3C3E3-3E82-4A90-9419-229D7F48D274}"/>
</file>

<file path=customXml/itemProps3.xml><?xml version="1.0" encoding="utf-8"?>
<ds:datastoreItem xmlns:ds="http://schemas.openxmlformats.org/officeDocument/2006/customXml" ds:itemID="{EF4EF5E3-A2A7-41AF-BB81-FDEF2C35FDBB}"/>
</file>

<file path=docProps/app.xml><?xml version="1.0" encoding="utf-8"?>
<Properties xmlns="http://schemas.openxmlformats.org/officeDocument/2006/extended-properties" xmlns:vt="http://schemas.openxmlformats.org/officeDocument/2006/docPropsVTypes">
  <Template>Office Theme</Template>
  <TotalTime>1421</TotalTime>
  <Words>2918</Words>
  <Application>Microsoft Office PowerPoint</Application>
  <PresentationFormat>Ευρεία οθόνη</PresentationFormat>
  <Paragraphs>223</Paragraphs>
  <Slides>40</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40</vt:i4>
      </vt:variant>
    </vt:vector>
  </HeadingPairs>
  <TitlesOfParts>
    <vt:vector size="47" baseType="lpstr">
      <vt:lpstr>SimSun</vt:lpstr>
      <vt:lpstr>Arial</vt:lpstr>
      <vt:lpstr>Calibri</vt:lpstr>
      <vt:lpstr>Calibri Light</vt:lpstr>
      <vt:lpstr>Times New Roman</vt:lpstr>
      <vt:lpstr>Wingdings</vt:lpstr>
      <vt:lpstr>Office Theme</vt:lpstr>
      <vt:lpstr>Energy Transition: the key to the future </vt:lpstr>
      <vt:lpstr>Unit 1 - Introduction</vt:lpstr>
      <vt:lpstr>Unit 1 - Introduction</vt:lpstr>
      <vt:lpstr>Island residents</vt:lpstr>
      <vt:lpstr>Energy transition research </vt:lpstr>
      <vt:lpstr>Energy transition research </vt:lpstr>
      <vt:lpstr>Energy shift</vt:lpstr>
      <vt:lpstr>Energy shift</vt:lpstr>
      <vt:lpstr>Energy shift</vt:lpstr>
      <vt:lpstr>Energy shift</vt:lpstr>
      <vt:lpstr>Clean Energy Transition Agenda </vt:lpstr>
      <vt:lpstr>Clean Energy Transition Agenda </vt:lpstr>
      <vt:lpstr>Vulnerable social entities</vt:lpstr>
      <vt:lpstr>Vulnerable social entities</vt:lpstr>
      <vt:lpstr>Vulnerable social entities</vt:lpstr>
      <vt:lpstr>Παρουσίαση του PowerPoint</vt:lpstr>
      <vt:lpstr>Παρουσίαση του PowerPoint</vt:lpstr>
      <vt:lpstr>Insecurity</vt:lpstr>
      <vt:lpstr>Insecurity</vt:lpstr>
      <vt:lpstr>Potentials</vt:lpstr>
      <vt:lpstr>Potentials</vt:lpstr>
      <vt:lpstr>Limitations</vt:lpstr>
      <vt:lpstr>Limitations</vt:lpstr>
      <vt:lpstr>Metrics </vt:lpstr>
      <vt:lpstr>Energy and sustainability for islands</vt:lpstr>
      <vt:lpstr>Seasonality</vt:lpstr>
      <vt:lpstr>EU Support</vt:lpstr>
      <vt:lpstr>Smart Island Initiative </vt:lpstr>
      <vt:lpstr>Socioeconomic facets</vt:lpstr>
      <vt:lpstr>Perceptions and acceptance of the energy shift by residential consumers </vt:lpstr>
      <vt:lpstr>Engagement and acceptance on islands </vt:lpstr>
      <vt:lpstr>Engagement and acceptance on islands </vt:lpstr>
      <vt:lpstr>Engagement and acceptance on islands </vt:lpstr>
      <vt:lpstr>Engagement and acceptance on islands </vt:lpstr>
      <vt:lpstr>Isolated power systems </vt:lpstr>
      <vt:lpstr>Isolated power systems </vt:lpstr>
      <vt:lpstr>Isolated power systems </vt:lpstr>
      <vt:lpstr>Isolated power systems </vt:lpstr>
      <vt:lpstr>Concluding remark</vt:lpstr>
      <vt:lpstr>Name email</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C.S. Psomopoulos</dc:creator>
  <cp:lastModifiedBy>KALKANIS KONSTANTINOS</cp:lastModifiedBy>
  <cp:revision>194</cp:revision>
  <dcterms:created xsi:type="dcterms:W3CDTF">2015-09-24T08:02:08Z</dcterms:created>
  <dcterms:modified xsi:type="dcterms:W3CDTF">2024-12-03T13:19:37Z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-519647667</vt:i4>
  </property>
  <property fmtid="{D5CDD505-2E9C-101B-9397-08002B2CF9AE}" pid="3" name="_NewReviewCycle">
    <vt:lpwstr/>
  </property>
  <property fmtid="{D5CDD505-2E9C-101B-9397-08002B2CF9AE}" pid="4" name="_EmailSubject">
    <vt:lpwstr>ASSET dissemination: ASSET template revision</vt:lpwstr>
  </property>
  <property fmtid="{D5CDD505-2E9C-101B-9397-08002B2CF9AE}" pid="5" name="_AuthorEmail">
    <vt:lpwstr>nadia.politou@atos.net</vt:lpwstr>
  </property>
  <property fmtid="{D5CDD505-2E9C-101B-9397-08002B2CF9AE}" pid="6" name="_AuthorEmailDisplayName">
    <vt:lpwstr>Politou, Nadia</vt:lpwstr>
  </property>
  <property fmtid="{D5CDD505-2E9C-101B-9397-08002B2CF9AE}" pid="7" name="_PreviousAdHocReviewCycleID">
    <vt:i4>1440527548</vt:i4>
  </property>
  <property fmtid="{D5CDD505-2E9C-101B-9397-08002B2CF9AE}" pid="8" name="ContentTypeId">
    <vt:lpwstr>0x010100B07DC469C549464CBAF24E320663ABE7</vt:lpwstr>
  </property>
</Properties>
</file>