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8" r:id="rId1"/>
  </p:sldMasterIdLst>
  <p:notesMasterIdLst>
    <p:notesMasterId r:id="rId31"/>
  </p:notesMasterIdLst>
  <p:handoutMasterIdLst>
    <p:handoutMasterId r:id="rId32"/>
  </p:handoutMasterIdLst>
  <p:sldIdLst>
    <p:sldId id="257" r:id="rId2"/>
    <p:sldId id="272" r:id="rId3"/>
    <p:sldId id="274" r:id="rId4"/>
    <p:sldId id="275" r:id="rId5"/>
    <p:sldId id="276" r:id="rId6"/>
    <p:sldId id="277" r:id="rId7"/>
    <p:sldId id="290" r:id="rId8"/>
    <p:sldId id="319" r:id="rId9"/>
    <p:sldId id="320" r:id="rId10"/>
    <p:sldId id="321" r:id="rId11"/>
    <p:sldId id="322" r:id="rId12"/>
    <p:sldId id="323" r:id="rId13"/>
    <p:sldId id="291" r:id="rId14"/>
    <p:sldId id="292" r:id="rId15"/>
    <p:sldId id="324" r:id="rId16"/>
    <p:sldId id="325" r:id="rId17"/>
    <p:sldId id="326" r:id="rId18"/>
    <p:sldId id="327" r:id="rId19"/>
    <p:sldId id="328" r:id="rId20"/>
    <p:sldId id="293" r:id="rId21"/>
    <p:sldId id="329" r:id="rId22"/>
    <p:sldId id="294" r:id="rId23"/>
    <p:sldId id="330" r:id="rId24"/>
    <p:sldId id="331" r:id="rId25"/>
    <p:sldId id="332" r:id="rId26"/>
    <p:sldId id="333" r:id="rId27"/>
    <p:sldId id="334" r:id="rId28"/>
    <p:sldId id="335" r:id="rId29"/>
    <p:sldId id="262"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p, Dmitriy" initials="PD" lastIdx="25" clrIdx="0"/>
  <p:cmAuthor id="2" name="Politou, Nadia" initials="PN" lastIdx="2" clrIdx="1"/>
  <p:cmAuthor id="3" name="Wen" initials="W" lastIdx="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BFFF7"/>
    <a:srgbClr val="009900"/>
    <a:srgbClr val="DEFFBD"/>
    <a:srgbClr val="F2FFE5"/>
    <a:srgbClr val="ECFFD9"/>
    <a:srgbClr val="FFFFCC"/>
    <a:srgbClr val="CCFFFF"/>
    <a:srgbClr val="64C6E4"/>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Stile chiaro 1 - Colore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97" autoAdjust="0"/>
    <p:restoredTop sz="98582" autoAdjust="0"/>
  </p:normalViewPr>
  <p:slideViewPr>
    <p:cSldViewPr snapToGrid="0" snapToObjects="1">
      <p:cViewPr varScale="1">
        <p:scale>
          <a:sx n="106" d="100"/>
          <a:sy n="106" d="100"/>
        </p:scale>
        <p:origin x="540" y="96"/>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83" d="100"/>
          <a:sy n="83" d="100"/>
        </p:scale>
        <p:origin x="385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1.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40"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38"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somopoulos Konstantinos" userId="69d76133-da39-481d-afac-403e49746d68" providerId="ADAL" clId="{D43CEF68-D6F6-48A8-A3D5-0502C1287EA2}"/>
    <pc:docChg chg="modSld">
      <pc:chgData name="Psomopoulos Konstantinos" userId="69d76133-da39-481d-afac-403e49746d68" providerId="ADAL" clId="{D43CEF68-D6F6-48A8-A3D5-0502C1287EA2}" dt="2025-01-25T16:01:44.899" v="2" actId="14100"/>
      <pc:docMkLst>
        <pc:docMk/>
      </pc:docMkLst>
      <pc:sldChg chg="modSp mod">
        <pc:chgData name="Psomopoulos Konstantinos" userId="69d76133-da39-481d-afac-403e49746d68" providerId="ADAL" clId="{D43CEF68-D6F6-48A8-A3D5-0502C1287EA2}" dt="2025-01-25T16:01:36.169" v="1" actId="14100"/>
        <pc:sldMkLst>
          <pc:docMk/>
          <pc:sldMk cId="759084314" sldId="293"/>
        </pc:sldMkLst>
        <pc:spChg chg="mod">
          <ac:chgData name="Psomopoulos Konstantinos" userId="69d76133-da39-481d-afac-403e49746d68" providerId="ADAL" clId="{D43CEF68-D6F6-48A8-A3D5-0502C1287EA2}" dt="2025-01-25T16:01:36.169" v="1" actId="14100"/>
          <ac:spMkLst>
            <pc:docMk/>
            <pc:sldMk cId="759084314" sldId="293"/>
            <ac:spMk id="2" creationId="{FBB35535-9FAD-4EA6-9725-9B70F5CB5E15}"/>
          </ac:spMkLst>
        </pc:spChg>
      </pc:sldChg>
      <pc:sldChg chg="modSp mod">
        <pc:chgData name="Psomopoulos Konstantinos" userId="69d76133-da39-481d-afac-403e49746d68" providerId="ADAL" clId="{D43CEF68-D6F6-48A8-A3D5-0502C1287EA2}" dt="2025-01-25T16:01:44.899" v="2" actId="14100"/>
        <pc:sldMkLst>
          <pc:docMk/>
          <pc:sldMk cId="174995087" sldId="327"/>
        </pc:sldMkLst>
        <pc:spChg chg="mod">
          <ac:chgData name="Psomopoulos Konstantinos" userId="69d76133-da39-481d-afac-403e49746d68" providerId="ADAL" clId="{D43CEF68-D6F6-48A8-A3D5-0502C1287EA2}" dt="2025-01-25T16:01:44.899" v="2" actId="14100"/>
          <ac:spMkLst>
            <pc:docMk/>
            <pc:sldMk cId="174995087" sldId="327"/>
            <ac:spMk id="2" creationId="{FBB35535-9FAD-4EA6-9725-9B70F5CB5E15}"/>
          </ac:spMkLst>
        </pc:spChg>
      </pc:sldChg>
      <pc:sldChg chg="modSp mod">
        <pc:chgData name="Psomopoulos Konstantinos" userId="69d76133-da39-481d-afac-403e49746d68" providerId="ADAL" clId="{D43CEF68-D6F6-48A8-A3D5-0502C1287EA2}" dt="2025-01-25T16:01:28.575" v="0" actId="14100"/>
        <pc:sldMkLst>
          <pc:docMk/>
          <pc:sldMk cId="2069425956" sldId="329"/>
        </pc:sldMkLst>
        <pc:spChg chg="mod">
          <ac:chgData name="Psomopoulos Konstantinos" userId="69d76133-da39-481d-afac-403e49746d68" providerId="ADAL" clId="{D43CEF68-D6F6-48A8-A3D5-0502C1287EA2}" dt="2025-01-25T16:01:28.575" v="0" actId="14100"/>
          <ac:spMkLst>
            <pc:docMk/>
            <pc:sldMk cId="2069425956" sldId="329"/>
            <ac:spMk id="2" creationId="{FBB35535-9FAD-4EA6-9725-9B70F5CB5E15}"/>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72349EF-BE36-3647-BC73-197E2DDC8E1B}" type="datetimeFigureOut">
              <a:rPr lang="en-US" smtClean="0"/>
              <a:pPr/>
              <a:t>1/25/2025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647C817-68F1-DB4B-8C95-228E2832EB27}" type="slidenum">
              <a:rPr lang="en-US" smtClean="0"/>
              <a:pPr/>
              <a:t>‹#›</a:t>
            </a:fld>
            <a:endParaRPr lang="en-US"/>
          </a:p>
        </p:txBody>
      </p:sp>
    </p:spTree>
    <p:extLst>
      <p:ext uri="{BB962C8B-B14F-4D97-AF65-F5344CB8AC3E}">
        <p14:creationId xmlns:p14="http://schemas.microsoft.com/office/powerpoint/2010/main" val="8969253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404CE-E507-514D-B193-542E02BA6536}" type="datetimeFigureOut">
              <a:rPr lang="en-US" smtClean="0"/>
              <a:pPr/>
              <a:t>1/25/2025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Click to edit Master text styles</a:t>
            </a:r>
          </a:p>
          <a:p>
            <a:pPr lvl="1"/>
            <a:r>
              <a:rPr lang="nl-NL"/>
              <a:t>Second level</a:t>
            </a:r>
          </a:p>
          <a:p>
            <a:pPr lvl="2"/>
            <a:r>
              <a:rPr lang="nl-NL"/>
              <a:t>Third level</a:t>
            </a:r>
          </a:p>
          <a:p>
            <a:pPr lvl="3"/>
            <a:r>
              <a:rPr lang="nl-NL"/>
              <a:t>Fourth level</a:t>
            </a:r>
          </a:p>
          <a:p>
            <a:pPr lvl="4"/>
            <a:r>
              <a:rPr lang="nl-NL"/>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094485-0A75-C14E-A3AA-ABF925C5588C}" type="slidenum">
              <a:rPr lang="en-US" smtClean="0"/>
              <a:pPr/>
              <a:t>‹#›</a:t>
            </a:fld>
            <a:endParaRPr lang="en-US"/>
          </a:p>
        </p:txBody>
      </p:sp>
    </p:spTree>
    <p:extLst>
      <p:ext uri="{BB962C8B-B14F-4D97-AF65-F5344CB8AC3E}">
        <p14:creationId xmlns:p14="http://schemas.microsoft.com/office/powerpoint/2010/main" val="57266033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094485-0A75-C14E-A3AA-ABF925C5588C}" type="slidenum">
              <a:rPr lang="en-US" smtClean="0"/>
              <a:pPr/>
              <a:t>1</a:t>
            </a:fld>
            <a:endParaRPr lang="en-US"/>
          </a:p>
        </p:txBody>
      </p:sp>
    </p:spTree>
    <p:extLst>
      <p:ext uri="{BB962C8B-B14F-4D97-AF65-F5344CB8AC3E}">
        <p14:creationId xmlns:p14="http://schemas.microsoft.com/office/powerpoint/2010/main" val="15437556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Immagine 3"/>
          <p:cNvPicPr>
            <a:picLocks noChangeAspect="1"/>
          </p:cNvPicPr>
          <p:nvPr userDrawn="1"/>
        </p:nvPicPr>
        <p:blipFill>
          <a:blip r:embed="rId2"/>
          <a:srcRect/>
          <a:stretch/>
        </p:blipFill>
        <p:spPr>
          <a:xfrm>
            <a:off x="51084" y="13648"/>
            <a:ext cx="12120320" cy="6849789"/>
          </a:xfrm>
          <a:prstGeom prst="rect">
            <a:avLst/>
          </a:prstGeom>
        </p:spPr>
      </p:pic>
      <p:sp>
        <p:nvSpPr>
          <p:cNvPr id="2" name="Title 1"/>
          <p:cNvSpPr>
            <a:spLocks noGrp="1"/>
          </p:cNvSpPr>
          <p:nvPr>
            <p:ph type="ctrTitle" hasCustomPrompt="1"/>
          </p:nvPr>
        </p:nvSpPr>
        <p:spPr>
          <a:xfrm>
            <a:off x="2251875" y="2233223"/>
            <a:ext cx="8147713" cy="1124594"/>
          </a:xfrm>
          <a:noFill/>
        </p:spPr>
        <p:txBody>
          <a:bodyPr lIns="0" tIns="0" rIns="0" bIns="0" anchor="ctr" anchorCtr="0">
            <a:noAutofit/>
          </a:bodyPr>
          <a:lstStyle>
            <a:lvl1pPr algn="ctr">
              <a:lnSpc>
                <a:spcPct val="100000"/>
              </a:lnSpc>
              <a:spcAft>
                <a:spcPts val="0"/>
              </a:spcAft>
              <a:defRPr sz="4800" b="1" baseline="0">
                <a:solidFill>
                  <a:srgbClr val="008000"/>
                </a:solidFill>
                <a:effectLst/>
                <a:latin typeface="+mn-lt"/>
                <a:cs typeface="Arial"/>
              </a:defRPr>
            </a:lvl1pPr>
          </a:lstStyle>
          <a:p>
            <a:r>
              <a:rPr lang="en-US" dirty="0"/>
              <a:t>Presentation  Title</a:t>
            </a:r>
          </a:p>
        </p:txBody>
      </p:sp>
      <p:sp>
        <p:nvSpPr>
          <p:cNvPr id="3" name="Subtitle 2"/>
          <p:cNvSpPr>
            <a:spLocks noGrp="1"/>
          </p:cNvSpPr>
          <p:nvPr>
            <p:ph type="subTitle" idx="1" hasCustomPrompt="1"/>
          </p:nvPr>
        </p:nvSpPr>
        <p:spPr>
          <a:xfrm>
            <a:off x="6648450" y="3594735"/>
            <a:ext cx="3752849" cy="1065217"/>
          </a:xfrm>
        </p:spPr>
        <p:txBody>
          <a:bodyPr>
            <a:noAutofit/>
          </a:bodyPr>
          <a:lstStyle>
            <a:lvl1pPr marL="0" indent="0" algn="l">
              <a:buNone/>
              <a:defRPr sz="2000" i="1">
                <a:solidFill>
                  <a:srgbClr val="008000"/>
                </a:solidFill>
                <a:latin typeface="+mn-lt"/>
                <a:cs typeface="Aria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Author – Organisation</a:t>
            </a:r>
          </a:p>
          <a:p>
            <a:r>
              <a:rPr lang="nl-NL" dirty="0"/>
              <a:t>Meeting </a:t>
            </a:r>
            <a:r>
              <a:rPr lang="nl-NL" dirty="0" err="1"/>
              <a:t>location</a:t>
            </a:r>
            <a:r>
              <a:rPr lang="nl-NL" dirty="0"/>
              <a:t>, </a:t>
            </a:r>
            <a:r>
              <a:rPr lang="nl-NL" dirty="0" err="1"/>
              <a:t>venue</a:t>
            </a:r>
            <a:r>
              <a:rPr lang="nl-NL" dirty="0"/>
              <a:t>, date</a:t>
            </a:r>
            <a:endParaRPr lang="en-US" dirty="0"/>
          </a:p>
        </p:txBody>
      </p:sp>
    </p:spTree>
    <p:extLst>
      <p:ext uri="{BB962C8B-B14F-4D97-AF65-F5344CB8AC3E}">
        <p14:creationId xmlns:p14="http://schemas.microsoft.com/office/powerpoint/2010/main" val="945117276"/>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960989" y="1310184"/>
            <a:ext cx="6954712" cy="4451918"/>
          </a:xfrm>
        </p:spPr>
        <p:txBody>
          <a:bodyPr/>
          <a:lstStyle>
            <a:lvl1pPr marL="457200" indent="-457200">
              <a:buFont typeface="+mj-lt"/>
              <a:buAutoNum type="arabicPeriod"/>
              <a:defRPr sz="2400">
                <a:solidFill>
                  <a:schemeClr val="tx1">
                    <a:tint val="75000"/>
                  </a:schemeClr>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en-GB" noProof="0" dirty="0"/>
              <a:t>Topic 1</a:t>
            </a:r>
          </a:p>
          <a:p>
            <a:r>
              <a:rPr lang="en-GB" noProof="0" dirty="0"/>
              <a:t>Topic 2</a:t>
            </a:r>
          </a:p>
          <a:p>
            <a:r>
              <a:rPr lang="en-GB" noProof="0" dirty="0"/>
              <a:t>…</a:t>
            </a:r>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6" name="Title 1">
            <a:extLst>
              <a:ext uri="{FF2B5EF4-FFF2-40B4-BE49-F238E27FC236}">
                <a16:creationId xmlns:a16="http://schemas.microsoft.com/office/drawing/2014/main" id="{E477FD8C-AE88-46F7-9CE9-C975DBBD4C73}"/>
              </a:ext>
            </a:extLst>
          </p:cNvPr>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Tree>
    <p:extLst>
      <p:ext uri="{BB962C8B-B14F-4D97-AF65-F5344CB8AC3E}">
        <p14:creationId xmlns:p14="http://schemas.microsoft.com/office/powerpoint/2010/main" val="178069578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cxnSp>
        <p:nvCxnSpPr>
          <p:cNvPr id="14" name="Straight Connector 7"/>
          <p:cNvCxnSpPr/>
          <p:nvPr userDrawn="1"/>
        </p:nvCxnSpPr>
        <p:spPr>
          <a:xfrm>
            <a:off x="16989" y="6349763"/>
            <a:ext cx="12204000" cy="0"/>
          </a:xfrm>
          <a:prstGeom prst="line">
            <a:avLst/>
          </a:prstGeom>
          <a:ln w="19050">
            <a:solidFill>
              <a:srgbClr val="009900"/>
            </a:solidFill>
          </a:ln>
        </p:spPr>
        <p:style>
          <a:lnRef idx="1">
            <a:schemeClr val="dk1"/>
          </a:lnRef>
          <a:fillRef idx="0">
            <a:schemeClr val="dk1"/>
          </a:fillRef>
          <a:effectRef idx="0">
            <a:schemeClr val="dk1"/>
          </a:effectRef>
          <a:fontRef idx="minor">
            <a:schemeClr val="tx1"/>
          </a:fontRef>
        </p:style>
      </p:cxnSp>
      <p:sp>
        <p:nvSpPr>
          <p:cNvPr id="10" name="Title 1">
            <a:extLst>
              <a:ext uri="{FF2B5EF4-FFF2-40B4-BE49-F238E27FC236}">
                <a16:creationId xmlns:a16="http://schemas.microsoft.com/office/drawing/2014/main" id="{C1E17B3C-E2F7-43D1-9B0C-8E833D6BA47F}"/>
              </a:ext>
            </a:extLst>
          </p:cNvPr>
          <p:cNvSpPr>
            <a:spLocks noGrp="1"/>
          </p:cNvSpPr>
          <p:nvPr>
            <p:ph type="title"/>
          </p:nvPr>
        </p:nvSpPr>
        <p:spPr>
          <a:xfrm>
            <a:off x="831850" y="1223963"/>
            <a:ext cx="10515600" cy="2852737"/>
          </a:xfrm>
        </p:spPr>
        <p:txBody>
          <a:bodyPr anchor="b"/>
          <a:lstStyle>
            <a:lvl1pPr>
              <a:defRPr sz="6000"/>
            </a:lvl1pPr>
          </a:lstStyle>
          <a:p>
            <a:r>
              <a:rPr lang="en-US" dirty="0"/>
              <a:t>Click to edit Master title style</a:t>
            </a:r>
            <a:endParaRPr lang="el-GR" dirty="0"/>
          </a:p>
        </p:txBody>
      </p:sp>
      <p:sp>
        <p:nvSpPr>
          <p:cNvPr id="11" name="Text Placeholder 2">
            <a:extLst>
              <a:ext uri="{FF2B5EF4-FFF2-40B4-BE49-F238E27FC236}">
                <a16:creationId xmlns:a16="http://schemas.microsoft.com/office/drawing/2014/main" id="{9E439D93-EC71-4BFD-91AB-71DAFB879195}"/>
              </a:ext>
            </a:extLst>
          </p:cNvPr>
          <p:cNvSpPr>
            <a:spLocks noGrp="1"/>
          </p:cNvSpPr>
          <p:nvPr>
            <p:ph type="body" idx="1"/>
          </p:nvPr>
        </p:nvSpPr>
        <p:spPr>
          <a:xfrm>
            <a:off x="831850" y="4103688"/>
            <a:ext cx="10515600" cy="1500187"/>
          </a:xfrm>
        </p:spPr>
        <p:txBody>
          <a:bodyPr/>
          <a:lstStyle>
            <a:lvl1pPr marL="0" indent="0">
              <a:buNone/>
              <a:defRPr sz="2400" b="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Tree>
    <p:extLst>
      <p:ext uri="{BB962C8B-B14F-4D97-AF65-F5344CB8AC3E}">
        <p14:creationId xmlns:p14="http://schemas.microsoft.com/office/powerpoint/2010/main" val="1889947178"/>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05813"/>
            <a:ext cx="7957456" cy="767639"/>
          </a:xfrm>
        </p:spPr>
        <p:txBody>
          <a:bodyPr anchor="ctr"/>
          <a:lstStyle>
            <a:lvl1pPr>
              <a:defRPr sz="4000">
                <a:solidFill>
                  <a:srgbClr val="008000"/>
                </a:solidFill>
                <a:effectLst/>
                <a:latin typeface="+mn-lt"/>
              </a:defRPr>
            </a:lvl1p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cxnSp>
        <p:nvCxnSpPr>
          <p:cNvPr id="5" name="Connettore 1 4"/>
          <p:cNvCxnSpPr/>
          <p:nvPr userDrawn="1"/>
        </p:nvCxnSpPr>
        <p:spPr>
          <a:xfrm flipV="1">
            <a:off x="263298" y="813684"/>
            <a:ext cx="10080000" cy="0"/>
          </a:xfrm>
          <a:prstGeom prst="line">
            <a:avLst/>
          </a:prstGeom>
          <a:ln>
            <a:solidFill>
              <a:srgbClr val="57257D"/>
            </a:solidFill>
          </a:ln>
        </p:spPr>
        <p:style>
          <a:lnRef idx="2">
            <a:schemeClr val="dk1"/>
          </a:lnRef>
          <a:fillRef idx="0">
            <a:schemeClr val="dk1"/>
          </a:fillRef>
          <a:effectRef idx="1">
            <a:schemeClr val="dk1"/>
          </a:effectRef>
          <a:fontRef idx="minor">
            <a:schemeClr val="tx1"/>
          </a:fontRef>
        </p:style>
      </p:cxnSp>
      <p:sp>
        <p:nvSpPr>
          <p:cNvPr id="7" name="Text Placeholder 2">
            <a:extLst>
              <a:ext uri="{FF2B5EF4-FFF2-40B4-BE49-F238E27FC236}">
                <a16:creationId xmlns:a16="http://schemas.microsoft.com/office/drawing/2014/main" id="{C19440AC-1D5F-4DC4-836D-751F83594111}"/>
              </a:ext>
            </a:extLst>
          </p:cNvPr>
          <p:cNvSpPr>
            <a:spLocks noGrp="1"/>
          </p:cNvSpPr>
          <p:nvPr>
            <p:ph idx="1"/>
          </p:nvPr>
        </p:nvSpPr>
        <p:spPr>
          <a:xfrm>
            <a:off x="838200" y="1076329"/>
            <a:ext cx="10515600" cy="4237404"/>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Tree>
    <p:extLst>
      <p:ext uri="{BB962C8B-B14F-4D97-AF65-F5344CB8AC3E}">
        <p14:creationId xmlns:p14="http://schemas.microsoft.com/office/powerpoint/2010/main" val="4059011602"/>
      </p:ext>
    </p:extLst>
  </p:cSld>
  <p:clrMapOvr>
    <a:masterClrMapping/>
  </p:clrMapOvr>
  <p:transition spd="slow">
    <p:fad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Quot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82388" y="1729064"/>
            <a:ext cx="8106770" cy="1463376"/>
          </a:xfrm>
        </p:spPr>
        <p:txBody>
          <a:bodyPr anchor="ctr">
            <a:normAutofit/>
          </a:bodyPr>
          <a:lstStyle>
            <a:lvl1pPr>
              <a:defRPr sz="3200" i="0" baseline="0">
                <a:solidFill>
                  <a:schemeClr val="tx1"/>
                </a:solidFill>
                <a:latin typeface="+mn-lt"/>
                <a:cs typeface="Arial"/>
              </a:defRPr>
            </a:lvl1pPr>
          </a:lstStyle>
          <a:p>
            <a:r>
              <a:rPr lang="nl-NL" dirty="0"/>
              <a:t>Presenter name</a:t>
            </a:r>
            <a:br>
              <a:rPr lang="nl-NL" dirty="0"/>
            </a:br>
            <a:r>
              <a:rPr lang="nl-NL" dirty="0"/>
              <a:t>email</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8344" y="365125"/>
            <a:ext cx="7957456" cy="1325563"/>
          </a:xfrm>
          <a:prstGeom prst="rect">
            <a:avLst/>
          </a:prstGeom>
        </p:spPr>
        <p:txBody>
          <a:bodyPr vert="horz" lIns="91440" tIns="45720" rIns="91440" bIns="45720" rtlCol="0" anchor="b" anchorCtr="0">
            <a:noAutofit/>
          </a:bodyPr>
          <a:lstStyle/>
          <a:p>
            <a:r>
              <a:rPr lang="nl-NL" dirty="0"/>
              <a:t>Click to </a:t>
            </a:r>
            <a:r>
              <a:rPr lang="nl-NL" dirty="0" err="1"/>
              <a:t>edit</a:t>
            </a:r>
            <a:r>
              <a:rPr lang="nl-NL" dirty="0"/>
              <a:t> </a:t>
            </a:r>
            <a:r>
              <a:rPr lang="nl-NL" dirty="0" err="1"/>
              <a:t>Master</a:t>
            </a:r>
            <a:r>
              <a:rPr lang="nl-NL" dirty="0"/>
              <a:t> </a:t>
            </a:r>
            <a:r>
              <a:rPr lang="nl-NL" dirty="0" err="1"/>
              <a:t>title</a:t>
            </a:r>
            <a:r>
              <a:rPr lang="nl-NL" dirty="0"/>
              <a:t> </a:t>
            </a:r>
            <a:r>
              <a:rPr lang="nl-NL" dirty="0" err="1"/>
              <a:t>style</a:t>
            </a:r>
            <a:endParaRPr lang="en-US" dirty="0"/>
          </a:p>
        </p:txBody>
      </p:sp>
      <p:sp>
        <p:nvSpPr>
          <p:cNvPr id="3" name="Text Placeholder 2"/>
          <p:cNvSpPr>
            <a:spLocks noGrp="1"/>
          </p:cNvSpPr>
          <p:nvPr>
            <p:ph type="body" idx="1"/>
          </p:nvPr>
        </p:nvSpPr>
        <p:spPr>
          <a:xfrm>
            <a:off x="838200" y="1825625"/>
            <a:ext cx="10515600" cy="3488107"/>
          </a:xfrm>
          <a:prstGeom prst="rect">
            <a:avLst/>
          </a:prstGeom>
        </p:spPr>
        <p:txBody>
          <a:bodyPr vert="horz" lIns="91440" tIns="45720" rIns="91440" bIns="45720" rtlCol="0">
            <a:normAutofit/>
          </a:bodyPr>
          <a:lstStyle/>
          <a:p>
            <a:pPr lvl="0"/>
            <a:r>
              <a:rPr lang="nl-NL" dirty="0"/>
              <a:t>Click to </a:t>
            </a:r>
            <a:r>
              <a:rPr lang="nl-NL" dirty="0" err="1"/>
              <a:t>edit</a:t>
            </a:r>
            <a:r>
              <a:rPr lang="nl-NL" dirty="0"/>
              <a:t> Master </a:t>
            </a:r>
            <a:r>
              <a:rPr lang="nl-NL" dirty="0" err="1"/>
              <a:t>text</a:t>
            </a:r>
            <a:r>
              <a:rPr lang="nl-NL" dirty="0"/>
              <a:t> </a:t>
            </a:r>
            <a:r>
              <a:rPr lang="nl-NL" dirty="0" err="1"/>
              <a:t>styles</a:t>
            </a:r>
            <a:endParaRPr lang="nl-NL" dirty="0"/>
          </a:p>
          <a:p>
            <a:pPr lvl="1"/>
            <a:r>
              <a:rPr lang="nl-NL" dirty="0"/>
              <a:t>Second level</a:t>
            </a:r>
            <a:endParaRPr lang="en-US" dirty="0"/>
          </a:p>
          <a:p>
            <a:pPr lvl="2"/>
            <a:r>
              <a:rPr lang="en-US" dirty="0"/>
              <a:t>Third level</a:t>
            </a:r>
          </a:p>
          <a:p>
            <a:pPr lvl="3"/>
            <a:r>
              <a:rPr lang="en-US" dirty="0"/>
              <a:t>Fourth level</a:t>
            </a:r>
          </a:p>
          <a:p>
            <a:pPr lvl="4"/>
            <a:r>
              <a:rPr lang="en-US" dirty="0"/>
              <a:t>Fifth level</a:t>
            </a:r>
            <a:endParaRPr lang="nl-NL" dirty="0"/>
          </a:p>
          <a:p>
            <a:pPr lvl="3"/>
            <a:endParaRPr lang="nl-NL" dirty="0"/>
          </a:p>
        </p:txBody>
      </p:sp>
      <p:sp>
        <p:nvSpPr>
          <p:cNvPr id="6" name="Slide Number Placeholder 5"/>
          <p:cNvSpPr>
            <a:spLocks noGrp="1"/>
          </p:cNvSpPr>
          <p:nvPr>
            <p:ph type="sldNum" sz="quarter" idx="4"/>
          </p:nvPr>
        </p:nvSpPr>
        <p:spPr>
          <a:xfrm>
            <a:off x="11516435" y="5521980"/>
            <a:ext cx="525439" cy="365125"/>
          </a:xfrm>
          <a:prstGeom prst="rect">
            <a:avLst/>
          </a:prstGeom>
        </p:spPr>
        <p:txBody>
          <a:bodyPr vert="horz" lIns="91440" tIns="45720" rIns="91440" bIns="45720" rtlCol="0" anchor="ctr"/>
          <a:lstStyle>
            <a:lvl1pPr algn="l">
              <a:defRPr sz="1200">
                <a:solidFill>
                  <a:srgbClr val="7030A0"/>
                </a:solidFill>
                <a:latin typeface="Arial"/>
                <a:cs typeface="Arial"/>
              </a:defRPr>
            </a:lvl1pPr>
          </a:lstStyle>
          <a:p>
            <a:fld id="{6C162CEF-58C8-EF46-9B52-D78FBBFD3DD6}" type="slidenum">
              <a:rPr lang="en-US" smtClean="0"/>
              <a:pPr/>
              <a:t>‹#›</a:t>
            </a:fld>
            <a:endParaRPr lang="en-US" dirty="0"/>
          </a:p>
        </p:txBody>
      </p:sp>
    </p:spTree>
    <p:extLst>
      <p:ext uri="{BB962C8B-B14F-4D97-AF65-F5344CB8AC3E}">
        <p14:creationId xmlns:p14="http://schemas.microsoft.com/office/powerpoint/2010/main" val="356426808"/>
      </p:ext>
    </p:extLst>
  </p:cSld>
  <p:clrMap bg1="lt1" tx1="dk1" bg2="lt2" tx2="dk2" accent1="accent1" accent2="accent2" accent3="accent3" accent4="accent4" accent5="accent5" accent6="accent6" hlink="hlink" folHlink="folHlink"/>
  <p:sldLayoutIdLst>
    <p:sldLayoutId id="2147483769" r:id="rId1"/>
    <p:sldLayoutId id="2147483771" r:id="rId2"/>
    <p:sldLayoutId id="2147483779" r:id="rId3"/>
    <p:sldLayoutId id="2147483781" r:id="rId4"/>
    <p:sldLayoutId id="2147483780" r:id="rId5"/>
  </p:sldLayoutIdLst>
  <p:transition spd="slow">
    <p:fade/>
  </p:transition>
  <p:hf hdr="0" ftr="0" dt="0"/>
  <p:txStyles>
    <p:titleStyle>
      <a:lvl1pPr algn="l" defTabSz="914400" rtl="0" eaLnBrk="1" latinLnBrk="0" hangingPunct="1">
        <a:lnSpc>
          <a:spcPct val="90000"/>
        </a:lnSpc>
        <a:spcBef>
          <a:spcPct val="0"/>
        </a:spcBef>
        <a:buNone/>
        <a:defRPr sz="4800" b="1" kern="1200" baseline="0">
          <a:solidFill>
            <a:srgbClr val="008000"/>
          </a:solidFill>
          <a:latin typeface="+mj-lt"/>
          <a:ea typeface="+mj-ea"/>
          <a:cs typeface="+mj-cs"/>
        </a:defRPr>
      </a:lvl1pPr>
    </p:titleStyle>
    <p:bodyStyle>
      <a:lvl1pPr marL="230400" indent="-2304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Arial"/>
        </a:defRPr>
      </a:lvl1pPr>
      <a:lvl2pPr marL="687600" indent="-230400" algn="l" defTabSz="914400" rtl="0" eaLnBrk="1" latinLnBrk="0" hangingPunct="1">
        <a:lnSpc>
          <a:spcPct val="90000"/>
        </a:lnSpc>
        <a:spcBef>
          <a:spcPts val="500"/>
        </a:spcBef>
        <a:buFont typeface="Arial" panose="020B0604020202020204" pitchFamily="34" charset="0"/>
        <a:buChar char="•"/>
        <a:defRPr lang="nl-NL" sz="2400" i="0" kern="1200" baseline="0" dirty="0">
          <a:solidFill>
            <a:schemeClr val="bg1">
              <a:lumMod val="50000"/>
            </a:schemeClr>
          </a:solidFill>
          <a:latin typeface="+mn-lt"/>
          <a:ea typeface="+mn-ea"/>
          <a:cs typeface="Arial"/>
        </a:defRPr>
      </a:lvl2pPr>
      <a:lvl3pPr marL="11448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008000"/>
          </a:solidFill>
          <a:latin typeface="+mn-lt"/>
          <a:ea typeface="+mn-ea"/>
          <a:cs typeface="Arial"/>
        </a:defRPr>
      </a:lvl3pPr>
      <a:lvl4pPr marL="1602000" indent="-230400" algn="l" defTabSz="914400" rtl="0" eaLnBrk="1" latinLnBrk="0" hangingPunct="1">
        <a:lnSpc>
          <a:spcPct val="90000"/>
        </a:lnSpc>
        <a:spcBef>
          <a:spcPts val="500"/>
        </a:spcBef>
        <a:buFont typeface="Arial" panose="020B0604020202020204" pitchFamily="34" charset="0"/>
        <a:buChar char="•"/>
        <a:defRPr sz="1800" kern="1200" baseline="0">
          <a:solidFill>
            <a:srgbClr val="7030A0"/>
          </a:solidFill>
          <a:latin typeface="+mn-lt"/>
          <a:ea typeface="+mn-ea"/>
          <a:cs typeface="Arial"/>
        </a:defRPr>
      </a:lvl4pPr>
      <a:lvl5pPr marL="2059200" indent="-230400" algn="l" defTabSz="914400" rtl="0" eaLnBrk="1" latinLnBrk="0" hangingPunct="1">
        <a:lnSpc>
          <a:spcPct val="90000"/>
        </a:lnSpc>
        <a:spcBef>
          <a:spcPts val="500"/>
        </a:spcBef>
        <a:buFont typeface="Arial" panose="020B0604020202020204" pitchFamily="34" charset="0"/>
        <a:buChar char="•"/>
        <a:defRPr lang="en-US" sz="1800" i="0" kern="1200" baseline="0" dirty="0" smtClean="0">
          <a:solidFill>
            <a:srgbClr val="0070C0"/>
          </a:solidFill>
          <a:latin typeface="+mn-lt"/>
          <a:ea typeface="+mn-ea"/>
          <a:cs typeface="Arial"/>
        </a:defRPr>
      </a:lvl5pPr>
      <a:lvl6pPr marL="22860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 name="Sottotitolo 24"/>
          <p:cNvSpPr>
            <a:spLocks noGrp="1"/>
          </p:cNvSpPr>
          <p:nvPr>
            <p:ph type="subTitle" idx="1"/>
          </p:nvPr>
        </p:nvSpPr>
        <p:spPr>
          <a:xfrm>
            <a:off x="6946900" y="3618411"/>
            <a:ext cx="4326346" cy="1410215"/>
          </a:xfrm>
        </p:spPr>
        <p:txBody>
          <a:bodyPr>
            <a:normAutofit fontScale="92500"/>
          </a:bodyPr>
          <a:lstStyle/>
          <a:p>
            <a:pPr>
              <a:lnSpc>
                <a:spcPct val="170000"/>
              </a:lnSpc>
            </a:pPr>
            <a:r>
              <a:rPr lang="en-US" sz="1900" dirty="0"/>
              <a:t>Prof. Constantinos S. Psomopoulos, </a:t>
            </a:r>
            <a:r>
              <a:rPr lang="en-US" sz="1900" dirty="0" err="1"/>
              <a:t>UniWA</a:t>
            </a:r>
            <a:endParaRPr lang="it-IT" sz="1900" dirty="0"/>
          </a:p>
          <a:p>
            <a:pPr>
              <a:lnSpc>
                <a:spcPct val="170000"/>
              </a:lnSpc>
            </a:pPr>
            <a:r>
              <a:rPr lang="it-IT" sz="1900" dirty="0"/>
              <a:t>June 2024</a:t>
            </a:r>
          </a:p>
          <a:p>
            <a:pPr>
              <a:lnSpc>
                <a:spcPct val="170000"/>
              </a:lnSpc>
            </a:pPr>
            <a:endParaRPr lang="it-IT" sz="1900" dirty="0">
              <a:solidFill>
                <a:srgbClr val="008000"/>
              </a:solidFill>
            </a:endParaRPr>
          </a:p>
        </p:txBody>
      </p:sp>
      <p:sp>
        <p:nvSpPr>
          <p:cNvPr id="24" name="Titolo 23"/>
          <p:cNvSpPr>
            <a:spLocks noGrp="1"/>
          </p:cNvSpPr>
          <p:nvPr>
            <p:ph type="ctrTitle"/>
          </p:nvPr>
        </p:nvSpPr>
        <p:spPr>
          <a:xfrm>
            <a:off x="2669310" y="2541898"/>
            <a:ext cx="8430490" cy="805231"/>
          </a:xfrm>
          <a:solidFill>
            <a:srgbClr val="FFFFFF"/>
          </a:solidFill>
          <a:ln>
            <a:noFill/>
          </a:ln>
        </p:spPr>
        <p:txBody>
          <a:bodyPr anchor="t"/>
          <a:lstStyle/>
          <a:p>
            <a:pPr>
              <a:lnSpc>
                <a:spcPts val="4000"/>
              </a:lnSpc>
            </a:pPr>
            <a:r>
              <a:rPr lang="en-US" b="0" dirty="0"/>
              <a:t>ENERGY TRANSITION IN ISLANDS – ROLE and POWER of VISITORS </a:t>
            </a:r>
            <a:endParaRPr lang="en-US" b="0" dirty="0">
              <a:solidFill>
                <a:srgbClr val="008000"/>
              </a:solidFill>
            </a:endParaRPr>
          </a:p>
        </p:txBody>
      </p:sp>
    </p:spTree>
    <p:extLst>
      <p:ext uri="{BB962C8B-B14F-4D97-AF65-F5344CB8AC3E}">
        <p14:creationId xmlns:p14="http://schemas.microsoft.com/office/powerpoint/2010/main" val="777720504"/>
      </p:ext>
    </p:extLst>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C5D6F-7C34-4965-A971-2E9D2B7BD757}"/>
              </a:ext>
            </a:extLst>
          </p:cNvPr>
          <p:cNvSpPr>
            <a:spLocks noGrp="1"/>
          </p:cNvSpPr>
          <p:nvPr>
            <p:ph type="title"/>
          </p:nvPr>
        </p:nvSpPr>
        <p:spPr/>
        <p:txBody>
          <a:bodyPr/>
          <a:lstStyle/>
          <a:p>
            <a:r>
              <a:rPr lang="en-US" dirty="0"/>
              <a:t>Carbon Pricing</a:t>
            </a:r>
            <a:endParaRPr lang="el-GR" dirty="0"/>
          </a:p>
        </p:txBody>
      </p:sp>
      <p:sp>
        <p:nvSpPr>
          <p:cNvPr id="3" name="Θέση περιεχομένου 2">
            <a:extLst>
              <a:ext uri="{FF2B5EF4-FFF2-40B4-BE49-F238E27FC236}">
                <a16:creationId xmlns:a16="http://schemas.microsoft.com/office/drawing/2014/main" id="{1B476C65-2A4E-4E0C-A5CF-F0B102CE6D57}"/>
              </a:ext>
            </a:extLst>
          </p:cNvPr>
          <p:cNvSpPr>
            <a:spLocks noGrp="1"/>
          </p:cNvSpPr>
          <p:nvPr>
            <p:ph idx="1"/>
          </p:nvPr>
        </p:nvSpPr>
        <p:spPr/>
        <p:txBody>
          <a:bodyPr/>
          <a:lstStyle/>
          <a:p>
            <a:r>
              <a:rPr lang="en-US" dirty="0"/>
              <a:t>In order to </a:t>
            </a:r>
            <a:r>
              <a:rPr lang="en-US" dirty="0" err="1"/>
              <a:t>internalise</a:t>
            </a:r>
            <a:r>
              <a:rPr lang="en-US" dirty="0"/>
              <a:t> the external cost of climate change in the widest spectrum of economic decision-making and to establish financial incentives for clean growth, it is imperative that GHG emissions be priced appropriately. </a:t>
            </a:r>
          </a:p>
          <a:p>
            <a:r>
              <a:rPr lang="en-US" dirty="0"/>
              <a:t>In order to support clean technology and market innovation and create new, low-carbon engines of economic growth, it can assist in raising the necessary funds.</a:t>
            </a:r>
          </a:p>
          <a:p>
            <a:endParaRPr lang="el-GR" dirty="0"/>
          </a:p>
        </p:txBody>
      </p:sp>
    </p:spTree>
    <p:extLst>
      <p:ext uri="{BB962C8B-B14F-4D97-AF65-F5344CB8AC3E}">
        <p14:creationId xmlns:p14="http://schemas.microsoft.com/office/powerpoint/2010/main" val="2769495719"/>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C5D6F-7C34-4965-A971-2E9D2B7BD757}"/>
              </a:ext>
            </a:extLst>
          </p:cNvPr>
          <p:cNvSpPr>
            <a:spLocks noGrp="1"/>
          </p:cNvSpPr>
          <p:nvPr>
            <p:ph type="title"/>
          </p:nvPr>
        </p:nvSpPr>
        <p:spPr/>
        <p:txBody>
          <a:bodyPr/>
          <a:lstStyle/>
          <a:p>
            <a:r>
              <a:rPr lang="en-US" dirty="0"/>
              <a:t>Carbon Pricing</a:t>
            </a:r>
            <a:endParaRPr lang="el-GR" dirty="0"/>
          </a:p>
        </p:txBody>
      </p:sp>
      <p:sp>
        <p:nvSpPr>
          <p:cNvPr id="3" name="Θέση περιεχομένου 2">
            <a:extLst>
              <a:ext uri="{FF2B5EF4-FFF2-40B4-BE49-F238E27FC236}">
                <a16:creationId xmlns:a16="http://schemas.microsoft.com/office/drawing/2014/main" id="{1B476C65-2A4E-4E0C-A5CF-F0B102CE6D57}"/>
              </a:ext>
            </a:extLst>
          </p:cNvPr>
          <p:cNvSpPr>
            <a:spLocks noGrp="1"/>
          </p:cNvSpPr>
          <p:nvPr>
            <p:ph idx="1"/>
          </p:nvPr>
        </p:nvSpPr>
        <p:spPr>
          <a:xfrm>
            <a:off x="838200" y="1076329"/>
            <a:ext cx="10515600" cy="5181036"/>
          </a:xfrm>
        </p:spPr>
        <p:txBody>
          <a:bodyPr>
            <a:normAutofit/>
          </a:bodyPr>
          <a:lstStyle/>
          <a:p>
            <a:pPr marL="0" indent="0">
              <a:buNone/>
            </a:pPr>
            <a:r>
              <a:rPr lang="en-US" dirty="0"/>
              <a:t>Governments and corporations alike are increasingly in agreement on the essential role that carbon pricing plays in the shift to a </a:t>
            </a:r>
            <a:r>
              <a:rPr lang="en-US" dirty="0" err="1"/>
              <a:t>decarbonised</a:t>
            </a:r>
            <a:r>
              <a:rPr lang="en-US" dirty="0"/>
              <a:t> economy. </a:t>
            </a:r>
          </a:p>
          <a:p>
            <a:pPr marL="0" indent="0">
              <a:buNone/>
            </a:pPr>
            <a:r>
              <a:rPr lang="en-US" dirty="0"/>
              <a:t>One of the tools in the climate policy package that countries need to use to cut emissions is carbon pricing. It usually serves as a source of income as well, which is crucial in a budget-constrained economic climate. </a:t>
            </a:r>
          </a:p>
        </p:txBody>
      </p:sp>
    </p:spTree>
    <p:extLst>
      <p:ext uri="{BB962C8B-B14F-4D97-AF65-F5344CB8AC3E}">
        <p14:creationId xmlns:p14="http://schemas.microsoft.com/office/powerpoint/2010/main" val="2428242701"/>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C5D6F-7C34-4965-A971-2E9D2B7BD757}"/>
              </a:ext>
            </a:extLst>
          </p:cNvPr>
          <p:cNvSpPr>
            <a:spLocks noGrp="1"/>
          </p:cNvSpPr>
          <p:nvPr>
            <p:ph type="title"/>
          </p:nvPr>
        </p:nvSpPr>
        <p:spPr/>
        <p:txBody>
          <a:bodyPr/>
          <a:lstStyle/>
          <a:p>
            <a:r>
              <a:rPr lang="en-US" dirty="0"/>
              <a:t>Carbon Pricing</a:t>
            </a:r>
            <a:endParaRPr lang="el-GR" dirty="0"/>
          </a:p>
        </p:txBody>
      </p:sp>
      <p:sp>
        <p:nvSpPr>
          <p:cNvPr id="3" name="Θέση περιεχομένου 2">
            <a:extLst>
              <a:ext uri="{FF2B5EF4-FFF2-40B4-BE49-F238E27FC236}">
                <a16:creationId xmlns:a16="http://schemas.microsoft.com/office/drawing/2014/main" id="{1B476C65-2A4E-4E0C-A5CF-F0B102CE6D57}"/>
              </a:ext>
            </a:extLst>
          </p:cNvPr>
          <p:cNvSpPr>
            <a:spLocks noGrp="1"/>
          </p:cNvSpPr>
          <p:nvPr>
            <p:ph idx="1"/>
          </p:nvPr>
        </p:nvSpPr>
        <p:spPr/>
        <p:txBody>
          <a:bodyPr>
            <a:normAutofit/>
          </a:bodyPr>
          <a:lstStyle/>
          <a:p>
            <a:pPr marL="0" indent="0">
              <a:buNone/>
            </a:pPr>
            <a:r>
              <a:rPr lang="en-US" dirty="0"/>
              <a:t>Companies </a:t>
            </a:r>
            <a:r>
              <a:rPr lang="en-US" dirty="0" err="1"/>
              <a:t>utilise</a:t>
            </a:r>
            <a:r>
              <a:rPr lang="en-US" dirty="0"/>
              <a:t> internal carbon pricing as a tool to find possible climate hazards and income possibilities, as well as to assess how obligatory carbon prices may affect their operations. </a:t>
            </a:r>
          </a:p>
          <a:p>
            <a:pPr marL="0" indent="0">
              <a:buNone/>
            </a:pPr>
            <a:endParaRPr lang="en-US" dirty="0"/>
          </a:p>
          <a:p>
            <a:pPr marL="0" indent="0">
              <a:buNone/>
            </a:pPr>
            <a:r>
              <a:rPr lang="en-US" dirty="0"/>
              <a:t>Lastly, long-term investors might reevaluate their investment plans and reallocate funds to low-carbon or climate-resilient </a:t>
            </a:r>
            <a:r>
              <a:rPr lang="en-US" dirty="0" err="1"/>
              <a:t>endeavours</a:t>
            </a:r>
            <a:r>
              <a:rPr lang="en-US" dirty="0"/>
              <a:t> by using carbon pricing to examine the possible effects of climate change legislation on their investment portfolios.</a:t>
            </a:r>
          </a:p>
          <a:p>
            <a:endParaRPr lang="el-GR" dirty="0"/>
          </a:p>
        </p:txBody>
      </p:sp>
    </p:spTree>
    <p:extLst>
      <p:ext uri="{BB962C8B-B14F-4D97-AF65-F5344CB8AC3E}">
        <p14:creationId xmlns:p14="http://schemas.microsoft.com/office/powerpoint/2010/main" val="1176344699"/>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Carbon Pricing</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8"/>
            <a:ext cx="10515600" cy="5216895"/>
          </a:xfrm>
        </p:spPr>
        <p:txBody>
          <a:bodyPr>
            <a:normAutofit lnSpcReduction="10000"/>
          </a:bodyPr>
          <a:lstStyle/>
          <a:p>
            <a:pPr marL="0" indent="0">
              <a:buNone/>
            </a:pPr>
            <a:r>
              <a:rPr lang="en-US" dirty="0"/>
              <a:t>Pricing for carbon may take many different forms. </a:t>
            </a:r>
          </a:p>
          <a:p>
            <a:pPr marL="0" indent="0">
              <a:buNone/>
            </a:pPr>
            <a:r>
              <a:rPr lang="en-US" dirty="0"/>
              <a:t>Generally speaking, the Carbon Pricing Dashboard and the State and Trends of Carbon Pricing series concentrate on direct carbon pricing tools, or those that impose a price incentive that is exactly proportionate to the greenhouse gas emissions produced by a specific good or activity (mostly carbon taxes, ETSs, and carbon crediting mechanisms). </a:t>
            </a:r>
          </a:p>
          <a:p>
            <a:pPr marL="0" indent="0">
              <a:buNone/>
            </a:pPr>
            <a:r>
              <a:rPr lang="en-US" dirty="0"/>
              <a:t>Nonetheless, several countries have imposed carbon taxes with different tax rates (per metric </a:t>
            </a:r>
            <a:r>
              <a:rPr lang="en-US" dirty="0" err="1"/>
              <a:t>tonne</a:t>
            </a:r>
            <a:r>
              <a:rPr lang="en-US" dirty="0"/>
              <a:t> CO2) for different fuels. </a:t>
            </a:r>
          </a:p>
          <a:p>
            <a:pPr marL="0" indent="0">
              <a:buNone/>
            </a:pPr>
            <a:r>
              <a:rPr lang="en-US" dirty="0"/>
              <a:t>Despite being referred to as "carbon taxes" and having previously been covered in State and Trends Reports, these policies are more closely aligned with the concept of indirect carbon pricing because carbon prices vary throughout fuels.</a:t>
            </a:r>
            <a:endParaRPr lang="el-GR" dirty="0"/>
          </a:p>
        </p:txBody>
      </p:sp>
    </p:spTree>
    <p:extLst>
      <p:ext uri="{BB962C8B-B14F-4D97-AF65-F5344CB8AC3E}">
        <p14:creationId xmlns:p14="http://schemas.microsoft.com/office/powerpoint/2010/main" val="1394832954"/>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Tradable green certificates</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A marketable asset that certifies that power was produced using renewable (green) energy is called a "green certificate." </a:t>
            </a:r>
          </a:p>
          <a:p>
            <a:pPr marL="0" indent="0">
              <a:buNone/>
            </a:pPr>
            <a:r>
              <a:rPr lang="en-US" dirty="0"/>
              <a:t>others often, it is known as a Guarantee of Origin (GO or </a:t>
            </a:r>
            <a:r>
              <a:rPr lang="en-US" dirty="0" err="1"/>
              <a:t>GoO</a:t>
            </a:r>
            <a:r>
              <a:rPr lang="en-US" dirty="0"/>
              <a:t>) from a renewable energy source. </a:t>
            </a:r>
          </a:p>
          <a:p>
            <a:pPr marL="0" indent="0">
              <a:buNone/>
            </a:pPr>
            <a:r>
              <a:rPr lang="en-US" dirty="0"/>
              <a:t>Other names for it include Renewable Energy Certificate (REC), Renewable Obligation Certificate (ROC), and others.</a:t>
            </a:r>
            <a:endParaRPr lang="el-GR" dirty="0"/>
          </a:p>
        </p:txBody>
      </p:sp>
    </p:spTree>
    <p:extLst>
      <p:ext uri="{BB962C8B-B14F-4D97-AF65-F5344CB8AC3E}">
        <p14:creationId xmlns:p14="http://schemas.microsoft.com/office/powerpoint/2010/main" val="4147107729"/>
      </p:ext>
    </p:extLst>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Tradable green certificates</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8"/>
            <a:ext cx="10515600" cy="4759695"/>
          </a:xfrm>
        </p:spPr>
        <p:txBody>
          <a:bodyPr/>
          <a:lstStyle/>
          <a:p>
            <a:pPr marL="0" indent="0">
              <a:buNone/>
            </a:pPr>
            <a:r>
              <a:rPr lang="en-US" dirty="0"/>
              <a:t>Green certifications are exchanged willingly or for compliance purposes. </a:t>
            </a:r>
          </a:p>
          <a:p>
            <a:pPr marL="0" indent="0">
              <a:buNone/>
            </a:pPr>
            <a:r>
              <a:rPr lang="en-US" dirty="0"/>
              <a:t>Because of government regulations requiring suppliers to have a specific proportion of renewable generation in their supply portfolio, green certificates are issued and exchanged in compliance markets. </a:t>
            </a:r>
          </a:p>
          <a:p>
            <a:pPr marL="0" indent="0">
              <a:buNone/>
            </a:pPr>
            <a:r>
              <a:rPr lang="en-US" dirty="0"/>
              <a:t>Governments may use green certificates to set precise goals for a nation's renewable output level, and the market will figure out the best method to reach these goals. </a:t>
            </a:r>
          </a:p>
          <a:p>
            <a:pPr marL="0" indent="0">
              <a:buNone/>
            </a:pPr>
            <a:r>
              <a:rPr lang="en-US" dirty="0"/>
              <a:t>It serves as a substitute for other policy tools including feed-in tariffs, fiscal advantages, and subsidies for renewable production and investment. </a:t>
            </a:r>
            <a:endParaRPr lang="el-GR" dirty="0"/>
          </a:p>
        </p:txBody>
      </p:sp>
    </p:spTree>
    <p:extLst>
      <p:ext uri="{BB962C8B-B14F-4D97-AF65-F5344CB8AC3E}">
        <p14:creationId xmlns:p14="http://schemas.microsoft.com/office/powerpoint/2010/main" val="3271806104"/>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Tradable green certificates</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Greener or more inventive technologies receive more green certificates than other technologies per MWh of electricity generated. </a:t>
            </a:r>
          </a:p>
          <a:p>
            <a:pPr marL="0" indent="0">
              <a:buNone/>
            </a:pPr>
            <a:r>
              <a:rPr lang="en-US" dirty="0"/>
              <a:t>In compliance markets, the quantity of green certificates may vary depending on the source. </a:t>
            </a:r>
          </a:p>
          <a:p>
            <a:pPr marL="0" indent="0">
              <a:buNone/>
            </a:pPr>
            <a:r>
              <a:rPr lang="en-US" dirty="0"/>
              <a:t>Generally, a green certificate is granted for every 1 MWh of renewable power.</a:t>
            </a:r>
            <a:endParaRPr lang="el-GR" dirty="0"/>
          </a:p>
        </p:txBody>
      </p:sp>
    </p:spTree>
    <p:extLst>
      <p:ext uri="{BB962C8B-B14F-4D97-AF65-F5344CB8AC3E}">
        <p14:creationId xmlns:p14="http://schemas.microsoft.com/office/powerpoint/2010/main" val="3906483344"/>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Tradable green certificates</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In order to obtain assured green power, green certificates—more commonly known as Guarantees of Origin—are voluntarily obtained.</a:t>
            </a:r>
          </a:p>
          <a:p>
            <a:pPr marL="0" indent="0">
              <a:buNone/>
            </a:pPr>
            <a:r>
              <a:rPr lang="en-US" dirty="0"/>
              <a:t>This enables end users to lessen their carbon impact, including homes and enterprises. </a:t>
            </a:r>
          </a:p>
          <a:p>
            <a:pPr marL="0" indent="0">
              <a:buNone/>
            </a:pPr>
            <a:r>
              <a:rPr lang="en-US" dirty="0"/>
              <a:t>Businesses profit from this as it enhances their brand and gives them a competitive advantage in a world where environmental issues are becoming more and more important.</a:t>
            </a:r>
            <a:endParaRPr lang="el-GR" dirty="0"/>
          </a:p>
        </p:txBody>
      </p:sp>
    </p:spTree>
    <p:extLst>
      <p:ext uri="{BB962C8B-B14F-4D97-AF65-F5344CB8AC3E}">
        <p14:creationId xmlns:p14="http://schemas.microsoft.com/office/powerpoint/2010/main" val="4220097407"/>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a:xfrm>
            <a:off x="838199" y="105813"/>
            <a:ext cx="9138719" cy="767639"/>
          </a:xfrm>
        </p:spPr>
        <p:txBody>
          <a:bodyPr/>
          <a:lstStyle/>
          <a:p>
            <a:r>
              <a:rPr lang="en-US" sz="3200" dirty="0"/>
              <a:t>Tradable green certificates - Green Certificate trading</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8"/>
            <a:ext cx="10515600" cy="5198965"/>
          </a:xfrm>
        </p:spPr>
        <p:txBody>
          <a:bodyPr>
            <a:normAutofit/>
          </a:bodyPr>
          <a:lstStyle/>
          <a:p>
            <a:pPr marL="0" indent="0">
              <a:buNone/>
            </a:pPr>
            <a:r>
              <a:rPr lang="en-US" dirty="0"/>
              <a:t>One may think of a green certificate as the reverse of an emission certificate. </a:t>
            </a:r>
          </a:p>
          <a:p>
            <a:pPr marL="0" indent="0">
              <a:buNone/>
            </a:pPr>
            <a:r>
              <a:rPr lang="en-US" dirty="0"/>
              <a:t>Green certificates generate additional cash for renewable production and ensure a minimum of renewable output, whereas emission certificates, like EUAs (EU Allowances), impose a cost on non-renewable production and set a maximum to the overall emissions.</a:t>
            </a:r>
          </a:p>
          <a:p>
            <a:pPr marL="0" indent="0">
              <a:buNone/>
            </a:pPr>
            <a:r>
              <a:rPr lang="en-US" dirty="0"/>
              <a:t>The market's level of scarcity determines the green certificates' price. When the green credentials program is motivated by strict government policy objectives, the cost is greater. </a:t>
            </a:r>
          </a:p>
          <a:p>
            <a:pPr marL="0" indent="0">
              <a:buNone/>
            </a:pPr>
            <a:r>
              <a:rPr lang="en-US" dirty="0"/>
              <a:t>Because certificates, unlike emission certificates, cannot be transferred between European markets, the market as a whole is frequently tiny and trading is not very liquid. </a:t>
            </a:r>
          </a:p>
          <a:p>
            <a:endParaRPr lang="el-GR" dirty="0"/>
          </a:p>
        </p:txBody>
      </p:sp>
    </p:spTree>
    <p:extLst>
      <p:ext uri="{BB962C8B-B14F-4D97-AF65-F5344CB8AC3E}">
        <p14:creationId xmlns:p14="http://schemas.microsoft.com/office/powerpoint/2010/main" val="174995087"/>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Tradable green certificates</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This is one of the reasons why green certificate compliance markets have been less popular in recent years, and only a small number of European nations—including Belgium, Sweden, Norway, and Poland—remain dependent on this system. </a:t>
            </a:r>
          </a:p>
          <a:p>
            <a:pPr marL="0" indent="0">
              <a:buNone/>
            </a:pPr>
            <a:r>
              <a:rPr lang="en-US" dirty="0"/>
              <a:t>With the exception of Sweden and Norway, who have a common </a:t>
            </a:r>
            <a:r>
              <a:rPr lang="en-US" dirty="0" err="1"/>
              <a:t>Elcertificates</a:t>
            </a:r>
            <a:r>
              <a:rPr lang="en-US" dirty="0"/>
              <a:t> market (</a:t>
            </a:r>
            <a:r>
              <a:rPr lang="en-US" dirty="0" err="1"/>
              <a:t>ElCert</a:t>
            </a:r>
            <a:r>
              <a:rPr lang="en-US" dirty="0"/>
              <a:t>), the majority of marketplaces are nationally structured. </a:t>
            </a:r>
          </a:p>
          <a:p>
            <a:pPr marL="0" indent="0">
              <a:buNone/>
            </a:pPr>
            <a:r>
              <a:rPr lang="en-US" dirty="0"/>
              <a:t>The Green Power Hub platform or brokers like STX, </a:t>
            </a:r>
            <a:r>
              <a:rPr lang="en-US" dirty="0" err="1"/>
              <a:t>Cleanworld</a:t>
            </a:r>
            <a:r>
              <a:rPr lang="en-US" dirty="0"/>
              <a:t>, Evolution Markets, and ACT handle the majority of trading activity.</a:t>
            </a:r>
          </a:p>
          <a:p>
            <a:endParaRPr lang="en-US" dirty="0"/>
          </a:p>
          <a:p>
            <a:endParaRPr lang="el-GR" dirty="0"/>
          </a:p>
        </p:txBody>
      </p:sp>
    </p:spTree>
    <p:extLst>
      <p:ext uri="{BB962C8B-B14F-4D97-AF65-F5344CB8AC3E}">
        <p14:creationId xmlns:p14="http://schemas.microsoft.com/office/powerpoint/2010/main" val="102964709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2</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dirty="0"/>
              <a:t>Description</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The role of visitors’ </a:t>
            </a:r>
            <a:r>
              <a:rPr lang="en-US" sz="2400" dirty="0" err="1"/>
              <a:t>behaviour</a:t>
            </a:r>
            <a:r>
              <a:rPr lang="en-US" sz="2400" dirty="0"/>
              <a:t> and actions in full perspective </a:t>
            </a:r>
          </a:p>
          <a:p>
            <a:r>
              <a:rPr lang="en-US" sz="2400" dirty="0"/>
              <a:t>before, </a:t>
            </a:r>
          </a:p>
          <a:p>
            <a:r>
              <a:rPr lang="en-US" sz="2400" dirty="0"/>
              <a:t>during </a:t>
            </a:r>
          </a:p>
          <a:p>
            <a:r>
              <a:rPr lang="en-US" sz="2400" dirty="0"/>
              <a:t>after their stay</a:t>
            </a:r>
          </a:p>
          <a:p>
            <a:pPr marL="0" indent="0">
              <a:buNone/>
            </a:pPr>
            <a:r>
              <a:rPr lang="en-US" sz="2400" dirty="0"/>
              <a:t> as a key action for the future of islands and their energy transition. </a:t>
            </a:r>
          </a:p>
          <a:p>
            <a:pPr marL="0" indent="0">
              <a:buNone/>
            </a:pPr>
            <a:endParaRPr lang="en-US" sz="2400" dirty="0"/>
          </a:p>
          <a:p>
            <a:pPr marL="0" indent="0">
              <a:buNone/>
            </a:pPr>
            <a:r>
              <a:rPr lang="en-US" sz="2400" dirty="0"/>
              <a:t>Criteria for selecting places and actions during their stay and on the evaluation of a place in an island, based on ET and Sustainable and Clean Energy.</a:t>
            </a:r>
          </a:p>
        </p:txBody>
      </p:sp>
    </p:spTree>
    <p:extLst>
      <p:ext uri="{BB962C8B-B14F-4D97-AF65-F5344CB8AC3E}">
        <p14:creationId xmlns:p14="http://schemas.microsoft.com/office/powerpoint/2010/main" val="1282033188"/>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a:xfrm>
            <a:off x="838200" y="105813"/>
            <a:ext cx="8776580" cy="767639"/>
          </a:xfrm>
        </p:spPr>
        <p:txBody>
          <a:bodyPr/>
          <a:lstStyle/>
          <a:p>
            <a:r>
              <a:rPr lang="en-US" sz="3200" dirty="0"/>
              <a:t>Difficulties in renewable energy implementation</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9"/>
            <a:ext cx="10515600" cy="5181036"/>
          </a:xfrm>
        </p:spPr>
        <p:txBody>
          <a:bodyPr>
            <a:normAutofit/>
          </a:bodyPr>
          <a:lstStyle/>
          <a:p>
            <a:pPr marL="0" indent="0">
              <a:buNone/>
            </a:pPr>
            <a:r>
              <a:rPr lang="en-US" dirty="0"/>
              <a:t>However, those green policies may be difficult to execute in a number of developing nations, and when they do exist, they may encounter a number of obstacles related to the inherent uncertainties of funding RE projects. </a:t>
            </a:r>
          </a:p>
          <a:p>
            <a:pPr marL="0" indent="0">
              <a:buNone/>
            </a:pPr>
            <a:r>
              <a:rPr lang="en-US" dirty="0"/>
              <a:t>Because they can be influenced by corporate confidence and economic policy uncertainties, present green finance strategies may not be helpful in easing the transition to renewable energy, even in wealthy nations like the US. </a:t>
            </a:r>
          </a:p>
          <a:p>
            <a:pPr marL="0" indent="0">
              <a:buNone/>
            </a:pPr>
            <a:r>
              <a:rPr lang="en-US" dirty="0"/>
              <a:t>In nations with weak credit markets and a limited amount of current technological capabilities, green finance may be less successful in accelerating the shift to renewable energy. </a:t>
            </a:r>
          </a:p>
          <a:p>
            <a:endParaRPr lang="en-US" dirty="0"/>
          </a:p>
          <a:p>
            <a:endParaRPr lang="el-GR" dirty="0"/>
          </a:p>
        </p:txBody>
      </p:sp>
    </p:spTree>
    <p:extLst>
      <p:ext uri="{BB962C8B-B14F-4D97-AF65-F5344CB8AC3E}">
        <p14:creationId xmlns:p14="http://schemas.microsoft.com/office/powerpoint/2010/main" val="759084314"/>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a:xfrm>
            <a:off x="838200" y="105813"/>
            <a:ext cx="8568350" cy="767639"/>
          </a:xfrm>
        </p:spPr>
        <p:txBody>
          <a:bodyPr/>
          <a:lstStyle/>
          <a:p>
            <a:r>
              <a:rPr lang="en-US" sz="3200" dirty="0"/>
              <a:t>Difficulties in renewable energy implementation</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9"/>
            <a:ext cx="10515600" cy="5181036"/>
          </a:xfrm>
        </p:spPr>
        <p:txBody>
          <a:bodyPr>
            <a:normAutofit/>
          </a:bodyPr>
          <a:lstStyle/>
          <a:p>
            <a:pPr marL="0" indent="0">
              <a:buNone/>
            </a:pPr>
            <a:r>
              <a:rPr lang="en-US" dirty="0"/>
              <a:t>Because of this, many developing regions may not be able to pay the necessary expenditures, underscoring the need for alternative financing methods to encourage the use of RE technology in those regions.</a:t>
            </a:r>
          </a:p>
          <a:p>
            <a:pPr marL="0" indent="0">
              <a:buNone/>
            </a:pPr>
            <a:r>
              <a:rPr lang="en-US" dirty="0"/>
              <a:t>Entrance fees and tourism taxes are frequently seen as viable ways to fund public investments in small island developing states that mainly depend on tourism. </a:t>
            </a:r>
          </a:p>
          <a:p>
            <a:pPr marL="0" indent="0">
              <a:buNone/>
            </a:pPr>
            <a:r>
              <a:rPr lang="en-US" dirty="0"/>
              <a:t>Initiatives to raise taxes and fees to finance RE projects, however, might be contentious because of the possible harm to the local economy.</a:t>
            </a:r>
          </a:p>
          <a:p>
            <a:pPr marL="0" indent="0">
              <a:buNone/>
            </a:pPr>
            <a:r>
              <a:rPr lang="en-US" dirty="0"/>
              <a:t>Under those circumstances, it is crucial to identify alternative funding for public investments, and voluntary donations from visitors may be a potential funding source.</a:t>
            </a:r>
            <a:endParaRPr lang="el-GR" dirty="0"/>
          </a:p>
        </p:txBody>
      </p:sp>
    </p:spTree>
    <p:extLst>
      <p:ext uri="{BB962C8B-B14F-4D97-AF65-F5344CB8AC3E}">
        <p14:creationId xmlns:p14="http://schemas.microsoft.com/office/powerpoint/2010/main" val="2069425956"/>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Tourism vs Sustainable Growth</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9"/>
            <a:ext cx="10515600" cy="4849342"/>
          </a:xfrm>
        </p:spPr>
        <p:txBody>
          <a:bodyPr>
            <a:normAutofit fontScale="92500"/>
          </a:bodyPr>
          <a:lstStyle/>
          <a:p>
            <a:pPr marL="0" indent="0">
              <a:buNone/>
            </a:pPr>
            <a:r>
              <a:rPr lang="en-US" dirty="0"/>
              <a:t>Only lately has public policy interest in the close relationship between tourism and sustainable growth in SIDS acquired worldwide attention due to growing concerns about their fragility. </a:t>
            </a:r>
          </a:p>
          <a:p>
            <a:pPr marL="0" indent="0">
              <a:buNone/>
            </a:pPr>
            <a:r>
              <a:rPr lang="en-US" dirty="0"/>
              <a:t>Two challenges must be addressed by decision makers: they must investigate new funding sources and markets, and they must allocate limited resources more effectively to safeguard the local economy, society, and fragile environment. </a:t>
            </a:r>
          </a:p>
          <a:p>
            <a:pPr marL="0" indent="0">
              <a:buNone/>
            </a:pPr>
            <a:r>
              <a:rPr lang="en-US" dirty="0"/>
              <a:t>Information about the preferences of potential donors and tourists could help decision makers in this regard. </a:t>
            </a:r>
          </a:p>
          <a:p>
            <a:pPr marL="0" indent="0">
              <a:buNone/>
            </a:pPr>
            <a:r>
              <a:rPr lang="en-US" dirty="0"/>
              <a:t>Stated preferences methods, in particular CEs, have been used specifically to ascertain </a:t>
            </a:r>
            <a:r>
              <a:rPr lang="en-US" dirty="0" err="1"/>
              <a:t>travellers'</a:t>
            </a:r>
            <a:r>
              <a:rPr lang="en-US" dirty="0"/>
              <a:t> preferences for nature-based ecotourism and sustainable tourism development in developing nations.</a:t>
            </a:r>
          </a:p>
          <a:p>
            <a:endParaRPr lang="el-GR" dirty="0"/>
          </a:p>
        </p:txBody>
      </p:sp>
    </p:spTree>
    <p:extLst>
      <p:ext uri="{BB962C8B-B14F-4D97-AF65-F5344CB8AC3E}">
        <p14:creationId xmlns:p14="http://schemas.microsoft.com/office/powerpoint/2010/main" val="715738415"/>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Tourism vs Sustainable Growth</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9"/>
            <a:ext cx="10515600" cy="5190000"/>
          </a:xfrm>
        </p:spPr>
        <p:txBody>
          <a:bodyPr>
            <a:normAutofit/>
          </a:bodyPr>
          <a:lstStyle/>
          <a:p>
            <a:pPr marL="0" indent="0">
              <a:buNone/>
            </a:pPr>
            <a:r>
              <a:rPr lang="en-US" dirty="0"/>
              <a:t>The determinants of preferences, WTP, and trade-offs that potential tourists have for sustainability in the environment, culture, and industry are the main topics of empirical evaluation. </a:t>
            </a:r>
          </a:p>
          <a:p>
            <a:pPr marL="0" indent="0">
              <a:buNone/>
            </a:pPr>
            <a:r>
              <a:rPr lang="en-US" dirty="0"/>
              <a:t>Gaining a better understanding of how tourism supports SDGs and sustainable development is the goal. </a:t>
            </a:r>
          </a:p>
          <a:p>
            <a:pPr marL="0" indent="0">
              <a:buNone/>
            </a:pPr>
            <a:r>
              <a:rPr lang="en-US" dirty="0"/>
              <a:t>Policymakers and the tourist industry at large may better create policies and programs that cater to the requirements and preferences of both new and existing market segments with improved evidence of the trade-offs between the many aspects of tourism sustainability. </a:t>
            </a:r>
          </a:p>
          <a:p>
            <a:pPr marL="0" indent="0">
              <a:buNone/>
            </a:pPr>
            <a:r>
              <a:rPr lang="en-US" dirty="0"/>
              <a:t>A sustainable and equitable development route can be supported by funding schemes and resources that are evaluated based on the value that potential visitors place on sustainable tourism in distant places.</a:t>
            </a:r>
            <a:endParaRPr lang="el-GR" dirty="0"/>
          </a:p>
        </p:txBody>
      </p:sp>
    </p:spTree>
    <p:extLst>
      <p:ext uri="{BB962C8B-B14F-4D97-AF65-F5344CB8AC3E}">
        <p14:creationId xmlns:p14="http://schemas.microsoft.com/office/powerpoint/2010/main" val="1696445855"/>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Tourism vs Sustainable Growth</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It is implied that people's understanding of the services offered by the various ecosystems and their awareness of the necessity for their preservation are improved by prior experience visiting SIDS. </a:t>
            </a:r>
          </a:p>
          <a:p>
            <a:pPr marL="0" indent="0">
              <a:buNone/>
            </a:pPr>
            <a:r>
              <a:rPr lang="en-US" dirty="0"/>
              <a:t>Regarding site preservation management, which embodies the cultural component of tourism, tourists often prefer the chance to engage with the local way of life and hence seek out sustainably managed tourist destinations.</a:t>
            </a:r>
          </a:p>
          <a:p>
            <a:endParaRPr lang="el-GR" dirty="0"/>
          </a:p>
        </p:txBody>
      </p:sp>
    </p:spTree>
    <p:extLst>
      <p:ext uri="{BB962C8B-B14F-4D97-AF65-F5344CB8AC3E}">
        <p14:creationId xmlns:p14="http://schemas.microsoft.com/office/powerpoint/2010/main" val="2444143248"/>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Tourism vs Sustainable Growth</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normAutofit fontScale="92500" lnSpcReduction="10000"/>
          </a:bodyPr>
          <a:lstStyle/>
          <a:p>
            <a:pPr marL="0" indent="0">
              <a:buNone/>
            </a:pPr>
            <a:r>
              <a:rPr lang="en-US" dirty="0"/>
              <a:t>Eco-friendly management is strongly preferred by tourists, while those who have been to a SIDS only choose the best (i.e. waste management + water and energy savings).</a:t>
            </a:r>
          </a:p>
          <a:p>
            <a:pPr marL="0" indent="0">
              <a:buNone/>
            </a:pPr>
            <a:endParaRPr lang="en-US" dirty="0"/>
          </a:p>
          <a:p>
            <a:pPr marL="0" indent="0">
              <a:buNone/>
            </a:pPr>
            <a:r>
              <a:rPr lang="en-US" dirty="0"/>
              <a:t>After visiting a SIDS, visitors are more inclined to contribute to programs that preserve natural areas. They also support the most efficient and ecologically sustainable methods of providing lodging for visitors. </a:t>
            </a:r>
          </a:p>
          <a:p>
            <a:pPr marL="0" indent="0">
              <a:buNone/>
            </a:pPr>
            <a:r>
              <a:rPr lang="en-US" dirty="0"/>
              <a:t>Additionally, tourists that exhibit more pro-environmental private </a:t>
            </a:r>
            <a:r>
              <a:rPr lang="en-US" dirty="0" err="1"/>
              <a:t>behaviours</a:t>
            </a:r>
            <a:r>
              <a:rPr lang="en-US" dirty="0"/>
              <a:t> and ecotourism attitudes are also more inclined to make donations to support the development of sustainable tourism initiatives in distant locations as well as the preservation of remote ecosystem services. </a:t>
            </a:r>
          </a:p>
          <a:p>
            <a:endParaRPr lang="en-US" dirty="0"/>
          </a:p>
          <a:p>
            <a:endParaRPr lang="el-GR" dirty="0"/>
          </a:p>
        </p:txBody>
      </p:sp>
    </p:spTree>
    <p:extLst>
      <p:ext uri="{BB962C8B-B14F-4D97-AF65-F5344CB8AC3E}">
        <p14:creationId xmlns:p14="http://schemas.microsoft.com/office/powerpoint/2010/main" val="3253299988"/>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Tourism vs Sustainable Growth</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9"/>
            <a:ext cx="10515600" cy="5028636"/>
          </a:xfrm>
        </p:spPr>
        <p:txBody>
          <a:bodyPr>
            <a:normAutofit fontScale="92500" lnSpcReduction="10000"/>
          </a:bodyPr>
          <a:lstStyle/>
          <a:p>
            <a:pPr marL="0" indent="0">
              <a:buNone/>
            </a:pPr>
            <a:r>
              <a:rPr lang="en-US" dirty="0"/>
              <a:t>To encourage sustainable tourism, it is necessary to educate prospective </a:t>
            </a:r>
            <a:r>
              <a:rPr lang="en-US" dirty="0" err="1"/>
              <a:t>travellers</a:t>
            </a:r>
            <a:r>
              <a:rPr lang="en-US" dirty="0"/>
              <a:t> on the value of tropical nations' natural resources and indigenous cultures. </a:t>
            </a:r>
          </a:p>
          <a:p>
            <a:pPr marL="0" indent="0">
              <a:buNone/>
            </a:pPr>
            <a:endParaRPr lang="en-US" dirty="0"/>
          </a:p>
          <a:p>
            <a:pPr marL="0" indent="0">
              <a:buNone/>
            </a:pPr>
            <a:r>
              <a:rPr lang="en-US" dirty="0"/>
              <a:t>Financially speaking, policymakers in SIDS may </a:t>
            </a:r>
            <a:r>
              <a:rPr lang="en-US" dirty="0" err="1"/>
              <a:t>utilise</a:t>
            </a:r>
            <a:r>
              <a:rPr lang="en-US" dirty="0"/>
              <a:t> our findings to think about creating new ecosystem services payment plans specifically for eco-friendly travel initiatives. </a:t>
            </a:r>
          </a:p>
          <a:p>
            <a:pPr marL="0" indent="0">
              <a:buNone/>
            </a:pPr>
            <a:endParaRPr lang="en-US" dirty="0"/>
          </a:p>
          <a:p>
            <a:pPr marL="0" indent="0">
              <a:buNone/>
            </a:pPr>
            <a:r>
              <a:rPr lang="en-US" dirty="0"/>
              <a:t>For instance, payment plans that encourage more environmentally friendly practices (like better waste and water treatment) by developing a local labelling system for resorts; or developing new kinds of sustainable entry tickets (like ones that are seasonal and limited in quantity) for communities or marine protected areas. </a:t>
            </a:r>
            <a:endParaRPr lang="el-GR" dirty="0"/>
          </a:p>
        </p:txBody>
      </p:sp>
    </p:spTree>
    <p:extLst>
      <p:ext uri="{BB962C8B-B14F-4D97-AF65-F5344CB8AC3E}">
        <p14:creationId xmlns:p14="http://schemas.microsoft.com/office/powerpoint/2010/main" val="3322482475"/>
      </p:ext>
    </p:extLst>
  </p:cSld>
  <p:clrMapOvr>
    <a:masterClrMapping/>
  </p:clrMapOvr>
  <p:transition spd="slow">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Tourism vs Sustainable Growth</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a:xfrm>
            <a:off x="838200" y="1076328"/>
            <a:ext cx="10515600" cy="5198965"/>
          </a:xfrm>
        </p:spPr>
        <p:txBody>
          <a:bodyPr>
            <a:normAutofit lnSpcReduction="10000"/>
          </a:bodyPr>
          <a:lstStyle/>
          <a:p>
            <a:pPr marL="0" indent="0">
              <a:buNone/>
            </a:pPr>
            <a:r>
              <a:rPr lang="en-US" dirty="0"/>
              <a:t>"Responsible travel to natural areas that conserves the environment and improves the welfare of the local people" is how the International Ecotourism Society (TIES) defined ecotourism in 1991. </a:t>
            </a:r>
          </a:p>
          <a:p>
            <a:pPr marL="0" indent="0">
              <a:buNone/>
            </a:pPr>
            <a:r>
              <a:rPr lang="en-US" dirty="0"/>
              <a:t>The guiding principles of ecotourism are to: </a:t>
            </a:r>
          </a:p>
          <a:p>
            <a:pPr marL="514350" indent="-514350">
              <a:buAutoNum type="alphaLcParenR"/>
            </a:pPr>
            <a:r>
              <a:rPr lang="en-US" dirty="0"/>
              <a:t>reduce adverse environmental effects; </a:t>
            </a:r>
          </a:p>
          <a:p>
            <a:pPr marL="514350" indent="-514350">
              <a:buAutoNum type="alphaLcParenR"/>
            </a:pPr>
            <a:r>
              <a:rPr lang="en-US" dirty="0"/>
              <a:t>foster cultural and environmental awareness and respect; </a:t>
            </a:r>
          </a:p>
          <a:p>
            <a:pPr marL="514350" indent="-514350">
              <a:buAutoNum type="alphaLcParenR"/>
            </a:pPr>
            <a:r>
              <a:rPr lang="en-US" dirty="0"/>
              <a:t>offer positive experiences to both hosts and guests; </a:t>
            </a:r>
          </a:p>
          <a:p>
            <a:pPr marL="514350" indent="-514350">
              <a:buAutoNum type="alphaLcParenR"/>
            </a:pPr>
            <a:r>
              <a:rPr lang="en-US" dirty="0"/>
              <a:t>directly fund conservation; </a:t>
            </a:r>
          </a:p>
          <a:p>
            <a:pPr marL="514350" indent="-514350">
              <a:buAutoNum type="alphaLcParenR"/>
            </a:pPr>
            <a:r>
              <a:rPr lang="en-US" dirty="0"/>
              <a:t>empower locals and provide financial benefits; and </a:t>
            </a:r>
          </a:p>
          <a:p>
            <a:pPr marL="514350" indent="-514350">
              <a:buAutoNum type="alphaLcParenR"/>
            </a:pPr>
            <a:r>
              <a:rPr lang="en-US" dirty="0"/>
              <a:t>increase awareness of the political, environmental, and social climate of host countries.</a:t>
            </a:r>
          </a:p>
          <a:p>
            <a:endParaRPr lang="en-US" dirty="0"/>
          </a:p>
          <a:p>
            <a:endParaRPr lang="el-GR" dirty="0"/>
          </a:p>
        </p:txBody>
      </p:sp>
    </p:spTree>
    <p:extLst>
      <p:ext uri="{BB962C8B-B14F-4D97-AF65-F5344CB8AC3E}">
        <p14:creationId xmlns:p14="http://schemas.microsoft.com/office/powerpoint/2010/main" val="3195274605"/>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Tourism vs Sustainable Growth</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endParaRPr lang="el-GR" dirty="0"/>
          </a:p>
        </p:txBody>
      </p:sp>
    </p:spTree>
    <p:extLst>
      <p:ext uri="{BB962C8B-B14F-4D97-AF65-F5344CB8AC3E}">
        <p14:creationId xmlns:p14="http://schemas.microsoft.com/office/powerpoint/2010/main" val="3266084870"/>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96036" y="2044113"/>
            <a:ext cx="8093122" cy="1204062"/>
          </a:xfrm>
        </p:spPr>
        <p:txBody>
          <a:bodyPr/>
          <a:lstStyle/>
          <a:p>
            <a:r>
              <a:rPr lang="it-IT" dirty="0">
                <a:solidFill>
                  <a:srgbClr val="008000"/>
                </a:solidFill>
              </a:rPr>
              <a:t>Name</a:t>
            </a:r>
            <a:br>
              <a:rPr lang="it-IT" dirty="0">
                <a:solidFill>
                  <a:srgbClr val="008000"/>
                </a:solidFill>
              </a:rPr>
            </a:br>
            <a:r>
              <a:rPr lang="it-IT" dirty="0">
                <a:solidFill>
                  <a:srgbClr val="008000"/>
                </a:solidFill>
              </a:rPr>
              <a:t>email</a:t>
            </a:r>
          </a:p>
        </p:txBody>
      </p:sp>
      <p:sp>
        <p:nvSpPr>
          <p:cNvPr id="6" name="Titolo 3"/>
          <p:cNvSpPr txBox="1">
            <a:spLocks/>
          </p:cNvSpPr>
          <p:nvPr/>
        </p:nvSpPr>
        <p:spPr>
          <a:xfrm>
            <a:off x="327546" y="3616658"/>
            <a:ext cx="8461612" cy="2268594"/>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8000"/>
              </a:solidFill>
            </a:endParaRPr>
          </a:p>
        </p:txBody>
      </p:sp>
      <p:sp>
        <p:nvSpPr>
          <p:cNvPr id="5" name="Titolo 3"/>
          <p:cNvSpPr txBox="1">
            <a:spLocks/>
          </p:cNvSpPr>
          <p:nvPr/>
        </p:nvSpPr>
        <p:spPr>
          <a:xfrm>
            <a:off x="511791" y="4640255"/>
            <a:ext cx="8093122" cy="1204062"/>
          </a:xfrm>
          <a:prstGeom prst="rect">
            <a:avLst/>
          </a:prstGeom>
        </p:spPr>
        <p:txBody>
          <a:bodyPr vert="horz" lIns="91440" tIns="45720" rIns="91440" bIns="45720" rtlCol="0" anchor="ctr" anchorCtr="0">
            <a:normAutofit/>
          </a:bodyPr>
          <a:lstStyle>
            <a:lvl1pPr algn="l" defTabSz="914400" rtl="0" eaLnBrk="1" latinLnBrk="0" hangingPunct="1">
              <a:lnSpc>
                <a:spcPct val="90000"/>
              </a:lnSpc>
              <a:spcBef>
                <a:spcPct val="0"/>
              </a:spcBef>
              <a:buNone/>
              <a:defRPr sz="3200" b="1" i="1" kern="1200">
                <a:solidFill>
                  <a:schemeClr val="bg1"/>
                </a:solidFill>
                <a:latin typeface="Arial"/>
                <a:ea typeface="+mj-ea"/>
                <a:cs typeface="Arial"/>
              </a:defRPr>
            </a:lvl1pPr>
          </a:lstStyle>
          <a:p>
            <a:endParaRPr lang="it-IT" dirty="0">
              <a:solidFill>
                <a:srgbClr val="009900"/>
              </a:solidFill>
            </a:endParaRPr>
          </a:p>
        </p:txBody>
      </p:sp>
      <p:sp>
        <p:nvSpPr>
          <p:cNvPr id="2" name="CasellaDiTesto 1"/>
          <p:cNvSpPr txBox="1"/>
          <p:nvPr/>
        </p:nvSpPr>
        <p:spPr>
          <a:xfrm>
            <a:off x="805218" y="3918760"/>
            <a:ext cx="6605516" cy="1200329"/>
          </a:xfrm>
          <a:prstGeom prst="rect">
            <a:avLst/>
          </a:prstGeom>
          <a:noFill/>
        </p:spPr>
        <p:txBody>
          <a:bodyPr wrap="square" rtlCol="0">
            <a:spAutoFit/>
          </a:bodyPr>
          <a:lstStyle/>
          <a:p>
            <a:r>
              <a:rPr lang="it-IT" dirty="0">
                <a:solidFill>
                  <a:srgbClr val="008000"/>
                </a:solidFill>
              </a:rPr>
              <a:t>Social Media Accounts:</a:t>
            </a:r>
          </a:p>
          <a:p>
            <a:endParaRPr lang="it-IT" dirty="0">
              <a:solidFill>
                <a:srgbClr val="008000"/>
              </a:solidFill>
            </a:endParaRPr>
          </a:p>
          <a:p>
            <a:endParaRPr lang="it-IT" dirty="0">
              <a:solidFill>
                <a:srgbClr val="008000"/>
              </a:solidFill>
            </a:endParaRPr>
          </a:p>
          <a:p>
            <a:endParaRPr lang="it-IT" dirty="0">
              <a:solidFill>
                <a:srgbClr val="008000"/>
              </a:solidFill>
            </a:endParaRPr>
          </a:p>
        </p:txBody>
      </p:sp>
      <p:grpSp>
        <p:nvGrpSpPr>
          <p:cNvPr id="9" name="Gruppo 8"/>
          <p:cNvGrpSpPr/>
          <p:nvPr/>
        </p:nvGrpSpPr>
        <p:grpSpPr>
          <a:xfrm>
            <a:off x="1050878" y="4418684"/>
            <a:ext cx="5022850" cy="1400810"/>
            <a:chOff x="0" y="0"/>
            <a:chExt cx="5022850" cy="1400810"/>
          </a:xfrm>
        </p:grpSpPr>
        <p:sp>
          <p:nvSpPr>
            <p:cNvPr id="10" name="Rettangolo 9"/>
            <p:cNvSpPr>
              <a:spLocks noChangeArrowheads="1"/>
            </p:cNvSpPr>
            <p:nvPr/>
          </p:nvSpPr>
          <p:spPr bwMode="auto">
            <a:xfrm flipH="1">
              <a:off x="0" y="0"/>
              <a:ext cx="5022850" cy="1400810"/>
            </a:xfrm>
            <a:prstGeom prst="rect">
              <a:avLst/>
            </a:prstGeom>
            <a:noFill/>
            <a:ln w="19050">
              <a:noFill/>
              <a:miter lim="800000"/>
              <a:headEnd/>
              <a:tailEnd/>
            </a:ln>
            <a:effectLst>
              <a:outerShdw blurRad="50800" dist="38100" dir="2700000" sx="100500" sy="100500" algn="tl" rotWithShape="0">
                <a:prstClr val="black">
                  <a:alpha val="40000"/>
                </a:prstClr>
              </a:outerShdw>
            </a:effectLst>
          </p:spPr>
          <p:txBody>
            <a:bodyPr rot="0" vert="horz" wrap="square" lIns="0" tIns="0" rIns="0" bIns="0" anchor="ctr" anchorCtr="0">
              <a:noAutofit/>
            </a:bodyPr>
            <a:lstStyle/>
            <a:p>
              <a:pPr>
                <a:lnSpc>
                  <a:spcPct val="115000"/>
                </a:lnSpc>
                <a:spcAft>
                  <a:spcPts val="0"/>
                </a:spcAft>
              </a:pPr>
              <a:r>
                <a:rPr lang="it-IT" sz="1400" dirty="0">
                  <a:solidFill>
                    <a:srgbClr val="0070C0"/>
                  </a:solidFill>
                  <a:effectLst/>
                  <a:latin typeface="Calibri"/>
                  <a:ea typeface="SimSun"/>
                  <a:cs typeface="Times New Roman"/>
                </a:rPr>
                <a:t>                           https://twitter.com/....</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a:t>
              </a:r>
              <a:endParaRPr lang="it-IT" sz="1100" dirty="0">
                <a:effectLst/>
                <a:latin typeface="Calibri"/>
                <a:ea typeface="SimSun"/>
                <a:cs typeface="Times New Roman"/>
              </a:endParaRPr>
            </a:p>
            <a:p>
              <a:pPr>
                <a:lnSpc>
                  <a:spcPct val="115000"/>
                </a:lnSpc>
                <a:spcAft>
                  <a:spcPts val="0"/>
                </a:spcAft>
              </a:pPr>
              <a:r>
                <a:rPr lang="it-IT" sz="1400" dirty="0">
                  <a:solidFill>
                    <a:srgbClr val="0070C0"/>
                  </a:solidFill>
                  <a:effectLst/>
                  <a:latin typeface="Calibri"/>
                  <a:ea typeface="SimSun"/>
                  <a:cs typeface="Times New Roman"/>
                </a:rPr>
                <a:t>                           www.linkedin.com/......</a:t>
              </a:r>
              <a:endParaRPr lang="it-IT" sz="1100" dirty="0">
                <a:effectLst/>
                <a:latin typeface="Calibri"/>
                <a:ea typeface="SimSun"/>
                <a:cs typeface="Times New Roman"/>
              </a:endParaRPr>
            </a:p>
          </p:txBody>
        </p:sp>
        <p:pic>
          <p:nvPicPr>
            <p:cNvPr id="11" name="Immagin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0634" y="118753"/>
              <a:ext cx="605642" cy="498763"/>
            </a:xfrm>
            <a:prstGeom prst="rect">
              <a:avLst/>
            </a:prstGeom>
          </p:spPr>
        </p:pic>
        <p:pic>
          <p:nvPicPr>
            <p:cNvPr id="12" name="Immagine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512" y="878774"/>
              <a:ext cx="439387" cy="439387"/>
            </a:xfrm>
            <a:prstGeom prst="rect">
              <a:avLst/>
            </a:prstGeom>
          </p:spPr>
        </p:pic>
      </p:grpSp>
    </p:spTree>
    <p:extLst>
      <p:ext uri="{BB962C8B-B14F-4D97-AF65-F5344CB8AC3E}">
        <p14:creationId xmlns:p14="http://schemas.microsoft.com/office/powerpoint/2010/main" val="2044897763"/>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jdelijke aanduiding voor dianummer 26">
            <a:extLst>
              <a:ext uri="{FF2B5EF4-FFF2-40B4-BE49-F238E27FC236}">
                <a16:creationId xmlns:a16="http://schemas.microsoft.com/office/drawing/2014/main" id="{58841B55-50CE-49C8-968F-9E94497D093C}"/>
              </a:ext>
            </a:extLst>
          </p:cNvPr>
          <p:cNvSpPr txBox="1">
            <a:spLocks/>
          </p:cNvSpPr>
          <p:nvPr/>
        </p:nvSpPr>
        <p:spPr>
          <a:xfrm>
            <a:off x="109181" y="6430150"/>
            <a:ext cx="395786"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rgbClr val="7030A0"/>
                </a:solidFill>
                <a:latin typeface="Arial"/>
                <a:ea typeface="+mn-ea"/>
                <a:cs typeface="Arial"/>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6C162CEF-58C8-EF46-9B52-D78FBBFD3DD6}" type="slidenum">
              <a:rPr lang="en-US" sz="1300" smtClean="0"/>
              <a:pPr algn="r"/>
              <a:t>3</a:t>
            </a:fld>
            <a:endParaRPr lang="en-US" sz="1300" dirty="0"/>
          </a:p>
        </p:txBody>
      </p:sp>
      <p:sp>
        <p:nvSpPr>
          <p:cNvPr id="3" name="Title 2">
            <a:extLst>
              <a:ext uri="{FF2B5EF4-FFF2-40B4-BE49-F238E27FC236}">
                <a16:creationId xmlns:a16="http://schemas.microsoft.com/office/drawing/2014/main" id="{8F84DD99-5809-423C-85D8-63BDF4ED9427}"/>
              </a:ext>
            </a:extLst>
          </p:cNvPr>
          <p:cNvSpPr>
            <a:spLocks noGrp="1"/>
          </p:cNvSpPr>
          <p:nvPr>
            <p:ph type="title"/>
          </p:nvPr>
        </p:nvSpPr>
        <p:spPr>
          <a:xfrm>
            <a:off x="838200" y="105813"/>
            <a:ext cx="8750300" cy="767639"/>
          </a:xfrm>
        </p:spPr>
        <p:txBody>
          <a:bodyPr/>
          <a:lstStyle/>
          <a:p>
            <a:r>
              <a:rPr lang="en-US" dirty="0"/>
              <a:t>Learning Outcomes</a:t>
            </a:r>
          </a:p>
        </p:txBody>
      </p:sp>
      <p:sp>
        <p:nvSpPr>
          <p:cNvPr id="2" name="Content Placeholder 2">
            <a:extLst>
              <a:ext uri="{FF2B5EF4-FFF2-40B4-BE49-F238E27FC236}">
                <a16:creationId xmlns:a16="http://schemas.microsoft.com/office/drawing/2014/main" id="{CE2B1F5B-9713-42D2-2B45-E00B1CFD1BC6}"/>
              </a:ext>
            </a:extLst>
          </p:cNvPr>
          <p:cNvSpPr>
            <a:spLocks noGrp="1"/>
          </p:cNvSpPr>
          <p:nvPr>
            <p:ph idx="1"/>
          </p:nvPr>
        </p:nvSpPr>
        <p:spPr>
          <a:xfrm>
            <a:off x="838201" y="978794"/>
            <a:ext cx="10958847" cy="4986170"/>
          </a:xfrm>
        </p:spPr>
        <p:txBody>
          <a:bodyPr>
            <a:normAutofit/>
          </a:bodyPr>
          <a:lstStyle/>
          <a:p>
            <a:pPr marL="0" indent="0">
              <a:buNone/>
            </a:pPr>
            <a:r>
              <a:rPr lang="en-US" sz="2400" dirty="0"/>
              <a:t>Provide an overview of criteria that will allow the visitors to help in adoption and acceleration of the ET of islands.</a:t>
            </a:r>
            <a:endParaRPr lang="en-GB" sz="2400" dirty="0"/>
          </a:p>
        </p:txBody>
      </p:sp>
    </p:spTree>
    <p:extLst>
      <p:ext uri="{BB962C8B-B14F-4D97-AF65-F5344CB8AC3E}">
        <p14:creationId xmlns:p14="http://schemas.microsoft.com/office/powerpoint/2010/main" val="1779610370"/>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Tourists’ willingness to fund local investments in renewable energy</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At the local, regional, and international levels, renewable energy technologies may have </a:t>
            </a:r>
            <a:r>
              <a:rPr lang="en-US" dirty="0" err="1"/>
              <a:t>favourable</a:t>
            </a:r>
            <a:r>
              <a:rPr lang="en-US" dirty="0"/>
              <a:t> socioeconomic and environmental effects. </a:t>
            </a:r>
            <a:endParaRPr lang="el-GR" dirty="0"/>
          </a:p>
          <a:p>
            <a:pPr marL="0" indent="0">
              <a:buNone/>
            </a:pPr>
            <a:endParaRPr lang="el-GR" dirty="0"/>
          </a:p>
          <a:p>
            <a:pPr marL="0" indent="0">
              <a:buNone/>
            </a:pPr>
            <a:r>
              <a:rPr lang="en-US" dirty="0"/>
              <a:t>However, switching to renewable energy sources necessitates large capital expenditures, which necessitates the use of alternate financial sources, especially in poor nations. </a:t>
            </a:r>
            <a:endParaRPr lang="el-GR" dirty="0"/>
          </a:p>
        </p:txBody>
      </p:sp>
    </p:spTree>
    <p:extLst>
      <p:ext uri="{BB962C8B-B14F-4D97-AF65-F5344CB8AC3E}">
        <p14:creationId xmlns:p14="http://schemas.microsoft.com/office/powerpoint/2010/main" val="393381330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Tourists’ willingness to fund local investments in renewable energy</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Renewable energy sources can by replacing fossil fuels</a:t>
            </a:r>
            <a:r>
              <a:rPr lang="el-GR" dirty="0"/>
              <a:t>, </a:t>
            </a:r>
            <a:r>
              <a:rPr lang="en-US" dirty="0"/>
              <a:t>help mitigate</a:t>
            </a:r>
            <a:r>
              <a:rPr lang="el-GR" dirty="0"/>
              <a:t>:</a:t>
            </a:r>
            <a:r>
              <a:rPr lang="en-US" dirty="0"/>
              <a:t> </a:t>
            </a:r>
            <a:endParaRPr lang="el-GR" dirty="0"/>
          </a:p>
          <a:p>
            <a:pPr marL="0" indent="0">
              <a:buNone/>
            </a:pPr>
            <a:endParaRPr lang="el-GR" dirty="0"/>
          </a:p>
          <a:p>
            <a:r>
              <a:rPr lang="en-US" dirty="0"/>
              <a:t>global warming</a:t>
            </a:r>
            <a:endParaRPr lang="el-GR" dirty="0"/>
          </a:p>
          <a:p>
            <a:endParaRPr lang="el-GR" dirty="0"/>
          </a:p>
          <a:p>
            <a:r>
              <a:rPr lang="en-US" dirty="0"/>
              <a:t>greenhouse gas emissions</a:t>
            </a:r>
            <a:endParaRPr lang="el-GR" dirty="0"/>
          </a:p>
          <a:p>
            <a:endParaRPr lang="el-GR" dirty="0"/>
          </a:p>
          <a:p>
            <a:r>
              <a:rPr lang="en-US" dirty="0"/>
              <a:t>the environmental impact of extractive industries</a:t>
            </a:r>
            <a:endParaRPr lang="el-GR" dirty="0"/>
          </a:p>
        </p:txBody>
      </p:sp>
    </p:spTree>
    <p:extLst>
      <p:ext uri="{BB962C8B-B14F-4D97-AF65-F5344CB8AC3E}">
        <p14:creationId xmlns:p14="http://schemas.microsoft.com/office/powerpoint/2010/main" val="18049189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Tourists’ willingness to fund local investments in renewable energy</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Additionally, investments in renewable technologies can</a:t>
            </a:r>
            <a:r>
              <a:rPr lang="el-GR" dirty="0"/>
              <a:t>:</a:t>
            </a:r>
          </a:p>
          <a:p>
            <a:r>
              <a:rPr lang="en-US" dirty="0"/>
              <a:t>create jobs</a:t>
            </a:r>
            <a:endParaRPr lang="el-GR" dirty="0"/>
          </a:p>
          <a:p>
            <a:r>
              <a:rPr lang="en-US" dirty="0"/>
              <a:t>boost economic growth</a:t>
            </a:r>
            <a:endParaRPr lang="el-GR" dirty="0"/>
          </a:p>
          <a:p>
            <a:r>
              <a:rPr lang="en-US" dirty="0"/>
              <a:t>enhance the local environment</a:t>
            </a:r>
            <a:endParaRPr lang="el-GR" dirty="0"/>
          </a:p>
          <a:p>
            <a:pPr marL="0" indent="0">
              <a:buNone/>
            </a:pPr>
            <a:endParaRPr lang="el-GR" dirty="0"/>
          </a:p>
          <a:p>
            <a:pPr marL="0" indent="0">
              <a:buNone/>
            </a:pPr>
            <a:r>
              <a:rPr lang="en-US" dirty="0"/>
              <a:t>Given the high costs of importing fossil fuels to meet an expanding demand for energy, RE projects might assist lower the cost of electricity generation in small islands. </a:t>
            </a:r>
            <a:endParaRPr lang="el-GR" dirty="0"/>
          </a:p>
        </p:txBody>
      </p:sp>
    </p:spTree>
    <p:extLst>
      <p:ext uri="{BB962C8B-B14F-4D97-AF65-F5344CB8AC3E}">
        <p14:creationId xmlns:p14="http://schemas.microsoft.com/office/powerpoint/2010/main" val="178336441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B35535-9FAD-4EA6-9725-9B70F5CB5E15}"/>
              </a:ext>
            </a:extLst>
          </p:cNvPr>
          <p:cNvSpPr>
            <a:spLocks noGrp="1"/>
          </p:cNvSpPr>
          <p:nvPr>
            <p:ph type="title"/>
          </p:nvPr>
        </p:nvSpPr>
        <p:spPr/>
        <p:txBody>
          <a:bodyPr/>
          <a:lstStyle/>
          <a:p>
            <a:r>
              <a:rPr lang="en-US" sz="3200" dirty="0"/>
              <a:t>Tourists’ willingness to fund local investments in renewable energy</a:t>
            </a:r>
            <a:endParaRPr lang="el-GR" sz="3200" dirty="0"/>
          </a:p>
        </p:txBody>
      </p:sp>
      <p:sp>
        <p:nvSpPr>
          <p:cNvPr id="3" name="Θέση περιεχομένου 2">
            <a:extLst>
              <a:ext uri="{FF2B5EF4-FFF2-40B4-BE49-F238E27FC236}">
                <a16:creationId xmlns:a16="http://schemas.microsoft.com/office/drawing/2014/main" id="{2F9B5D2C-F15C-4E85-A0C0-02BFDB5A7B88}"/>
              </a:ext>
            </a:extLst>
          </p:cNvPr>
          <p:cNvSpPr>
            <a:spLocks noGrp="1"/>
          </p:cNvSpPr>
          <p:nvPr>
            <p:ph idx="1"/>
          </p:nvPr>
        </p:nvSpPr>
        <p:spPr/>
        <p:txBody>
          <a:bodyPr/>
          <a:lstStyle/>
          <a:p>
            <a:pPr marL="0" indent="0">
              <a:buNone/>
            </a:pPr>
            <a:r>
              <a:rPr lang="en-US" dirty="0"/>
              <a:t>Despite the availability of the technology, the switch to renewable energy necessitates significant capital expenditures.</a:t>
            </a:r>
          </a:p>
          <a:p>
            <a:pPr marL="0" indent="0">
              <a:buNone/>
            </a:pPr>
            <a:r>
              <a:rPr lang="en-US" dirty="0"/>
              <a:t>This is particularly true in light of the COVID-19 pandemic, which raised the cost of producing renewable energy facilities. </a:t>
            </a:r>
          </a:p>
          <a:p>
            <a:pPr marL="0" indent="0">
              <a:buNone/>
            </a:pPr>
            <a:endParaRPr lang="en-US" dirty="0"/>
          </a:p>
          <a:p>
            <a:pPr marL="0" indent="0">
              <a:buNone/>
            </a:pPr>
            <a:r>
              <a:rPr lang="en-US" dirty="0"/>
              <a:t>To finance RE projects, a range of green policies have been proposed, such as carbon pricing, tradable green certificates, and green credits. </a:t>
            </a:r>
          </a:p>
          <a:p>
            <a:endParaRPr lang="en-US" dirty="0"/>
          </a:p>
          <a:p>
            <a:endParaRPr lang="el-GR" dirty="0"/>
          </a:p>
        </p:txBody>
      </p:sp>
    </p:spTree>
    <p:extLst>
      <p:ext uri="{BB962C8B-B14F-4D97-AF65-F5344CB8AC3E}">
        <p14:creationId xmlns:p14="http://schemas.microsoft.com/office/powerpoint/2010/main" val="3476611736"/>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C5D6F-7C34-4965-A971-2E9D2B7BD757}"/>
              </a:ext>
            </a:extLst>
          </p:cNvPr>
          <p:cNvSpPr>
            <a:spLocks noGrp="1"/>
          </p:cNvSpPr>
          <p:nvPr>
            <p:ph type="title"/>
          </p:nvPr>
        </p:nvSpPr>
        <p:spPr/>
        <p:txBody>
          <a:bodyPr/>
          <a:lstStyle/>
          <a:p>
            <a:r>
              <a:rPr lang="en-US" dirty="0"/>
              <a:t>Carbon Pricing</a:t>
            </a:r>
            <a:endParaRPr lang="el-GR" dirty="0"/>
          </a:p>
        </p:txBody>
      </p:sp>
      <p:sp>
        <p:nvSpPr>
          <p:cNvPr id="3" name="Θέση περιεχομένου 2">
            <a:extLst>
              <a:ext uri="{FF2B5EF4-FFF2-40B4-BE49-F238E27FC236}">
                <a16:creationId xmlns:a16="http://schemas.microsoft.com/office/drawing/2014/main" id="{1B476C65-2A4E-4E0C-A5CF-F0B102CE6D57}"/>
              </a:ext>
            </a:extLst>
          </p:cNvPr>
          <p:cNvSpPr>
            <a:spLocks noGrp="1"/>
          </p:cNvSpPr>
          <p:nvPr>
            <p:ph idx="1"/>
          </p:nvPr>
        </p:nvSpPr>
        <p:spPr>
          <a:xfrm>
            <a:off x="838200" y="1076328"/>
            <a:ext cx="10515600" cy="4822447"/>
          </a:xfrm>
        </p:spPr>
        <p:txBody>
          <a:bodyPr>
            <a:normAutofit lnSpcReduction="10000"/>
          </a:bodyPr>
          <a:lstStyle/>
          <a:p>
            <a:pPr marL="0" indent="0">
              <a:buNone/>
            </a:pPr>
            <a:r>
              <a:rPr lang="en-US" dirty="0"/>
              <a:t>An instrument known as carbon pricing links the external costs of greenhouse gas (GHG) emissions to their sources by attaching a price to the carbon dioxide (CO2) emitted. </a:t>
            </a:r>
          </a:p>
          <a:p>
            <a:pPr marL="0" indent="0">
              <a:buNone/>
            </a:pPr>
            <a:endParaRPr lang="en-US" dirty="0"/>
          </a:p>
          <a:p>
            <a:pPr marL="0" indent="0">
              <a:buNone/>
            </a:pPr>
            <a:r>
              <a:rPr lang="en-US" dirty="0"/>
              <a:t>These external costs include: </a:t>
            </a:r>
          </a:p>
          <a:p>
            <a:r>
              <a:rPr lang="en-US" dirty="0"/>
              <a:t>damage to crops </a:t>
            </a:r>
          </a:p>
          <a:p>
            <a:r>
              <a:rPr lang="en-US" dirty="0"/>
              <a:t>medical expenses from heat waves and droughts</a:t>
            </a:r>
          </a:p>
          <a:p>
            <a:r>
              <a:rPr lang="en-US" dirty="0"/>
              <a:t>property loss from flooding and sea level rise. </a:t>
            </a:r>
          </a:p>
          <a:p>
            <a:pPr marL="0" indent="0">
              <a:buNone/>
            </a:pPr>
            <a:endParaRPr lang="en-US" dirty="0"/>
          </a:p>
          <a:p>
            <a:pPr marL="0" indent="0">
              <a:buNone/>
            </a:pPr>
            <a:r>
              <a:rPr lang="en-US" dirty="0"/>
              <a:t>A carbon price aids in redistributing the cost of the harm caused by GHG emissions to those who can prevent it and are accountable for it. </a:t>
            </a:r>
            <a:endParaRPr lang="el-GR" dirty="0"/>
          </a:p>
        </p:txBody>
      </p:sp>
    </p:spTree>
    <p:extLst>
      <p:ext uri="{BB962C8B-B14F-4D97-AF65-F5344CB8AC3E}">
        <p14:creationId xmlns:p14="http://schemas.microsoft.com/office/powerpoint/2010/main" val="130272759"/>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5C5D6F-7C34-4965-A971-2E9D2B7BD757}"/>
              </a:ext>
            </a:extLst>
          </p:cNvPr>
          <p:cNvSpPr>
            <a:spLocks noGrp="1"/>
          </p:cNvSpPr>
          <p:nvPr>
            <p:ph type="title"/>
          </p:nvPr>
        </p:nvSpPr>
        <p:spPr/>
        <p:txBody>
          <a:bodyPr/>
          <a:lstStyle/>
          <a:p>
            <a:r>
              <a:rPr lang="en-US" dirty="0"/>
              <a:t>Carbon Pricing</a:t>
            </a:r>
            <a:endParaRPr lang="el-GR" dirty="0"/>
          </a:p>
        </p:txBody>
      </p:sp>
      <p:sp>
        <p:nvSpPr>
          <p:cNvPr id="3" name="Θέση περιεχομένου 2">
            <a:extLst>
              <a:ext uri="{FF2B5EF4-FFF2-40B4-BE49-F238E27FC236}">
                <a16:creationId xmlns:a16="http://schemas.microsoft.com/office/drawing/2014/main" id="{1B476C65-2A4E-4E0C-A5CF-F0B102CE6D57}"/>
              </a:ext>
            </a:extLst>
          </p:cNvPr>
          <p:cNvSpPr>
            <a:spLocks noGrp="1"/>
          </p:cNvSpPr>
          <p:nvPr>
            <p:ph idx="1"/>
          </p:nvPr>
        </p:nvSpPr>
        <p:spPr>
          <a:xfrm>
            <a:off x="838200" y="1076328"/>
            <a:ext cx="10515600" cy="5297577"/>
          </a:xfrm>
        </p:spPr>
        <p:txBody>
          <a:bodyPr>
            <a:normAutofit/>
          </a:bodyPr>
          <a:lstStyle/>
          <a:p>
            <a:pPr marL="0" indent="0">
              <a:buNone/>
            </a:pPr>
            <a:r>
              <a:rPr lang="en-US" dirty="0"/>
              <a:t>Rather than prescribing who should cut emissions, where they should be cut, and how, a carbon price gives emitters an economic signal that lets them choose to change their practices and cut emissions or keep on emitting and paying for them. </a:t>
            </a:r>
          </a:p>
          <a:p>
            <a:pPr marL="0" indent="0">
              <a:buNone/>
            </a:pPr>
            <a:r>
              <a:rPr lang="en-US" dirty="0"/>
              <a:t>This is the most flexible and economical approach for society to attain the overall environmental aim. </a:t>
            </a:r>
            <a:endParaRPr lang="el-GR" dirty="0"/>
          </a:p>
        </p:txBody>
      </p:sp>
    </p:spTree>
    <p:extLst>
      <p:ext uri="{BB962C8B-B14F-4D97-AF65-F5344CB8AC3E}">
        <p14:creationId xmlns:p14="http://schemas.microsoft.com/office/powerpoint/2010/main" val="3012453977"/>
      </p:ext>
    </p:extLst>
  </p:cSld>
  <p:clrMapOvr>
    <a:masterClrMapping/>
  </p:clrMapOvr>
  <p:transition spd="slow">
    <p:fade/>
  </p:transition>
</p:sld>
</file>

<file path=ppt/theme/theme1.xml><?xml version="1.0" encoding="utf-8"?>
<a:theme xmlns:a="http://schemas.openxmlformats.org/drawingml/2006/main" name="Office Theme">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Έγγραφο" ma:contentTypeID="0x010100B07DC469C549464CBAF24E320663ABE7" ma:contentTypeVersion="15" ma:contentTypeDescription="Δημιουργία νέου εγγράφου" ma:contentTypeScope="" ma:versionID="6cf9279ca72e231b0676d6582f4151d1">
  <xsd:schema xmlns:xsd="http://www.w3.org/2001/XMLSchema" xmlns:xs="http://www.w3.org/2001/XMLSchema" xmlns:p="http://schemas.microsoft.com/office/2006/metadata/properties" xmlns:ns2="852bcd7c-ecf9-4fe7-a043-1ce34af21266" xmlns:ns3="62673456-57e9-4e4e-84cb-07285f82b438" targetNamespace="http://schemas.microsoft.com/office/2006/metadata/properties" ma:root="true" ma:fieldsID="7bef903c25bbde53ebc66ace20dd656f" ns2:_="" ns3:_="">
    <xsd:import namespace="852bcd7c-ecf9-4fe7-a043-1ce34af21266"/>
    <xsd:import namespace="62673456-57e9-4e4e-84cb-07285f82b438"/>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element ref="ns2:MediaLengthInSecond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2bcd7c-ecf9-4fe7-a043-1ce34af212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Ετικέτες εικόνας" ma:readOnly="false" ma:fieldId="{5cf76f15-5ced-4ddc-b409-7134ff3c332f}" ma:taxonomyMulti="true" ma:sspId="02575e52-3e5f-4a4c-9122-9f0195bc6a02" ma:termSetId="09814cd3-568e-fe90-9814-8d621ff8fb84" ma:anchorId="fba54fb3-c3e1-fe81-a776-ca4b69148c4d" ma:open="true" ma:isKeyword="false">
      <xsd:complexType>
        <xsd:sequence>
          <xsd:element ref="pc:Terms" minOccurs="0" maxOccurs="1"/>
        </xsd:sequence>
      </xsd:complex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673456-57e9-4e4e-84cb-07285f82b438"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a26ffc23-5c6f-4e54-ba95-4fcc061eef1f}" ma:internalName="TaxCatchAll" ma:showField="CatchAllData" ma:web="62673456-57e9-4e4e-84cb-07285f82b43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Κοινή χρήση με"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Κοινή χρήση με λεπτομέρειες"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Τύπος περιεχομένου"/>
        <xsd:element ref="dc:title" minOccurs="0" maxOccurs="1" ma:index="4" ma:displayName="Τίτλο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2673456-57e9-4e4e-84cb-07285f82b438" xsi:nil="true"/>
    <lcf76f155ced4ddcb4097134ff3c332f xmlns="852bcd7c-ecf9-4fe7-a043-1ce34af21266">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2BE6FEE7-21F4-4A17-A41F-D67F62E8CBF4}"/>
</file>

<file path=customXml/itemProps2.xml><?xml version="1.0" encoding="utf-8"?>
<ds:datastoreItem xmlns:ds="http://schemas.openxmlformats.org/officeDocument/2006/customXml" ds:itemID="{92910D9B-80CE-4073-B71E-0CBA047E6222}"/>
</file>

<file path=customXml/itemProps3.xml><?xml version="1.0" encoding="utf-8"?>
<ds:datastoreItem xmlns:ds="http://schemas.openxmlformats.org/officeDocument/2006/customXml" ds:itemID="{FE190055-F392-4538-80AB-7B0FEC7CB267}"/>
</file>

<file path=docProps/app.xml><?xml version="1.0" encoding="utf-8"?>
<Properties xmlns="http://schemas.openxmlformats.org/officeDocument/2006/extended-properties" xmlns:vt="http://schemas.openxmlformats.org/officeDocument/2006/docPropsVTypes">
  <Template>Office Theme</Template>
  <TotalTime>19444</TotalTime>
  <Words>2194</Words>
  <Application>Microsoft Office PowerPoint</Application>
  <PresentationFormat>Widescreen</PresentationFormat>
  <Paragraphs>143</Paragraphs>
  <Slides>29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Calibri Light</vt:lpstr>
      <vt:lpstr>Office Theme</vt:lpstr>
      <vt:lpstr>ENERGY TRANSITION IN ISLANDS – ROLE and POWER of VISITORS </vt:lpstr>
      <vt:lpstr>Description</vt:lpstr>
      <vt:lpstr>Learning Outcomes</vt:lpstr>
      <vt:lpstr>Tourists’ willingness to fund local investments in renewable energy</vt:lpstr>
      <vt:lpstr>Tourists’ willingness to fund local investments in renewable energy</vt:lpstr>
      <vt:lpstr>Tourists’ willingness to fund local investments in renewable energy</vt:lpstr>
      <vt:lpstr>Tourists’ willingness to fund local investments in renewable energy</vt:lpstr>
      <vt:lpstr>Carbon Pricing</vt:lpstr>
      <vt:lpstr>Carbon Pricing</vt:lpstr>
      <vt:lpstr>Carbon Pricing</vt:lpstr>
      <vt:lpstr>Carbon Pricing</vt:lpstr>
      <vt:lpstr>Carbon Pricing</vt:lpstr>
      <vt:lpstr>Carbon Pricing</vt:lpstr>
      <vt:lpstr>Tradable green certificates</vt:lpstr>
      <vt:lpstr>Tradable green certificates</vt:lpstr>
      <vt:lpstr>Tradable green certificates</vt:lpstr>
      <vt:lpstr>Tradable green certificates</vt:lpstr>
      <vt:lpstr>Tradable green certificates - Green Certificate trading</vt:lpstr>
      <vt:lpstr>Tradable green certificates</vt:lpstr>
      <vt:lpstr>Difficulties in renewable energy implementation</vt:lpstr>
      <vt:lpstr>Difficulties in renewable energy implementation</vt:lpstr>
      <vt:lpstr>Tourism vs Sustainable Growth</vt:lpstr>
      <vt:lpstr>Tourism vs Sustainable Growth</vt:lpstr>
      <vt:lpstr>Tourism vs Sustainable Growth</vt:lpstr>
      <vt:lpstr>Tourism vs Sustainable Growth</vt:lpstr>
      <vt:lpstr>Tourism vs Sustainable Growth</vt:lpstr>
      <vt:lpstr>Tourism vs Sustainable Growth</vt:lpstr>
      <vt:lpstr>Tourism vs Sustainable Growth</vt:lpstr>
      <vt:lpstr>Name email</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C.S. Psomopoulos</dc:creator>
  <cp:lastModifiedBy>Psomopoulos Konstantinos</cp:lastModifiedBy>
  <cp:revision>220</cp:revision>
  <dcterms:created xsi:type="dcterms:W3CDTF">2015-09-24T08:02:08Z</dcterms:created>
  <dcterms:modified xsi:type="dcterms:W3CDTF">2025-01-25T16:15:33Z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-519647667</vt:i4>
  </property>
  <property fmtid="{D5CDD505-2E9C-101B-9397-08002B2CF9AE}" pid="3" name="_NewReviewCycle">
    <vt:lpwstr/>
  </property>
  <property fmtid="{D5CDD505-2E9C-101B-9397-08002B2CF9AE}" pid="4" name="_EmailSubject">
    <vt:lpwstr>ASSET dissemination: ASSET template revision</vt:lpwstr>
  </property>
  <property fmtid="{D5CDD505-2E9C-101B-9397-08002B2CF9AE}" pid="5" name="_AuthorEmail">
    <vt:lpwstr>nadia.politou@atos.net</vt:lpwstr>
  </property>
  <property fmtid="{D5CDD505-2E9C-101B-9397-08002B2CF9AE}" pid="6" name="_AuthorEmailDisplayName">
    <vt:lpwstr>Politou, Nadia</vt:lpwstr>
  </property>
  <property fmtid="{D5CDD505-2E9C-101B-9397-08002B2CF9AE}" pid="7" name="_PreviousAdHocReviewCycleID">
    <vt:i4>1440527548</vt:i4>
  </property>
  <property fmtid="{D5CDD505-2E9C-101B-9397-08002B2CF9AE}" pid="8" name="ContentTypeId">
    <vt:lpwstr>0x010100B07DC469C549464CBAF24E320663ABE7</vt:lpwstr>
  </property>
</Properties>
</file>