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68" r:id="rId1"/>
  </p:sldMasterIdLst>
  <p:notesMasterIdLst>
    <p:notesMasterId r:id="rId38"/>
  </p:notesMasterIdLst>
  <p:handoutMasterIdLst>
    <p:handoutMasterId r:id="rId39"/>
  </p:handoutMasterIdLst>
  <p:sldIdLst>
    <p:sldId id="257" r:id="rId2"/>
    <p:sldId id="272" r:id="rId3"/>
    <p:sldId id="273" r:id="rId4"/>
    <p:sldId id="274" r:id="rId5"/>
    <p:sldId id="275" r:id="rId6"/>
    <p:sldId id="276" r:id="rId7"/>
    <p:sldId id="277" r:id="rId8"/>
    <p:sldId id="295" r:id="rId9"/>
    <p:sldId id="296" r:id="rId10"/>
    <p:sldId id="297" r:id="rId11"/>
    <p:sldId id="298" r:id="rId12"/>
    <p:sldId id="299" r:id="rId13"/>
    <p:sldId id="300" r:id="rId14"/>
    <p:sldId id="301" r:id="rId15"/>
    <p:sldId id="302" r:id="rId16"/>
    <p:sldId id="303" r:id="rId17"/>
    <p:sldId id="304" r:id="rId18"/>
    <p:sldId id="305" r:id="rId19"/>
    <p:sldId id="306" r:id="rId20"/>
    <p:sldId id="307" r:id="rId21"/>
    <p:sldId id="308" r:id="rId22"/>
    <p:sldId id="309" r:id="rId23"/>
    <p:sldId id="310" r:id="rId24"/>
    <p:sldId id="311" r:id="rId25"/>
    <p:sldId id="312" r:id="rId26"/>
    <p:sldId id="313" r:id="rId27"/>
    <p:sldId id="314" r:id="rId28"/>
    <p:sldId id="315" r:id="rId29"/>
    <p:sldId id="316" r:id="rId30"/>
    <p:sldId id="317" r:id="rId31"/>
    <p:sldId id="318" r:id="rId32"/>
    <p:sldId id="319" r:id="rId33"/>
    <p:sldId id="320" r:id="rId34"/>
    <p:sldId id="321" r:id="rId35"/>
    <p:sldId id="322" r:id="rId36"/>
    <p:sldId id="262"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p, Dmitriy" initials="PD" lastIdx="25" clrIdx="0"/>
  <p:cmAuthor id="2" name="Politou, Nadia" initials="PN" lastIdx="2" clrIdx="1"/>
  <p:cmAuthor id="3" name="Wen" initials="W" lastIdx="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FBFFF7"/>
    <a:srgbClr val="009900"/>
    <a:srgbClr val="DEFFBD"/>
    <a:srgbClr val="F2FFE5"/>
    <a:srgbClr val="ECFFD9"/>
    <a:srgbClr val="FFFFCC"/>
    <a:srgbClr val="CCFFFF"/>
    <a:srgbClr val="64C6E4"/>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Stile chiaro 1 - Colore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962" autoAdjust="0"/>
    <p:restoredTop sz="98582" autoAdjust="0"/>
  </p:normalViewPr>
  <p:slideViewPr>
    <p:cSldViewPr snapToGrid="0" snapToObjects="1">
      <p:cViewPr varScale="1">
        <p:scale>
          <a:sx n="106" d="100"/>
          <a:sy n="106" d="100"/>
        </p:scale>
        <p:origin x="996" y="96"/>
      </p:cViewPr>
      <p:guideLst>
        <p:guide orient="horz" pos="2160"/>
        <p:guide pos="3840"/>
      </p:guideLst>
    </p:cSldViewPr>
  </p:slideViewPr>
  <p:notesTextViewPr>
    <p:cViewPr>
      <p:scale>
        <a:sx n="1" d="1"/>
        <a:sy n="1" d="1"/>
      </p:scale>
      <p:origin x="0" y="0"/>
    </p:cViewPr>
  </p:notesTextViewPr>
  <p:notesViewPr>
    <p:cSldViewPr snapToGrid="0" snapToObjects="1" showGuides="1">
      <p:cViewPr varScale="1">
        <p:scale>
          <a:sx n="83" d="100"/>
          <a:sy n="83" d="100"/>
        </p:scale>
        <p:origin x="3852" y="10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47" Type="http://schemas.openxmlformats.org/officeDocument/2006/relationships/customXml" Target="../customXml/item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45"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48" Type="http://schemas.openxmlformats.org/officeDocument/2006/relationships/customXml" Target="../customXml/item3.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46" Type="http://schemas.openxmlformats.org/officeDocument/2006/relationships/customXml" Target="../customXml/item1.xml"/><Relationship Id="rId20" Type="http://schemas.openxmlformats.org/officeDocument/2006/relationships/slide" Target="slides/slide19.xml"/><Relationship Id="rId4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somopoulos Konstantinos" userId="69d76133-da39-481d-afac-403e49746d68" providerId="ADAL" clId="{5F6225B3-9357-4A39-9EAF-D62E44F569AF}"/>
    <pc:docChg chg="modSld">
      <pc:chgData name="Psomopoulos Konstantinos" userId="69d76133-da39-481d-afac-403e49746d68" providerId="ADAL" clId="{5F6225B3-9357-4A39-9EAF-D62E44F569AF}" dt="2025-01-25T16:16:03.116" v="0" actId="20577"/>
      <pc:docMkLst>
        <pc:docMk/>
      </pc:docMkLst>
      <pc:sldChg chg="modSp mod">
        <pc:chgData name="Psomopoulos Konstantinos" userId="69d76133-da39-481d-afac-403e49746d68" providerId="ADAL" clId="{5F6225B3-9357-4A39-9EAF-D62E44F569AF}" dt="2025-01-25T16:16:03.116" v="0" actId="20577"/>
        <pc:sldMkLst>
          <pc:docMk/>
          <pc:sldMk cId="304693626" sldId="298"/>
        </pc:sldMkLst>
        <pc:spChg chg="mod">
          <ac:chgData name="Psomopoulos Konstantinos" userId="69d76133-da39-481d-afac-403e49746d68" providerId="ADAL" clId="{5F6225B3-9357-4A39-9EAF-D62E44F569AF}" dt="2025-01-25T16:16:03.116" v="0" actId="20577"/>
          <ac:spMkLst>
            <pc:docMk/>
            <pc:sldMk cId="304693626" sldId="298"/>
            <ac:spMk id="3" creationId="{8F84DD99-5809-423C-85D8-63BDF4ED9427}"/>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72349EF-BE36-3647-BC73-197E2DDC8E1B}" type="datetimeFigureOut">
              <a:rPr lang="en-US" smtClean="0"/>
              <a:pPr/>
              <a:t>1/25/2025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647C817-68F1-DB4B-8C95-228E2832EB27}" type="slidenum">
              <a:rPr lang="en-US" smtClean="0"/>
              <a:pPr/>
              <a:t>‹#›</a:t>
            </a:fld>
            <a:endParaRPr lang="en-US"/>
          </a:p>
        </p:txBody>
      </p:sp>
    </p:spTree>
    <p:extLst>
      <p:ext uri="{BB962C8B-B14F-4D97-AF65-F5344CB8AC3E}">
        <p14:creationId xmlns:p14="http://schemas.microsoft.com/office/powerpoint/2010/main" val="89692539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0404CE-E507-514D-B193-542E02BA6536}" type="datetimeFigureOut">
              <a:rPr lang="en-US" smtClean="0"/>
              <a:pPr/>
              <a:t>1/25/2025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094485-0A75-C14E-A3AA-ABF925C5588C}" type="slidenum">
              <a:rPr lang="en-US" smtClean="0"/>
              <a:pPr/>
              <a:t>‹#›</a:t>
            </a:fld>
            <a:endParaRPr lang="en-US"/>
          </a:p>
        </p:txBody>
      </p:sp>
    </p:spTree>
    <p:extLst>
      <p:ext uri="{BB962C8B-B14F-4D97-AF65-F5344CB8AC3E}">
        <p14:creationId xmlns:p14="http://schemas.microsoft.com/office/powerpoint/2010/main" val="57266033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094485-0A75-C14E-A3AA-ABF925C5588C}" type="slidenum">
              <a:rPr lang="en-US" smtClean="0"/>
              <a:pPr/>
              <a:t>1</a:t>
            </a:fld>
            <a:endParaRPr lang="en-US"/>
          </a:p>
        </p:txBody>
      </p:sp>
    </p:spTree>
    <p:extLst>
      <p:ext uri="{BB962C8B-B14F-4D97-AF65-F5344CB8AC3E}">
        <p14:creationId xmlns:p14="http://schemas.microsoft.com/office/powerpoint/2010/main" val="15437556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Immagine 3"/>
          <p:cNvPicPr>
            <a:picLocks noChangeAspect="1"/>
          </p:cNvPicPr>
          <p:nvPr userDrawn="1"/>
        </p:nvPicPr>
        <p:blipFill>
          <a:blip r:embed="rId2"/>
          <a:srcRect/>
          <a:stretch/>
        </p:blipFill>
        <p:spPr>
          <a:xfrm>
            <a:off x="51084" y="13648"/>
            <a:ext cx="12120320" cy="6849789"/>
          </a:xfrm>
          <a:prstGeom prst="rect">
            <a:avLst/>
          </a:prstGeom>
        </p:spPr>
      </p:pic>
      <p:sp>
        <p:nvSpPr>
          <p:cNvPr id="2" name="Title 1"/>
          <p:cNvSpPr>
            <a:spLocks noGrp="1"/>
          </p:cNvSpPr>
          <p:nvPr>
            <p:ph type="ctrTitle" hasCustomPrompt="1"/>
          </p:nvPr>
        </p:nvSpPr>
        <p:spPr>
          <a:xfrm>
            <a:off x="2251875" y="2233223"/>
            <a:ext cx="8147713" cy="1124594"/>
          </a:xfrm>
          <a:noFill/>
        </p:spPr>
        <p:txBody>
          <a:bodyPr lIns="0" tIns="0" rIns="0" bIns="0" anchor="ctr" anchorCtr="0">
            <a:noAutofit/>
          </a:bodyPr>
          <a:lstStyle>
            <a:lvl1pPr algn="ctr">
              <a:lnSpc>
                <a:spcPct val="100000"/>
              </a:lnSpc>
              <a:spcAft>
                <a:spcPts val="0"/>
              </a:spcAft>
              <a:defRPr sz="4800" b="1" baseline="0">
                <a:solidFill>
                  <a:srgbClr val="008000"/>
                </a:solidFill>
                <a:effectLst/>
                <a:latin typeface="+mn-lt"/>
                <a:cs typeface="Arial"/>
              </a:defRPr>
            </a:lvl1pPr>
          </a:lstStyle>
          <a:p>
            <a:r>
              <a:rPr lang="en-US" dirty="0"/>
              <a:t>Presentation  Title</a:t>
            </a:r>
          </a:p>
        </p:txBody>
      </p:sp>
      <p:sp>
        <p:nvSpPr>
          <p:cNvPr id="3" name="Subtitle 2"/>
          <p:cNvSpPr>
            <a:spLocks noGrp="1"/>
          </p:cNvSpPr>
          <p:nvPr>
            <p:ph type="subTitle" idx="1" hasCustomPrompt="1"/>
          </p:nvPr>
        </p:nvSpPr>
        <p:spPr>
          <a:xfrm>
            <a:off x="6648450" y="3594735"/>
            <a:ext cx="3752849" cy="1065217"/>
          </a:xfrm>
        </p:spPr>
        <p:txBody>
          <a:bodyPr>
            <a:noAutofit/>
          </a:bodyPr>
          <a:lstStyle>
            <a:lvl1pPr marL="0" indent="0" algn="l">
              <a:buNone/>
              <a:defRPr sz="2000" i="1">
                <a:solidFill>
                  <a:srgbClr val="008000"/>
                </a:solidFill>
                <a:latin typeface="+mn-lt"/>
                <a:cs typeface="Aria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Author – Organisation</a:t>
            </a:r>
          </a:p>
          <a:p>
            <a:r>
              <a:rPr lang="nl-NL" dirty="0"/>
              <a:t>Meeting </a:t>
            </a:r>
            <a:r>
              <a:rPr lang="nl-NL" dirty="0" err="1"/>
              <a:t>location</a:t>
            </a:r>
            <a:r>
              <a:rPr lang="nl-NL" dirty="0"/>
              <a:t>, </a:t>
            </a:r>
            <a:r>
              <a:rPr lang="nl-NL" dirty="0" err="1"/>
              <a:t>venue</a:t>
            </a:r>
            <a:r>
              <a:rPr lang="nl-NL" dirty="0"/>
              <a:t>, date</a:t>
            </a:r>
            <a:endParaRPr lang="en-US" dirty="0"/>
          </a:p>
        </p:txBody>
      </p:sp>
    </p:spTree>
    <p:extLst>
      <p:ext uri="{BB962C8B-B14F-4D97-AF65-F5344CB8AC3E}">
        <p14:creationId xmlns:p14="http://schemas.microsoft.com/office/powerpoint/2010/main" val="945117276"/>
      </p:ext>
    </p:extLst>
  </p:cSld>
  <p:clrMapOvr>
    <a:masterClrMapping/>
  </p:clrMapOvr>
  <p:transition spd="slow">
    <p:fade/>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960989" y="1310184"/>
            <a:ext cx="6954712" cy="4451918"/>
          </a:xfrm>
        </p:spPr>
        <p:txBody>
          <a:bodyPr/>
          <a:lstStyle>
            <a:lvl1pPr marL="457200" indent="-457200">
              <a:buFont typeface="+mj-lt"/>
              <a:buAutoNum type="arabicPeriod"/>
              <a:defRPr sz="2400">
                <a:solidFill>
                  <a:schemeClr val="tx1">
                    <a:tint val="75000"/>
                  </a:schemeClr>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en-GB" noProof="0" dirty="0"/>
              <a:t>Topic 1</a:t>
            </a:r>
          </a:p>
          <a:p>
            <a:r>
              <a:rPr lang="en-GB" noProof="0" dirty="0"/>
              <a:t>Topic 2</a:t>
            </a:r>
          </a:p>
          <a:p>
            <a:r>
              <a:rPr lang="en-GB" noProof="0" dirty="0"/>
              <a:t>…</a:t>
            </a:r>
          </a:p>
        </p:txBody>
      </p:sp>
      <p:cxnSp>
        <p:nvCxnSpPr>
          <p:cNvPr id="5" name="Connettore 1 4"/>
          <p:cNvCxnSpPr/>
          <p:nvPr userDrawn="1"/>
        </p:nvCxnSpPr>
        <p:spPr>
          <a:xfrm flipV="1">
            <a:off x="263298" y="813684"/>
            <a:ext cx="10080000" cy="0"/>
          </a:xfrm>
          <a:prstGeom prst="line">
            <a:avLst/>
          </a:prstGeom>
          <a:ln>
            <a:solidFill>
              <a:srgbClr val="57257D"/>
            </a:solidFill>
          </a:ln>
        </p:spPr>
        <p:style>
          <a:lnRef idx="2">
            <a:schemeClr val="dk1"/>
          </a:lnRef>
          <a:fillRef idx="0">
            <a:schemeClr val="dk1"/>
          </a:fillRef>
          <a:effectRef idx="1">
            <a:schemeClr val="dk1"/>
          </a:effectRef>
          <a:fontRef idx="minor">
            <a:schemeClr val="tx1"/>
          </a:fontRef>
        </p:style>
      </p:cxnSp>
      <p:sp>
        <p:nvSpPr>
          <p:cNvPr id="6" name="Title 1">
            <a:extLst>
              <a:ext uri="{FF2B5EF4-FFF2-40B4-BE49-F238E27FC236}">
                <a16:creationId xmlns:a16="http://schemas.microsoft.com/office/drawing/2014/main" id="{E477FD8C-AE88-46F7-9CE9-C975DBBD4C73}"/>
              </a:ext>
            </a:extLst>
          </p:cNvPr>
          <p:cNvSpPr>
            <a:spLocks noGrp="1"/>
          </p:cNvSpPr>
          <p:nvPr>
            <p:ph type="title"/>
          </p:nvPr>
        </p:nvSpPr>
        <p:spPr>
          <a:xfrm>
            <a:off x="838200" y="105813"/>
            <a:ext cx="7957456" cy="767639"/>
          </a:xfrm>
        </p:spPr>
        <p:txBody>
          <a:bodyPr anchor="ctr"/>
          <a:lstStyle>
            <a:lvl1pPr>
              <a:defRPr sz="4000">
                <a:solidFill>
                  <a:srgbClr val="008000"/>
                </a:solidFill>
                <a:effectLst/>
                <a:latin typeface="+mn-lt"/>
              </a:defRPr>
            </a:lvl1pPr>
          </a:lstStyle>
          <a:p>
            <a:r>
              <a:rPr lang="nl-NL" dirty="0"/>
              <a:t>Click to </a:t>
            </a:r>
            <a:r>
              <a:rPr lang="nl-NL" dirty="0" err="1"/>
              <a:t>edit</a:t>
            </a:r>
            <a:r>
              <a:rPr lang="nl-NL" dirty="0"/>
              <a:t> </a:t>
            </a:r>
            <a:r>
              <a:rPr lang="nl-NL" dirty="0" err="1"/>
              <a:t>Master</a:t>
            </a:r>
            <a:r>
              <a:rPr lang="nl-NL" dirty="0"/>
              <a:t> </a:t>
            </a:r>
            <a:r>
              <a:rPr lang="nl-NL" dirty="0" err="1"/>
              <a:t>title</a:t>
            </a:r>
            <a:r>
              <a:rPr lang="nl-NL" dirty="0"/>
              <a:t> </a:t>
            </a:r>
            <a:r>
              <a:rPr lang="nl-NL" dirty="0" err="1"/>
              <a:t>style</a:t>
            </a:r>
            <a:endParaRPr lang="en-US" dirty="0"/>
          </a:p>
        </p:txBody>
      </p:sp>
    </p:spTree>
    <p:extLst>
      <p:ext uri="{BB962C8B-B14F-4D97-AF65-F5344CB8AC3E}">
        <p14:creationId xmlns:p14="http://schemas.microsoft.com/office/powerpoint/2010/main" val="1780695788"/>
      </p:ext>
    </p:extLst>
  </p:cSld>
  <p:clrMapOvr>
    <a:masterClrMapping/>
  </p:clrMapOvr>
  <p:transition spd="slow">
    <p:fade/>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Blu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cxnSp>
        <p:nvCxnSpPr>
          <p:cNvPr id="14" name="Straight Connector 7"/>
          <p:cNvCxnSpPr/>
          <p:nvPr userDrawn="1"/>
        </p:nvCxnSpPr>
        <p:spPr>
          <a:xfrm>
            <a:off x="16989" y="6349763"/>
            <a:ext cx="12204000" cy="0"/>
          </a:xfrm>
          <a:prstGeom prst="line">
            <a:avLst/>
          </a:prstGeom>
          <a:ln w="19050">
            <a:solidFill>
              <a:srgbClr val="009900"/>
            </a:solidFill>
          </a:ln>
        </p:spPr>
        <p:style>
          <a:lnRef idx="1">
            <a:schemeClr val="dk1"/>
          </a:lnRef>
          <a:fillRef idx="0">
            <a:schemeClr val="dk1"/>
          </a:fillRef>
          <a:effectRef idx="0">
            <a:schemeClr val="dk1"/>
          </a:effectRef>
          <a:fontRef idx="minor">
            <a:schemeClr val="tx1"/>
          </a:fontRef>
        </p:style>
      </p:cxnSp>
      <p:sp>
        <p:nvSpPr>
          <p:cNvPr id="10" name="Title 1">
            <a:extLst>
              <a:ext uri="{FF2B5EF4-FFF2-40B4-BE49-F238E27FC236}">
                <a16:creationId xmlns:a16="http://schemas.microsoft.com/office/drawing/2014/main" id="{C1E17B3C-E2F7-43D1-9B0C-8E833D6BA47F}"/>
              </a:ext>
            </a:extLst>
          </p:cNvPr>
          <p:cNvSpPr>
            <a:spLocks noGrp="1"/>
          </p:cNvSpPr>
          <p:nvPr>
            <p:ph type="title"/>
          </p:nvPr>
        </p:nvSpPr>
        <p:spPr>
          <a:xfrm>
            <a:off x="831850" y="1223963"/>
            <a:ext cx="10515600" cy="2852737"/>
          </a:xfrm>
        </p:spPr>
        <p:txBody>
          <a:bodyPr anchor="b"/>
          <a:lstStyle>
            <a:lvl1pPr>
              <a:defRPr sz="6000"/>
            </a:lvl1pPr>
          </a:lstStyle>
          <a:p>
            <a:r>
              <a:rPr lang="en-US" dirty="0"/>
              <a:t>Click to edit Master title style</a:t>
            </a:r>
            <a:endParaRPr lang="el-GR" dirty="0"/>
          </a:p>
        </p:txBody>
      </p:sp>
      <p:sp>
        <p:nvSpPr>
          <p:cNvPr id="11" name="Text Placeholder 2">
            <a:extLst>
              <a:ext uri="{FF2B5EF4-FFF2-40B4-BE49-F238E27FC236}">
                <a16:creationId xmlns:a16="http://schemas.microsoft.com/office/drawing/2014/main" id="{9E439D93-EC71-4BFD-91AB-71DAFB879195}"/>
              </a:ext>
            </a:extLst>
          </p:cNvPr>
          <p:cNvSpPr>
            <a:spLocks noGrp="1"/>
          </p:cNvSpPr>
          <p:nvPr>
            <p:ph type="body" idx="1"/>
          </p:nvPr>
        </p:nvSpPr>
        <p:spPr>
          <a:xfrm>
            <a:off x="831850" y="4103688"/>
            <a:ext cx="10515600" cy="1500187"/>
          </a:xfrm>
        </p:spPr>
        <p:txBody>
          <a:bodyPr/>
          <a:lstStyle>
            <a:lvl1pPr marL="0" indent="0">
              <a:buNone/>
              <a:defRPr sz="2400" b="0">
                <a:solidFill>
                  <a:schemeClr val="bg1">
                    <a:lumMod val="6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1889947178"/>
      </p:ext>
    </p:extLst>
  </p:cSld>
  <p:clrMapOvr>
    <a:masterClrMapping/>
  </p:clrMapOvr>
  <p:transition spd="slow">
    <p:fade/>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05813"/>
            <a:ext cx="7957456" cy="767639"/>
          </a:xfrm>
        </p:spPr>
        <p:txBody>
          <a:bodyPr anchor="ctr"/>
          <a:lstStyle>
            <a:lvl1pPr>
              <a:defRPr sz="4000">
                <a:solidFill>
                  <a:srgbClr val="008000"/>
                </a:solidFill>
                <a:effectLst/>
                <a:latin typeface="+mn-lt"/>
              </a:defRPr>
            </a:lvl1pPr>
          </a:lstStyle>
          <a:p>
            <a:r>
              <a:rPr lang="nl-NL" dirty="0"/>
              <a:t>Click to </a:t>
            </a:r>
            <a:r>
              <a:rPr lang="nl-NL" dirty="0" err="1"/>
              <a:t>edit</a:t>
            </a:r>
            <a:r>
              <a:rPr lang="nl-NL" dirty="0"/>
              <a:t> </a:t>
            </a:r>
            <a:r>
              <a:rPr lang="nl-NL" dirty="0" err="1"/>
              <a:t>Master</a:t>
            </a:r>
            <a:r>
              <a:rPr lang="nl-NL" dirty="0"/>
              <a:t> </a:t>
            </a:r>
            <a:r>
              <a:rPr lang="nl-NL" dirty="0" err="1"/>
              <a:t>title</a:t>
            </a:r>
            <a:r>
              <a:rPr lang="nl-NL" dirty="0"/>
              <a:t> </a:t>
            </a:r>
            <a:r>
              <a:rPr lang="nl-NL" dirty="0" err="1"/>
              <a:t>style</a:t>
            </a:r>
            <a:endParaRPr lang="en-US" dirty="0"/>
          </a:p>
        </p:txBody>
      </p:sp>
      <p:cxnSp>
        <p:nvCxnSpPr>
          <p:cNvPr id="5" name="Connettore 1 4"/>
          <p:cNvCxnSpPr/>
          <p:nvPr userDrawn="1"/>
        </p:nvCxnSpPr>
        <p:spPr>
          <a:xfrm flipV="1">
            <a:off x="263298" y="813684"/>
            <a:ext cx="10080000" cy="0"/>
          </a:xfrm>
          <a:prstGeom prst="line">
            <a:avLst/>
          </a:prstGeom>
          <a:ln>
            <a:solidFill>
              <a:srgbClr val="57257D"/>
            </a:solidFill>
          </a:ln>
        </p:spPr>
        <p:style>
          <a:lnRef idx="2">
            <a:schemeClr val="dk1"/>
          </a:lnRef>
          <a:fillRef idx="0">
            <a:schemeClr val="dk1"/>
          </a:fillRef>
          <a:effectRef idx="1">
            <a:schemeClr val="dk1"/>
          </a:effectRef>
          <a:fontRef idx="minor">
            <a:schemeClr val="tx1"/>
          </a:fontRef>
        </p:style>
      </p:cxnSp>
      <p:sp>
        <p:nvSpPr>
          <p:cNvPr id="7" name="Text Placeholder 2">
            <a:extLst>
              <a:ext uri="{FF2B5EF4-FFF2-40B4-BE49-F238E27FC236}">
                <a16:creationId xmlns:a16="http://schemas.microsoft.com/office/drawing/2014/main" id="{C19440AC-1D5F-4DC4-836D-751F83594111}"/>
              </a:ext>
            </a:extLst>
          </p:cNvPr>
          <p:cNvSpPr>
            <a:spLocks noGrp="1"/>
          </p:cNvSpPr>
          <p:nvPr>
            <p:ph idx="1"/>
          </p:nvPr>
        </p:nvSpPr>
        <p:spPr>
          <a:xfrm>
            <a:off x="838200" y="1076329"/>
            <a:ext cx="10515600" cy="4237404"/>
          </a:xfrm>
          <a:prstGeom prst="rect">
            <a:avLst/>
          </a:prstGeom>
        </p:spPr>
        <p:txBody>
          <a:bodyPr vert="horz" lIns="91440" tIns="45720" rIns="91440" bIns="45720" rtlCol="0">
            <a:normAutofit/>
          </a:bodyPr>
          <a:lstStyle/>
          <a:p>
            <a:pPr lvl="0"/>
            <a:r>
              <a:rPr lang="nl-NL" dirty="0"/>
              <a:t>Click to </a:t>
            </a:r>
            <a:r>
              <a:rPr lang="nl-NL" dirty="0" err="1"/>
              <a:t>edit</a:t>
            </a:r>
            <a:r>
              <a:rPr lang="nl-NL" dirty="0"/>
              <a:t> Master </a:t>
            </a:r>
            <a:r>
              <a:rPr lang="nl-NL" dirty="0" err="1"/>
              <a:t>text</a:t>
            </a:r>
            <a:r>
              <a:rPr lang="nl-NL" dirty="0"/>
              <a:t> </a:t>
            </a:r>
            <a:r>
              <a:rPr lang="nl-NL" dirty="0" err="1"/>
              <a:t>styles</a:t>
            </a:r>
            <a:endParaRPr lang="nl-NL" dirty="0"/>
          </a:p>
          <a:p>
            <a:pPr lvl="1"/>
            <a:r>
              <a:rPr lang="nl-NL" dirty="0"/>
              <a:t>Second level</a:t>
            </a:r>
            <a:endParaRPr lang="en-US" dirty="0"/>
          </a:p>
          <a:p>
            <a:pPr lvl="2"/>
            <a:r>
              <a:rPr lang="en-US" dirty="0"/>
              <a:t>Third level</a:t>
            </a:r>
          </a:p>
          <a:p>
            <a:pPr lvl="3"/>
            <a:r>
              <a:rPr lang="en-US" dirty="0"/>
              <a:t>Fourth level</a:t>
            </a:r>
          </a:p>
          <a:p>
            <a:pPr lvl="4"/>
            <a:r>
              <a:rPr lang="en-US" dirty="0"/>
              <a:t>Fifth level</a:t>
            </a:r>
            <a:endParaRPr lang="nl-NL" dirty="0"/>
          </a:p>
          <a:p>
            <a:pPr lvl="3"/>
            <a:endParaRPr lang="nl-NL" dirty="0"/>
          </a:p>
        </p:txBody>
      </p:sp>
    </p:spTree>
    <p:extLst>
      <p:ext uri="{BB962C8B-B14F-4D97-AF65-F5344CB8AC3E}">
        <p14:creationId xmlns:p14="http://schemas.microsoft.com/office/powerpoint/2010/main" val="4059011602"/>
      </p:ext>
    </p:extLst>
  </p:cSld>
  <p:clrMapOvr>
    <a:masterClrMapping/>
  </p:clrMapOvr>
  <p:transition spd="slow">
    <p:fade/>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Quot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82388" y="1729064"/>
            <a:ext cx="8106770" cy="1463376"/>
          </a:xfrm>
        </p:spPr>
        <p:txBody>
          <a:bodyPr anchor="ctr">
            <a:normAutofit/>
          </a:bodyPr>
          <a:lstStyle>
            <a:lvl1pPr>
              <a:defRPr sz="3200" i="0" baseline="0">
                <a:solidFill>
                  <a:schemeClr val="tx1"/>
                </a:solidFill>
                <a:latin typeface="+mn-lt"/>
                <a:cs typeface="Arial"/>
              </a:defRPr>
            </a:lvl1pPr>
          </a:lstStyle>
          <a:p>
            <a:r>
              <a:rPr lang="nl-NL" dirty="0"/>
              <a:t>Presenter name</a:t>
            </a:r>
            <a:br>
              <a:rPr lang="nl-NL" dirty="0"/>
            </a:br>
            <a:r>
              <a:rPr lang="nl-NL" dirty="0"/>
              <a:t>email</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8344" y="365125"/>
            <a:ext cx="7957456" cy="1325563"/>
          </a:xfrm>
          <a:prstGeom prst="rect">
            <a:avLst/>
          </a:prstGeom>
        </p:spPr>
        <p:txBody>
          <a:bodyPr vert="horz" lIns="91440" tIns="45720" rIns="91440" bIns="45720" rtlCol="0" anchor="b" anchorCtr="0">
            <a:noAutofit/>
          </a:bodyPr>
          <a:lstStyle/>
          <a:p>
            <a:r>
              <a:rPr lang="nl-NL" dirty="0"/>
              <a:t>Click to </a:t>
            </a:r>
            <a:r>
              <a:rPr lang="nl-NL" dirty="0" err="1"/>
              <a:t>edit</a:t>
            </a:r>
            <a:r>
              <a:rPr lang="nl-NL" dirty="0"/>
              <a:t> </a:t>
            </a:r>
            <a:r>
              <a:rPr lang="nl-NL" dirty="0" err="1"/>
              <a:t>Master</a:t>
            </a:r>
            <a:r>
              <a:rPr lang="nl-NL" dirty="0"/>
              <a:t> </a:t>
            </a:r>
            <a:r>
              <a:rPr lang="nl-NL" dirty="0" err="1"/>
              <a:t>title</a:t>
            </a:r>
            <a:r>
              <a:rPr lang="nl-NL" dirty="0"/>
              <a:t> </a:t>
            </a:r>
            <a:r>
              <a:rPr lang="nl-NL" dirty="0" err="1"/>
              <a:t>style</a:t>
            </a:r>
            <a:endParaRPr lang="en-US" dirty="0"/>
          </a:p>
        </p:txBody>
      </p:sp>
      <p:sp>
        <p:nvSpPr>
          <p:cNvPr id="3" name="Text Placeholder 2"/>
          <p:cNvSpPr>
            <a:spLocks noGrp="1"/>
          </p:cNvSpPr>
          <p:nvPr>
            <p:ph type="body" idx="1"/>
          </p:nvPr>
        </p:nvSpPr>
        <p:spPr>
          <a:xfrm>
            <a:off x="838200" y="1825625"/>
            <a:ext cx="10515600" cy="3488107"/>
          </a:xfrm>
          <a:prstGeom prst="rect">
            <a:avLst/>
          </a:prstGeom>
        </p:spPr>
        <p:txBody>
          <a:bodyPr vert="horz" lIns="91440" tIns="45720" rIns="91440" bIns="45720" rtlCol="0">
            <a:normAutofit/>
          </a:bodyPr>
          <a:lstStyle/>
          <a:p>
            <a:pPr lvl="0"/>
            <a:r>
              <a:rPr lang="nl-NL" dirty="0"/>
              <a:t>Click to </a:t>
            </a:r>
            <a:r>
              <a:rPr lang="nl-NL" dirty="0" err="1"/>
              <a:t>edit</a:t>
            </a:r>
            <a:r>
              <a:rPr lang="nl-NL" dirty="0"/>
              <a:t> Master </a:t>
            </a:r>
            <a:r>
              <a:rPr lang="nl-NL" dirty="0" err="1"/>
              <a:t>text</a:t>
            </a:r>
            <a:r>
              <a:rPr lang="nl-NL" dirty="0"/>
              <a:t> </a:t>
            </a:r>
            <a:r>
              <a:rPr lang="nl-NL" dirty="0" err="1"/>
              <a:t>styles</a:t>
            </a:r>
            <a:endParaRPr lang="nl-NL" dirty="0"/>
          </a:p>
          <a:p>
            <a:pPr lvl="1"/>
            <a:r>
              <a:rPr lang="nl-NL" dirty="0"/>
              <a:t>Second level</a:t>
            </a:r>
            <a:endParaRPr lang="en-US" dirty="0"/>
          </a:p>
          <a:p>
            <a:pPr lvl="2"/>
            <a:r>
              <a:rPr lang="en-US" dirty="0"/>
              <a:t>Third level</a:t>
            </a:r>
          </a:p>
          <a:p>
            <a:pPr lvl="3"/>
            <a:r>
              <a:rPr lang="en-US" dirty="0"/>
              <a:t>Fourth level</a:t>
            </a:r>
          </a:p>
          <a:p>
            <a:pPr lvl="4"/>
            <a:r>
              <a:rPr lang="en-US" dirty="0"/>
              <a:t>Fifth level</a:t>
            </a:r>
            <a:endParaRPr lang="nl-NL" dirty="0"/>
          </a:p>
          <a:p>
            <a:pPr lvl="3"/>
            <a:endParaRPr lang="nl-NL" dirty="0"/>
          </a:p>
        </p:txBody>
      </p:sp>
      <p:sp>
        <p:nvSpPr>
          <p:cNvPr id="6" name="Slide Number Placeholder 5"/>
          <p:cNvSpPr>
            <a:spLocks noGrp="1"/>
          </p:cNvSpPr>
          <p:nvPr>
            <p:ph type="sldNum" sz="quarter" idx="4"/>
          </p:nvPr>
        </p:nvSpPr>
        <p:spPr>
          <a:xfrm>
            <a:off x="11516435" y="5521980"/>
            <a:ext cx="525439" cy="365125"/>
          </a:xfrm>
          <a:prstGeom prst="rect">
            <a:avLst/>
          </a:prstGeom>
        </p:spPr>
        <p:txBody>
          <a:bodyPr vert="horz" lIns="91440" tIns="45720" rIns="91440" bIns="45720" rtlCol="0" anchor="ctr"/>
          <a:lstStyle>
            <a:lvl1pPr algn="l">
              <a:defRPr sz="1200">
                <a:solidFill>
                  <a:srgbClr val="7030A0"/>
                </a:solidFill>
                <a:latin typeface="Arial"/>
                <a:cs typeface="Arial"/>
              </a:defRPr>
            </a:lvl1pPr>
          </a:lstStyle>
          <a:p>
            <a:fld id="{6C162CEF-58C8-EF46-9B52-D78FBBFD3DD6}" type="slidenum">
              <a:rPr lang="en-US" smtClean="0"/>
              <a:pPr/>
              <a:t>‹#›</a:t>
            </a:fld>
            <a:endParaRPr lang="en-US" dirty="0"/>
          </a:p>
        </p:txBody>
      </p:sp>
    </p:spTree>
    <p:extLst>
      <p:ext uri="{BB962C8B-B14F-4D97-AF65-F5344CB8AC3E}">
        <p14:creationId xmlns:p14="http://schemas.microsoft.com/office/powerpoint/2010/main" val="356426808"/>
      </p:ext>
    </p:extLst>
  </p:cSld>
  <p:clrMap bg1="lt1" tx1="dk1" bg2="lt2" tx2="dk2" accent1="accent1" accent2="accent2" accent3="accent3" accent4="accent4" accent5="accent5" accent6="accent6" hlink="hlink" folHlink="folHlink"/>
  <p:sldLayoutIdLst>
    <p:sldLayoutId id="2147483769" r:id="rId1"/>
    <p:sldLayoutId id="2147483771" r:id="rId2"/>
    <p:sldLayoutId id="2147483779" r:id="rId3"/>
    <p:sldLayoutId id="2147483781" r:id="rId4"/>
    <p:sldLayoutId id="2147483780" r:id="rId5"/>
  </p:sldLayoutIdLst>
  <p:transition spd="slow">
    <p:fade/>
  </p:transition>
  <p:hf hdr="0" ftr="0" dt="0"/>
  <p:txStyles>
    <p:titleStyle>
      <a:lvl1pPr algn="l" defTabSz="914400" rtl="0" eaLnBrk="1" latinLnBrk="0" hangingPunct="1">
        <a:lnSpc>
          <a:spcPct val="90000"/>
        </a:lnSpc>
        <a:spcBef>
          <a:spcPct val="0"/>
        </a:spcBef>
        <a:buNone/>
        <a:defRPr sz="4800" b="1" kern="1200" baseline="0">
          <a:solidFill>
            <a:srgbClr val="008000"/>
          </a:solidFill>
          <a:latin typeface="+mj-lt"/>
          <a:ea typeface="+mj-ea"/>
          <a:cs typeface="+mj-cs"/>
        </a:defRPr>
      </a:lvl1pPr>
    </p:titleStyle>
    <p:bodyStyle>
      <a:lvl1pPr marL="230400" indent="-2304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Arial"/>
        </a:defRPr>
      </a:lvl1pPr>
      <a:lvl2pPr marL="687600" indent="-230400" algn="l" defTabSz="914400" rtl="0" eaLnBrk="1" latinLnBrk="0" hangingPunct="1">
        <a:lnSpc>
          <a:spcPct val="90000"/>
        </a:lnSpc>
        <a:spcBef>
          <a:spcPts val="500"/>
        </a:spcBef>
        <a:buFont typeface="Arial" panose="020B0604020202020204" pitchFamily="34" charset="0"/>
        <a:buChar char="•"/>
        <a:defRPr lang="nl-NL" sz="2400" i="0" kern="1200" baseline="0" dirty="0">
          <a:solidFill>
            <a:schemeClr val="bg1">
              <a:lumMod val="50000"/>
            </a:schemeClr>
          </a:solidFill>
          <a:latin typeface="+mn-lt"/>
          <a:ea typeface="+mn-ea"/>
          <a:cs typeface="Arial"/>
        </a:defRPr>
      </a:lvl2pPr>
      <a:lvl3pPr marL="1144800" indent="-230400" algn="l" defTabSz="914400" rtl="0" eaLnBrk="1" latinLnBrk="0" hangingPunct="1">
        <a:lnSpc>
          <a:spcPct val="90000"/>
        </a:lnSpc>
        <a:spcBef>
          <a:spcPts val="500"/>
        </a:spcBef>
        <a:buFont typeface="Arial" panose="020B0604020202020204" pitchFamily="34" charset="0"/>
        <a:buChar char="•"/>
        <a:defRPr sz="1800" kern="1200" baseline="0">
          <a:solidFill>
            <a:srgbClr val="008000"/>
          </a:solidFill>
          <a:latin typeface="+mn-lt"/>
          <a:ea typeface="+mn-ea"/>
          <a:cs typeface="Arial"/>
        </a:defRPr>
      </a:lvl3pPr>
      <a:lvl4pPr marL="1602000" indent="-230400" algn="l" defTabSz="914400" rtl="0" eaLnBrk="1" latinLnBrk="0" hangingPunct="1">
        <a:lnSpc>
          <a:spcPct val="90000"/>
        </a:lnSpc>
        <a:spcBef>
          <a:spcPts val="500"/>
        </a:spcBef>
        <a:buFont typeface="Arial" panose="020B0604020202020204" pitchFamily="34" charset="0"/>
        <a:buChar char="•"/>
        <a:defRPr sz="1800" kern="1200" baseline="0">
          <a:solidFill>
            <a:srgbClr val="7030A0"/>
          </a:solidFill>
          <a:latin typeface="+mn-lt"/>
          <a:ea typeface="+mn-ea"/>
          <a:cs typeface="Arial"/>
        </a:defRPr>
      </a:lvl4pPr>
      <a:lvl5pPr marL="2059200" indent="-230400" algn="l" defTabSz="914400" rtl="0" eaLnBrk="1" latinLnBrk="0" hangingPunct="1">
        <a:lnSpc>
          <a:spcPct val="90000"/>
        </a:lnSpc>
        <a:spcBef>
          <a:spcPts val="500"/>
        </a:spcBef>
        <a:buFont typeface="Arial" panose="020B0604020202020204" pitchFamily="34" charset="0"/>
        <a:buChar char="•"/>
        <a:defRPr lang="en-US" sz="1800" i="0" kern="1200" baseline="0" dirty="0" smtClean="0">
          <a:solidFill>
            <a:srgbClr val="0070C0"/>
          </a:solidFill>
          <a:latin typeface="+mn-lt"/>
          <a:ea typeface="+mn-ea"/>
          <a:cs typeface="Arial"/>
        </a:defRPr>
      </a:lvl5pPr>
      <a:lvl6pPr marL="22860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 name="Sottotitolo 24"/>
          <p:cNvSpPr>
            <a:spLocks noGrp="1"/>
          </p:cNvSpPr>
          <p:nvPr>
            <p:ph type="subTitle" idx="1"/>
          </p:nvPr>
        </p:nvSpPr>
        <p:spPr>
          <a:xfrm>
            <a:off x="6946900" y="3618411"/>
            <a:ext cx="4326346" cy="1410215"/>
          </a:xfrm>
        </p:spPr>
        <p:txBody>
          <a:bodyPr>
            <a:normAutofit fontScale="92500"/>
          </a:bodyPr>
          <a:lstStyle/>
          <a:p>
            <a:pPr>
              <a:lnSpc>
                <a:spcPct val="170000"/>
              </a:lnSpc>
            </a:pPr>
            <a:r>
              <a:rPr lang="en-US" sz="1900" dirty="0"/>
              <a:t>Prof. Constantinos S. Psomopoulos, </a:t>
            </a:r>
            <a:r>
              <a:rPr lang="en-US" sz="1900" dirty="0" err="1"/>
              <a:t>UniWA</a:t>
            </a:r>
            <a:endParaRPr lang="it-IT" sz="1900" dirty="0"/>
          </a:p>
          <a:p>
            <a:pPr>
              <a:lnSpc>
                <a:spcPct val="170000"/>
              </a:lnSpc>
            </a:pPr>
            <a:r>
              <a:rPr lang="it-IT" sz="1900" dirty="0"/>
              <a:t>June 2024</a:t>
            </a:r>
          </a:p>
          <a:p>
            <a:pPr>
              <a:lnSpc>
                <a:spcPct val="170000"/>
              </a:lnSpc>
            </a:pPr>
            <a:endParaRPr lang="it-IT" sz="1900" dirty="0">
              <a:solidFill>
                <a:srgbClr val="008000"/>
              </a:solidFill>
            </a:endParaRPr>
          </a:p>
        </p:txBody>
      </p:sp>
      <p:sp>
        <p:nvSpPr>
          <p:cNvPr id="24" name="Titolo 23"/>
          <p:cNvSpPr>
            <a:spLocks noGrp="1"/>
          </p:cNvSpPr>
          <p:nvPr>
            <p:ph type="ctrTitle"/>
          </p:nvPr>
        </p:nvSpPr>
        <p:spPr>
          <a:xfrm>
            <a:off x="2669310" y="2139282"/>
            <a:ext cx="8430490" cy="805231"/>
          </a:xfrm>
          <a:solidFill>
            <a:srgbClr val="FFFFFF"/>
          </a:solidFill>
          <a:ln>
            <a:noFill/>
          </a:ln>
        </p:spPr>
        <p:txBody>
          <a:bodyPr anchor="t"/>
          <a:lstStyle/>
          <a:p>
            <a:pPr>
              <a:lnSpc>
                <a:spcPts val="4000"/>
              </a:lnSpc>
            </a:pPr>
            <a:r>
              <a:rPr lang="en-US" b="0" dirty="0"/>
              <a:t>ENERGY TRANSITION IN ISLANDS – ROLE and POWER of INHABITANTS </a:t>
            </a:r>
            <a:endParaRPr lang="en-US" b="0" dirty="0">
              <a:solidFill>
                <a:srgbClr val="008000"/>
              </a:solidFill>
            </a:endParaRPr>
          </a:p>
        </p:txBody>
      </p:sp>
    </p:spTree>
    <p:extLst>
      <p:ext uri="{BB962C8B-B14F-4D97-AF65-F5344CB8AC3E}">
        <p14:creationId xmlns:p14="http://schemas.microsoft.com/office/powerpoint/2010/main" val="777720504"/>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jdelijke aanduiding voor dianummer 26">
            <a:extLst>
              <a:ext uri="{FF2B5EF4-FFF2-40B4-BE49-F238E27FC236}">
                <a16:creationId xmlns:a16="http://schemas.microsoft.com/office/drawing/2014/main" id="{58841B55-50CE-49C8-968F-9E94497D093C}"/>
              </a:ext>
            </a:extLst>
          </p:cNvPr>
          <p:cNvSpPr txBox="1">
            <a:spLocks/>
          </p:cNvSpPr>
          <p:nvPr/>
        </p:nvSpPr>
        <p:spPr>
          <a:xfrm>
            <a:off x="109181" y="6430150"/>
            <a:ext cx="395786"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rgbClr val="7030A0"/>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C162CEF-58C8-EF46-9B52-D78FBBFD3DD6}" type="slidenum">
              <a:rPr lang="en-US" sz="1300" smtClean="0"/>
              <a:pPr algn="r"/>
              <a:t>10</a:t>
            </a:fld>
            <a:endParaRPr lang="en-US" sz="1300" dirty="0"/>
          </a:p>
        </p:txBody>
      </p:sp>
      <p:sp>
        <p:nvSpPr>
          <p:cNvPr id="3" name="Title 2">
            <a:extLst>
              <a:ext uri="{FF2B5EF4-FFF2-40B4-BE49-F238E27FC236}">
                <a16:creationId xmlns:a16="http://schemas.microsoft.com/office/drawing/2014/main" id="{8F84DD99-5809-423C-85D8-63BDF4ED9427}"/>
              </a:ext>
            </a:extLst>
          </p:cNvPr>
          <p:cNvSpPr>
            <a:spLocks noGrp="1"/>
          </p:cNvSpPr>
          <p:nvPr>
            <p:ph type="title"/>
          </p:nvPr>
        </p:nvSpPr>
        <p:spPr>
          <a:xfrm>
            <a:off x="838200" y="105813"/>
            <a:ext cx="8750300" cy="767639"/>
          </a:xfrm>
        </p:spPr>
        <p:txBody>
          <a:bodyPr/>
          <a:lstStyle/>
          <a:p>
            <a:r>
              <a:rPr lang="en-US" sz="2800" dirty="0"/>
              <a:t>Ownership, heritage, and tourism: examples from Italy, France, and Germany</a:t>
            </a:r>
            <a:endParaRPr lang="en-GB" sz="2800" dirty="0"/>
          </a:p>
        </p:txBody>
      </p:sp>
      <p:sp>
        <p:nvSpPr>
          <p:cNvPr id="2" name="Content Placeholder 2">
            <a:extLst>
              <a:ext uri="{FF2B5EF4-FFF2-40B4-BE49-F238E27FC236}">
                <a16:creationId xmlns:a16="http://schemas.microsoft.com/office/drawing/2014/main" id="{CE2B1F5B-9713-42D2-2B45-E00B1CFD1BC6}"/>
              </a:ext>
            </a:extLst>
          </p:cNvPr>
          <p:cNvSpPr>
            <a:spLocks noGrp="1"/>
          </p:cNvSpPr>
          <p:nvPr>
            <p:ph idx="1"/>
          </p:nvPr>
        </p:nvSpPr>
        <p:spPr>
          <a:xfrm>
            <a:off x="838201" y="978794"/>
            <a:ext cx="10958847" cy="4986170"/>
          </a:xfrm>
        </p:spPr>
        <p:txBody>
          <a:bodyPr>
            <a:normAutofit/>
          </a:bodyPr>
          <a:lstStyle/>
          <a:p>
            <a:pPr marL="0" indent="0">
              <a:buNone/>
            </a:pPr>
            <a:endParaRPr lang="en-US" sz="2400" dirty="0"/>
          </a:p>
          <a:p>
            <a:pPr marL="0" indent="0">
              <a:buNone/>
            </a:pPr>
            <a:r>
              <a:rPr lang="en-US" sz="2400" dirty="0"/>
              <a:t>It has been determined that "local integration of the developer, the creation of a network of support, and access to ownership of the park" are the key elements to increase societal acceptability based on their analysis of two renewable energy projects in France and Germany. </a:t>
            </a:r>
          </a:p>
          <a:p>
            <a:pPr marL="0" indent="0">
              <a:buNone/>
            </a:pPr>
            <a:r>
              <a:rPr lang="en-US" sz="2400" dirty="0"/>
              <a:t>This is especially true for nations like France and Italy that have a poorer institutional framework for green energy, where a significant portion of their (often rural) territories depend on listed historic monuments to provide income for their residents, especially from tourism. </a:t>
            </a:r>
          </a:p>
          <a:p>
            <a:pPr marL="0" indent="0">
              <a:buNone/>
            </a:pPr>
            <a:r>
              <a:rPr lang="en-US" sz="2400" dirty="0"/>
              <a:t>Scotland, which has one of Europe's largest wind power potentials but is heavily dependent on its environment to produce revenue from tourism-related activities, has observed a similar problem.</a:t>
            </a:r>
          </a:p>
          <a:p>
            <a:pPr marL="0" indent="0">
              <a:buNone/>
            </a:pPr>
            <a:endParaRPr lang="en-US" sz="2400" dirty="0"/>
          </a:p>
        </p:txBody>
      </p:sp>
    </p:spTree>
    <p:extLst>
      <p:ext uri="{BB962C8B-B14F-4D97-AF65-F5344CB8AC3E}">
        <p14:creationId xmlns:p14="http://schemas.microsoft.com/office/powerpoint/2010/main" val="2054883554"/>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jdelijke aanduiding voor dianummer 26">
            <a:extLst>
              <a:ext uri="{FF2B5EF4-FFF2-40B4-BE49-F238E27FC236}">
                <a16:creationId xmlns:a16="http://schemas.microsoft.com/office/drawing/2014/main" id="{58841B55-50CE-49C8-968F-9E94497D093C}"/>
              </a:ext>
            </a:extLst>
          </p:cNvPr>
          <p:cNvSpPr txBox="1">
            <a:spLocks/>
          </p:cNvSpPr>
          <p:nvPr/>
        </p:nvSpPr>
        <p:spPr>
          <a:xfrm>
            <a:off x="109181" y="6430150"/>
            <a:ext cx="395786"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rgbClr val="7030A0"/>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C162CEF-58C8-EF46-9B52-D78FBBFD3DD6}" type="slidenum">
              <a:rPr lang="en-US" sz="1300" smtClean="0"/>
              <a:pPr algn="r"/>
              <a:t>11</a:t>
            </a:fld>
            <a:endParaRPr lang="en-US" sz="1300" dirty="0"/>
          </a:p>
        </p:txBody>
      </p:sp>
      <p:sp>
        <p:nvSpPr>
          <p:cNvPr id="3" name="Title 2">
            <a:extLst>
              <a:ext uri="{FF2B5EF4-FFF2-40B4-BE49-F238E27FC236}">
                <a16:creationId xmlns:a16="http://schemas.microsoft.com/office/drawing/2014/main" id="{8F84DD99-5809-423C-85D8-63BDF4ED9427}"/>
              </a:ext>
            </a:extLst>
          </p:cNvPr>
          <p:cNvSpPr>
            <a:spLocks noGrp="1"/>
          </p:cNvSpPr>
          <p:nvPr>
            <p:ph type="title"/>
          </p:nvPr>
        </p:nvSpPr>
        <p:spPr>
          <a:xfrm>
            <a:off x="838200" y="105813"/>
            <a:ext cx="8750300" cy="767639"/>
          </a:xfrm>
        </p:spPr>
        <p:txBody>
          <a:bodyPr/>
          <a:lstStyle/>
          <a:p>
            <a:r>
              <a:rPr lang="en-US" sz="2800" dirty="0"/>
              <a:t>Ownership, heritage, and tourism: examples from Italy, France, and Germany</a:t>
            </a:r>
            <a:endParaRPr lang="en-GB" sz="2800" dirty="0"/>
          </a:p>
        </p:txBody>
      </p:sp>
      <p:sp>
        <p:nvSpPr>
          <p:cNvPr id="2" name="Content Placeholder 2">
            <a:extLst>
              <a:ext uri="{FF2B5EF4-FFF2-40B4-BE49-F238E27FC236}">
                <a16:creationId xmlns:a16="http://schemas.microsoft.com/office/drawing/2014/main" id="{CE2B1F5B-9713-42D2-2B45-E00B1CFD1BC6}"/>
              </a:ext>
            </a:extLst>
          </p:cNvPr>
          <p:cNvSpPr>
            <a:spLocks noGrp="1"/>
          </p:cNvSpPr>
          <p:nvPr>
            <p:ph idx="1"/>
          </p:nvPr>
        </p:nvSpPr>
        <p:spPr>
          <a:xfrm>
            <a:off x="838201" y="978794"/>
            <a:ext cx="10958847" cy="4986170"/>
          </a:xfrm>
        </p:spPr>
        <p:txBody>
          <a:bodyPr>
            <a:normAutofit/>
          </a:bodyPr>
          <a:lstStyle/>
          <a:p>
            <a:pPr marL="0" indent="0">
              <a:buNone/>
            </a:pPr>
            <a:r>
              <a:rPr lang="en-US" sz="2400" dirty="0"/>
              <a:t>Lastly, the implementation of an integrated, community-based green-energy project in a small community in Germany's Black Forest (</a:t>
            </a:r>
            <a:r>
              <a:rPr lang="en-US" sz="2400" dirty="0" err="1"/>
              <a:t>Freiamt</a:t>
            </a:r>
            <a:r>
              <a:rPr lang="en-US" sz="2400" dirty="0"/>
              <a:t>) has been investigated  and it was discovered that the residents/promoters of the project were driven more by opportunities to diversify revenues (such as revenue from selling electricity to the grid operators, attracting green-tech tourists, etc.) and pride than by the intense debate surrounding the climate change emergency. </a:t>
            </a:r>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304693626"/>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jdelijke aanduiding voor dianummer 26">
            <a:extLst>
              <a:ext uri="{FF2B5EF4-FFF2-40B4-BE49-F238E27FC236}">
                <a16:creationId xmlns:a16="http://schemas.microsoft.com/office/drawing/2014/main" id="{58841B55-50CE-49C8-968F-9E94497D093C}"/>
              </a:ext>
            </a:extLst>
          </p:cNvPr>
          <p:cNvSpPr txBox="1">
            <a:spLocks/>
          </p:cNvSpPr>
          <p:nvPr/>
        </p:nvSpPr>
        <p:spPr>
          <a:xfrm>
            <a:off x="109181" y="6430150"/>
            <a:ext cx="395786"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rgbClr val="7030A0"/>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C162CEF-58C8-EF46-9B52-D78FBBFD3DD6}" type="slidenum">
              <a:rPr lang="en-US" sz="1300" smtClean="0"/>
              <a:pPr algn="r"/>
              <a:t>12</a:t>
            </a:fld>
            <a:endParaRPr lang="en-US" sz="1300" dirty="0"/>
          </a:p>
        </p:txBody>
      </p:sp>
      <p:sp>
        <p:nvSpPr>
          <p:cNvPr id="3" name="Title 2">
            <a:extLst>
              <a:ext uri="{FF2B5EF4-FFF2-40B4-BE49-F238E27FC236}">
                <a16:creationId xmlns:a16="http://schemas.microsoft.com/office/drawing/2014/main" id="{8F84DD99-5809-423C-85D8-63BDF4ED9427}"/>
              </a:ext>
            </a:extLst>
          </p:cNvPr>
          <p:cNvSpPr>
            <a:spLocks noGrp="1"/>
          </p:cNvSpPr>
          <p:nvPr>
            <p:ph type="title"/>
          </p:nvPr>
        </p:nvSpPr>
        <p:spPr>
          <a:xfrm>
            <a:off x="838200" y="105813"/>
            <a:ext cx="8750300" cy="767639"/>
          </a:xfrm>
        </p:spPr>
        <p:txBody>
          <a:bodyPr/>
          <a:lstStyle/>
          <a:p>
            <a:r>
              <a:rPr lang="en-US" sz="2800" dirty="0"/>
              <a:t>Institutional capacity and participation</a:t>
            </a:r>
            <a:endParaRPr lang="en-GB" sz="2800" dirty="0"/>
          </a:p>
        </p:txBody>
      </p:sp>
      <p:sp>
        <p:nvSpPr>
          <p:cNvPr id="2" name="Content Placeholder 2">
            <a:extLst>
              <a:ext uri="{FF2B5EF4-FFF2-40B4-BE49-F238E27FC236}">
                <a16:creationId xmlns:a16="http://schemas.microsoft.com/office/drawing/2014/main" id="{CE2B1F5B-9713-42D2-2B45-E00B1CFD1BC6}"/>
              </a:ext>
            </a:extLst>
          </p:cNvPr>
          <p:cNvSpPr>
            <a:spLocks noGrp="1"/>
          </p:cNvSpPr>
          <p:nvPr>
            <p:ph idx="1"/>
          </p:nvPr>
        </p:nvSpPr>
        <p:spPr>
          <a:xfrm>
            <a:off x="838201" y="978794"/>
            <a:ext cx="10958847" cy="4986170"/>
          </a:xfrm>
        </p:spPr>
        <p:txBody>
          <a:bodyPr>
            <a:normAutofit/>
          </a:bodyPr>
          <a:lstStyle/>
          <a:p>
            <a:pPr marL="0" indent="0">
              <a:buNone/>
            </a:pPr>
            <a:r>
              <a:rPr lang="en-US" sz="2400" dirty="0"/>
              <a:t>In Sweden, municipalities have significant influence over land use, even though the country has a highly </a:t>
            </a:r>
            <a:r>
              <a:rPr lang="en-US" sz="2400" dirty="0" err="1"/>
              <a:t>centralised</a:t>
            </a:r>
            <a:r>
              <a:rPr lang="en-US" sz="2400" dirty="0"/>
              <a:t> government. </a:t>
            </a:r>
          </a:p>
          <a:p>
            <a:pPr marL="0" indent="0">
              <a:buNone/>
            </a:pPr>
            <a:r>
              <a:rPr lang="en-US" sz="2400" dirty="0"/>
              <a:t>In reality, municipalities have the power to refuse any project that falls under their borders, unless it expresses a national interest, such protecting natural regions or ensuring public safety and health. </a:t>
            </a:r>
          </a:p>
          <a:p>
            <a:pPr marL="0" indent="0">
              <a:buNone/>
            </a:pPr>
            <a:r>
              <a:rPr lang="en-US" sz="2400" dirty="0"/>
              <a:t>In Sweden, municipal land use monopoly has resulted in a wide range of wind power implementation strategies, from dispersed micro-plants to concentrated, massive wind farms. </a:t>
            </a:r>
          </a:p>
        </p:txBody>
      </p:sp>
    </p:spTree>
    <p:extLst>
      <p:ext uri="{BB962C8B-B14F-4D97-AF65-F5344CB8AC3E}">
        <p14:creationId xmlns:p14="http://schemas.microsoft.com/office/powerpoint/2010/main" val="1694960163"/>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jdelijke aanduiding voor dianummer 26">
            <a:extLst>
              <a:ext uri="{FF2B5EF4-FFF2-40B4-BE49-F238E27FC236}">
                <a16:creationId xmlns:a16="http://schemas.microsoft.com/office/drawing/2014/main" id="{58841B55-50CE-49C8-968F-9E94497D093C}"/>
              </a:ext>
            </a:extLst>
          </p:cNvPr>
          <p:cNvSpPr txBox="1">
            <a:spLocks/>
          </p:cNvSpPr>
          <p:nvPr/>
        </p:nvSpPr>
        <p:spPr>
          <a:xfrm>
            <a:off x="109181" y="6430150"/>
            <a:ext cx="395786"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rgbClr val="7030A0"/>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C162CEF-58C8-EF46-9B52-D78FBBFD3DD6}" type="slidenum">
              <a:rPr lang="en-US" sz="1300" smtClean="0"/>
              <a:pPr algn="r"/>
              <a:t>13</a:t>
            </a:fld>
            <a:endParaRPr lang="en-US" sz="1300" dirty="0"/>
          </a:p>
        </p:txBody>
      </p:sp>
      <p:sp>
        <p:nvSpPr>
          <p:cNvPr id="3" name="Title 2">
            <a:extLst>
              <a:ext uri="{FF2B5EF4-FFF2-40B4-BE49-F238E27FC236}">
                <a16:creationId xmlns:a16="http://schemas.microsoft.com/office/drawing/2014/main" id="{8F84DD99-5809-423C-85D8-63BDF4ED9427}"/>
              </a:ext>
            </a:extLst>
          </p:cNvPr>
          <p:cNvSpPr>
            <a:spLocks noGrp="1"/>
          </p:cNvSpPr>
          <p:nvPr>
            <p:ph type="title"/>
          </p:nvPr>
        </p:nvSpPr>
        <p:spPr>
          <a:xfrm>
            <a:off x="838200" y="105813"/>
            <a:ext cx="8750300" cy="767639"/>
          </a:xfrm>
        </p:spPr>
        <p:txBody>
          <a:bodyPr/>
          <a:lstStyle/>
          <a:p>
            <a:r>
              <a:rPr lang="en-US" sz="2800" dirty="0"/>
              <a:t>Institutional capacity and participation</a:t>
            </a:r>
            <a:endParaRPr lang="en-GB" sz="2800" dirty="0"/>
          </a:p>
        </p:txBody>
      </p:sp>
      <p:sp>
        <p:nvSpPr>
          <p:cNvPr id="2" name="Content Placeholder 2">
            <a:extLst>
              <a:ext uri="{FF2B5EF4-FFF2-40B4-BE49-F238E27FC236}">
                <a16:creationId xmlns:a16="http://schemas.microsoft.com/office/drawing/2014/main" id="{CE2B1F5B-9713-42D2-2B45-E00B1CFD1BC6}"/>
              </a:ext>
            </a:extLst>
          </p:cNvPr>
          <p:cNvSpPr>
            <a:spLocks noGrp="1"/>
          </p:cNvSpPr>
          <p:nvPr>
            <p:ph idx="1"/>
          </p:nvPr>
        </p:nvSpPr>
        <p:spPr>
          <a:xfrm>
            <a:off x="838201" y="978794"/>
            <a:ext cx="10958847" cy="4986170"/>
          </a:xfrm>
        </p:spPr>
        <p:txBody>
          <a:bodyPr>
            <a:normAutofit/>
          </a:bodyPr>
          <a:lstStyle/>
          <a:p>
            <a:pPr marL="0" indent="0">
              <a:buNone/>
            </a:pPr>
            <a:r>
              <a:rPr lang="en-US" sz="2400" dirty="0"/>
              <a:t>Both good and bad outcomes have emerged from this; the former has encouraged a place-based approach, while the latter has made windfarms completely unpopular or had significant landscape consequences. </a:t>
            </a:r>
          </a:p>
          <a:p>
            <a:pPr marL="0" indent="0">
              <a:buNone/>
            </a:pPr>
            <a:r>
              <a:rPr lang="en-US" sz="2400" dirty="0"/>
              <a:t>Municipalities having prior wind energy project expertise are more likely to increase their wind capacity than those without. </a:t>
            </a:r>
          </a:p>
          <a:p>
            <a:pPr marL="0" indent="0">
              <a:buNone/>
            </a:pPr>
            <a:r>
              <a:rPr lang="en-US" sz="2400" dirty="0"/>
              <a:t>Instead of creating top-down systems where individuals have less opportunities to participate, this highlights the critical role that institutional capacity building plays in effectively engaging impacted residents. </a:t>
            </a:r>
          </a:p>
          <a:p>
            <a:pPr marL="0" indent="0">
              <a:buNone/>
            </a:pPr>
            <a:r>
              <a:rPr lang="en-US" sz="2400" dirty="0"/>
              <a:t>Therefore, if public resistance to windfarms is to be </a:t>
            </a:r>
            <a:r>
              <a:rPr lang="en-US" sz="2400" dirty="0" err="1"/>
              <a:t>favourably</a:t>
            </a:r>
            <a:r>
              <a:rPr lang="en-US" sz="2400" dirty="0"/>
              <a:t> addressed, offshore locations are not the answer.</a:t>
            </a:r>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3829275738"/>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jdelijke aanduiding voor dianummer 26">
            <a:extLst>
              <a:ext uri="{FF2B5EF4-FFF2-40B4-BE49-F238E27FC236}">
                <a16:creationId xmlns:a16="http://schemas.microsoft.com/office/drawing/2014/main" id="{58841B55-50CE-49C8-968F-9E94497D093C}"/>
              </a:ext>
            </a:extLst>
          </p:cNvPr>
          <p:cNvSpPr txBox="1">
            <a:spLocks/>
          </p:cNvSpPr>
          <p:nvPr/>
        </p:nvSpPr>
        <p:spPr>
          <a:xfrm>
            <a:off x="109181" y="6430150"/>
            <a:ext cx="395786"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rgbClr val="7030A0"/>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C162CEF-58C8-EF46-9B52-D78FBBFD3DD6}" type="slidenum">
              <a:rPr lang="en-US" sz="1300" smtClean="0"/>
              <a:pPr algn="r"/>
              <a:t>14</a:t>
            </a:fld>
            <a:endParaRPr lang="en-US" sz="1300" dirty="0"/>
          </a:p>
        </p:txBody>
      </p:sp>
      <p:sp>
        <p:nvSpPr>
          <p:cNvPr id="3" name="Title 2">
            <a:extLst>
              <a:ext uri="{FF2B5EF4-FFF2-40B4-BE49-F238E27FC236}">
                <a16:creationId xmlns:a16="http://schemas.microsoft.com/office/drawing/2014/main" id="{8F84DD99-5809-423C-85D8-63BDF4ED9427}"/>
              </a:ext>
            </a:extLst>
          </p:cNvPr>
          <p:cNvSpPr>
            <a:spLocks noGrp="1"/>
          </p:cNvSpPr>
          <p:nvPr>
            <p:ph type="title"/>
          </p:nvPr>
        </p:nvSpPr>
        <p:spPr>
          <a:xfrm>
            <a:off x="838200" y="105813"/>
            <a:ext cx="8750300" cy="767639"/>
          </a:xfrm>
        </p:spPr>
        <p:txBody>
          <a:bodyPr/>
          <a:lstStyle/>
          <a:p>
            <a:r>
              <a:rPr lang="en-US" sz="2800" dirty="0"/>
              <a:t>Institutional capacity and participation</a:t>
            </a:r>
            <a:endParaRPr lang="en-GB" sz="2800" dirty="0"/>
          </a:p>
        </p:txBody>
      </p:sp>
      <p:sp>
        <p:nvSpPr>
          <p:cNvPr id="2" name="Content Placeholder 2">
            <a:extLst>
              <a:ext uri="{FF2B5EF4-FFF2-40B4-BE49-F238E27FC236}">
                <a16:creationId xmlns:a16="http://schemas.microsoft.com/office/drawing/2014/main" id="{CE2B1F5B-9713-42D2-2B45-E00B1CFD1BC6}"/>
              </a:ext>
            </a:extLst>
          </p:cNvPr>
          <p:cNvSpPr>
            <a:spLocks noGrp="1"/>
          </p:cNvSpPr>
          <p:nvPr>
            <p:ph idx="1"/>
          </p:nvPr>
        </p:nvSpPr>
        <p:spPr>
          <a:xfrm>
            <a:off x="838201" y="978794"/>
            <a:ext cx="10958847" cy="4986170"/>
          </a:xfrm>
        </p:spPr>
        <p:txBody>
          <a:bodyPr>
            <a:normAutofit/>
          </a:bodyPr>
          <a:lstStyle/>
          <a:p>
            <a:pPr marL="0" indent="0">
              <a:buNone/>
            </a:pPr>
            <a:r>
              <a:rPr lang="en-US" sz="2400" dirty="0"/>
              <a:t>Stakeholder participation in state-funded projects has long been practiced in Sweden through written input and participatory sessions. Other interactive methods, however, are not as well-established. </a:t>
            </a:r>
          </a:p>
          <a:p>
            <a:pPr marL="0" indent="0">
              <a:buNone/>
            </a:pPr>
            <a:r>
              <a:rPr lang="en-US" sz="2400" dirty="0"/>
              <a:t>Additionally, tiny associations and informal agencies lack the visibility and power that other institutional players have in the planning process. </a:t>
            </a:r>
          </a:p>
          <a:p>
            <a:pPr marL="0" indent="0">
              <a:buNone/>
            </a:pPr>
            <a:r>
              <a:rPr lang="en-US" sz="2400" dirty="0"/>
              <a:t>As a result, energy projects could actually be a factor in undermining people's belief in their capacity to influence policy, which might cause mistrust in the community and ultimately end in public alienation. </a:t>
            </a:r>
          </a:p>
          <a:p>
            <a:pPr marL="0" indent="0">
              <a:buNone/>
            </a:pPr>
            <a:r>
              <a:rPr lang="en-US" sz="2400" dirty="0"/>
              <a:t>It has been demonstrated that understanding how people react to the effects of energy projects is crucial to understanding their perspectives.</a:t>
            </a:r>
          </a:p>
        </p:txBody>
      </p:sp>
    </p:spTree>
    <p:extLst>
      <p:ext uri="{BB962C8B-B14F-4D97-AF65-F5344CB8AC3E}">
        <p14:creationId xmlns:p14="http://schemas.microsoft.com/office/powerpoint/2010/main" val="2144353954"/>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jdelijke aanduiding voor dianummer 26">
            <a:extLst>
              <a:ext uri="{FF2B5EF4-FFF2-40B4-BE49-F238E27FC236}">
                <a16:creationId xmlns:a16="http://schemas.microsoft.com/office/drawing/2014/main" id="{58841B55-50CE-49C8-968F-9E94497D093C}"/>
              </a:ext>
            </a:extLst>
          </p:cNvPr>
          <p:cNvSpPr txBox="1">
            <a:spLocks/>
          </p:cNvSpPr>
          <p:nvPr/>
        </p:nvSpPr>
        <p:spPr>
          <a:xfrm>
            <a:off x="109181" y="6430150"/>
            <a:ext cx="395786"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rgbClr val="7030A0"/>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C162CEF-58C8-EF46-9B52-D78FBBFD3DD6}" type="slidenum">
              <a:rPr lang="en-US" sz="1300" smtClean="0"/>
              <a:pPr algn="r"/>
              <a:t>15</a:t>
            </a:fld>
            <a:endParaRPr lang="en-US" sz="1300" dirty="0"/>
          </a:p>
        </p:txBody>
      </p:sp>
      <p:sp>
        <p:nvSpPr>
          <p:cNvPr id="3" name="Title 2">
            <a:extLst>
              <a:ext uri="{FF2B5EF4-FFF2-40B4-BE49-F238E27FC236}">
                <a16:creationId xmlns:a16="http://schemas.microsoft.com/office/drawing/2014/main" id="{8F84DD99-5809-423C-85D8-63BDF4ED9427}"/>
              </a:ext>
            </a:extLst>
          </p:cNvPr>
          <p:cNvSpPr>
            <a:spLocks noGrp="1"/>
          </p:cNvSpPr>
          <p:nvPr>
            <p:ph type="title"/>
          </p:nvPr>
        </p:nvSpPr>
        <p:spPr>
          <a:xfrm>
            <a:off x="838200" y="105813"/>
            <a:ext cx="8750300" cy="767639"/>
          </a:xfrm>
        </p:spPr>
        <p:txBody>
          <a:bodyPr/>
          <a:lstStyle/>
          <a:p>
            <a:r>
              <a:rPr lang="en-US" sz="2800" dirty="0"/>
              <a:t>Institutional capacity and participation</a:t>
            </a:r>
            <a:endParaRPr lang="en-GB" sz="2800" dirty="0"/>
          </a:p>
        </p:txBody>
      </p:sp>
      <p:sp>
        <p:nvSpPr>
          <p:cNvPr id="2" name="Content Placeholder 2">
            <a:extLst>
              <a:ext uri="{FF2B5EF4-FFF2-40B4-BE49-F238E27FC236}">
                <a16:creationId xmlns:a16="http://schemas.microsoft.com/office/drawing/2014/main" id="{CE2B1F5B-9713-42D2-2B45-E00B1CFD1BC6}"/>
              </a:ext>
            </a:extLst>
          </p:cNvPr>
          <p:cNvSpPr>
            <a:spLocks noGrp="1"/>
          </p:cNvSpPr>
          <p:nvPr>
            <p:ph idx="1"/>
          </p:nvPr>
        </p:nvSpPr>
        <p:spPr>
          <a:xfrm>
            <a:off x="838201" y="978794"/>
            <a:ext cx="10958847" cy="4986170"/>
          </a:xfrm>
        </p:spPr>
        <p:txBody>
          <a:bodyPr>
            <a:normAutofit/>
          </a:bodyPr>
          <a:lstStyle/>
          <a:p>
            <a:pPr marL="0" indent="0">
              <a:buNone/>
            </a:pPr>
            <a:r>
              <a:rPr lang="en-US" sz="2400" dirty="0"/>
              <a:t>If public concerns about the effects of the new energy systems are to be addressed, a place-based strategy to RE plant placement is required. </a:t>
            </a:r>
          </a:p>
          <a:p>
            <a:pPr marL="0" indent="0">
              <a:buNone/>
            </a:pPr>
            <a:r>
              <a:rPr lang="en-US" sz="2400" dirty="0"/>
              <a:t>According to the findings of their joint study in central Sweden involving universities, counties, and municipalities, the number, location, and identity of the owners are more significant to the local stakeholders than the technology itself.</a:t>
            </a:r>
          </a:p>
        </p:txBody>
      </p:sp>
    </p:spTree>
    <p:extLst>
      <p:ext uri="{BB962C8B-B14F-4D97-AF65-F5344CB8AC3E}">
        <p14:creationId xmlns:p14="http://schemas.microsoft.com/office/powerpoint/2010/main" val="1386559353"/>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jdelijke aanduiding voor dianummer 26">
            <a:extLst>
              <a:ext uri="{FF2B5EF4-FFF2-40B4-BE49-F238E27FC236}">
                <a16:creationId xmlns:a16="http://schemas.microsoft.com/office/drawing/2014/main" id="{58841B55-50CE-49C8-968F-9E94497D093C}"/>
              </a:ext>
            </a:extLst>
          </p:cNvPr>
          <p:cNvSpPr txBox="1">
            <a:spLocks/>
          </p:cNvSpPr>
          <p:nvPr/>
        </p:nvSpPr>
        <p:spPr>
          <a:xfrm>
            <a:off x="109181" y="6430150"/>
            <a:ext cx="395786"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rgbClr val="7030A0"/>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C162CEF-58C8-EF46-9B52-D78FBBFD3DD6}" type="slidenum">
              <a:rPr lang="en-US" sz="1300" smtClean="0"/>
              <a:pPr algn="r"/>
              <a:t>16</a:t>
            </a:fld>
            <a:endParaRPr lang="en-US" sz="1300" dirty="0"/>
          </a:p>
        </p:txBody>
      </p:sp>
      <p:sp>
        <p:nvSpPr>
          <p:cNvPr id="3" name="Title 2">
            <a:extLst>
              <a:ext uri="{FF2B5EF4-FFF2-40B4-BE49-F238E27FC236}">
                <a16:creationId xmlns:a16="http://schemas.microsoft.com/office/drawing/2014/main" id="{8F84DD99-5809-423C-85D8-63BDF4ED9427}"/>
              </a:ext>
            </a:extLst>
          </p:cNvPr>
          <p:cNvSpPr>
            <a:spLocks noGrp="1"/>
          </p:cNvSpPr>
          <p:nvPr>
            <p:ph type="title"/>
          </p:nvPr>
        </p:nvSpPr>
        <p:spPr>
          <a:xfrm>
            <a:off x="838200" y="105813"/>
            <a:ext cx="8750300" cy="767639"/>
          </a:xfrm>
        </p:spPr>
        <p:txBody>
          <a:bodyPr/>
          <a:lstStyle/>
          <a:p>
            <a:r>
              <a:rPr lang="en-GB" sz="2800" dirty="0"/>
              <a:t>Motivations for engagement</a:t>
            </a:r>
          </a:p>
        </p:txBody>
      </p:sp>
      <p:sp>
        <p:nvSpPr>
          <p:cNvPr id="2" name="Content Placeholder 2">
            <a:extLst>
              <a:ext uri="{FF2B5EF4-FFF2-40B4-BE49-F238E27FC236}">
                <a16:creationId xmlns:a16="http://schemas.microsoft.com/office/drawing/2014/main" id="{CE2B1F5B-9713-42D2-2B45-E00B1CFD1BC6}"/>
              </a:ext>
            </a:extLst>
          </p:cNvPr>
          <p:cNvSpPr>
            <a:spLocks noGrp="1"/>
          </p:cNvSpPr>
          <p:nvPr>
            <p:ph idx="1"/>
          </p:nvPr>
        </p:nvSpPr>
        <p:spPr>
          <a:xfrm>
            <a:off x="838201" y="978794"/>
            <a:ext cx="10958847" cy="4986170"/>
          </a:xfrm>
        </p:spPr>
        <p:txBody>
          <a:bodyPr>
            <a:normAutofit/>
          </a:bodyPr>
          <a:lstStyle/>
          <a:p>
            <a:pPr marL="0" indent="0">
              <a:buNone/>
            </a:pPr>
            <a:r>
              <a:rPr lang="en-US" sz="2400" dirty="0"/>
              <a:t>Three primary reasons for community involvement in energy projects are identified in the literature. </a:t>
            </a:r>
          </a:p>
          <a:p>
            <a:pPr marL="0" indent="0">
              <a:buNone/>
            </a:pPr>
            <a:r>
              <a:rPr lang="en-US" sz="2400" dirty="0"/>
              <a:t>Despite criticism from an energy and social justice viewpoint, instrumental justifications—which </a:t>
            </a:r>
            <a:r>
              <a:rPr lang="en-US" sz="2400" dirty="0" err="1"/>
              <a:t>centre</a:t>
            </a:r>
            <a:r>
              <a:rPr lang="en-US" sz="2400" dirty="0"/>
              <a:t> on gaining societal support for projects—remain prevalent. </a:t>
            </a:r>
          </a:p>
          <a:p>
            <a:pPr marL="0" indent="0">
              <a:buNone/>
            </a:pPr>
            <a:r>
              <a:rPr lang="en-US" sz="2400" dirty="0"/>
              <a:t>Normative justifications </a:t>
            </a:r>
            <a:r>
              <a:rPr lang="en-US" sz="2400" dirty="0" err="1"/>
              <a:t>emphasise</a:t>
            </a:r>
            <a:r>
              <a:rPr lang="en-US" sz="2400" dirty="0"/>
              <a:t> the right of individuals to be included in decision-making processes in order to ensure equity in the allocation of energy project costs and benefits. </a:t>
            </a:r>
          </a:p>
          <a:p>
            <a:pPr marL="0" indent="0">
              <a:buNone/>
            </a:pPr>
            <a:r>
              <a:rPr lang="en-US" sz="2400" dirty="0"/>
              <a:t>Last but not least, substantive justifications acknowledge that locals have </a:t>
            </a:r>
            <a:r>
              <a:rPr lang="en-US" sz="2400" dirty="0" err="1"/>
              <a:t>specialised</a:t>
            </a:r>
            <a:r>
              <a:rPr lang="en-US" sz="2400" dirty="0"/>
              <a:t> knowledge about their communities that may be applied to enhance choices. </a:t>
            </a:r>
          </a:p>
        </p:txBody>
      </p:sp>
    </p:spTree>
    <p:extLst>
      <p:ext uri="{BB962C8B-B14F-4D97-AF65-F5344CB8AC3E}">
        <p14:creationId xmlns:p14="http://schemas.microsoft.com/office/powerpoint/2010/main" val="3219435456"/>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jdelijke aanduiding voor dianummer 26">
            <a:extLst>
              <a:ext uri="{FF2B5EF4-FFF2-40B4-BE49-F238E27FC236}">
                <a16:creationId xmlns:a16="http://schemas.microsoft.com/office/drawing/2014/main" id="{58841B55-50CE-49C8-968F-9E94497D093C}"/>
              </a:ext>
            </a:extLst>
          </p:cNvPr>
          <p:cNvSpPr txBox="1">
            <a:spLocks/>
          </p:cNvSpPr>
          <p:nvPr/>
        </p:nvSpPr>
        <p:spPr>
          <a:xfrm>
            <a:off x="109181" y="6430150"/>
            <a:ext cx="395786"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rgbClr val="7030A0"/>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C162CEF-58C8-EF46-9B52-D78FBBFD3DD6}" type="slidenum">
              <a:rPr lang="en-US" sz="1300" smtClean="0"/>
              <a:pPr algn="r"/>
              <a:t>17</a:t>
            </a:fld>
            <a:endParaRPr lang="en-US" sz="1300" dirty="0"/>
          </a:p>
        </p:txBody>
      </p:sp>
      <p:sp>
        <p:nvSpPr>
          <p:cNvPr id="3" name="Title 2">
            <a:extLst>
              <a:ext uri="{FF2B5EF4-FFF2-40B4-BE49-F238E27FC236}">
                <a16:creationId xmlns:a16="http://schemas.microsoft.com/office/drawing/2014/main" id="{8F84DD99-5809-423C-85D8-63BDF4ED9427}"/>
              </a:ext>
            </a:extLst>
          </p:cNvPr>
          <p:cNvSpPr>
            <a:spLocks noGrp="1"/>
          </p:cNvSpPr>
          <p:nvPr>
            <p:ph type="title"/>
          </p:nvPr>
        </p:nvSpPr>
        <p:spPr>
          <a:xfrm>
            <a:off x="838200" y="105813"/>
            <a:ext cx="8750300" cy="767639"/>
          </a:xfrm>
        </p:spPr>
        <p:txBody>
          <a:bodyPr/>
          <a:lstStyle/>
          <a:p>
            <a:r>
              <a:rPr lang="en-GB" sz="2800" dirty="0"/>
              <a:t>Motivations for engagement</a:t>
            </a:r>
          </a:p>
        </p:txBody>
      </p:sp>
      <p:sp>
        <p:nvSpPr>
          <p:cNvPr id="2" name="Content Placeholder 2">
            <a:extLst>
              <a:ext uri="{FF2B5EF4-FFF2-40B4-BE49-F238E27FC236}">
                <a16:creationId xmlns:a16="http://schemas.microsoft.com/office/drawing/2014/main" id="{CE2B1F5B-9713-42D2-2B45-E00B1CFD1BC6}"/>
              </a:ext>
            </a:extLst>
          </p:cNvPr>
          <p:cNvSpPr>
            <a:spLocks noGrp="1"/>
          </p:cNvSpPr>
          <p:nvPr>
            <p:ph idx="1"/>
          </p:nvPr>
        </p:nvSpPr>
        <p:spPr>
          <a:xfrm>
            <a:off x="838201" y="978794"/>
            <a:ext cx="10958847" cy="4986170"/>
          </a:xfrm>
        </p:spPr>
        <p:txBody>
          <a:bodyPr>
            <a:normAutofit fontScale="92500" lnSpcReduction="10000"/>
          </a:bodyPr>
          <a:lstStyle/>
          <a:p>
            <a:pPr marL="0" indent="0">
              <a:buNone/>
            </a:pPr>
            <a:r>
              <a:rPr lang="en-US" sz="2400" dirty="0"/>
              <a:t>Because developers' methods may be impacted by their underlying objectives, imposing community involvement criteria does not ensure inclusive conversations or community influence. </a:t>
            </a:r>
          </a:p>
          <a:p>
            <a:pPr marL="0" indent="0">
              <a:buNone/>
            </a:pPr>
            <a:r>
              <a:rPr lang="en-US" sz="2400" dirty="0"/>
              <a:t>Achieving national goals for low-carbon energy and emissions reduction is one source of incentive. By lowering fuel imports and susceptibility to changes in energy prices, increased generation of renewable energy can also enhance national energy security and reduce energy poverty. </a:t>
            </a:r>
          </a:p>
          <a:p>
            <a:pPr marL="0" indent="0">
              <a:buNone/>
            </a:pPr>
            <a:r>
              <a:rPr lang="en-US" sz="2400" dirty="0"/>
              <a:t>Community energy is marketed as offering economical and dependable local energy, even though they are most commonly invoked for large-scale deployments. Many community energy initiatives </a:t>
            </a:r>
            <a:r>
              <a:rPr lang="en-US" sz="2400" dirty="0" err="1"/>
              <a:t>emphasise</a:t>
            </a:r>
            <a:r>
              <a:rPr lang="en-US" sz="2400" dirty="0"/>
              <a:t> self-sufficiency, empowerment, and involvement. Establishing "green" enterprises and jobs in outlying areas may also be an aim.</a:t>
            </a:r>
          </a:p>
          <a:p>
            <a:pPr marL="0" indent="0">
              <a:buNone/>
            </a:pPr>
            <a:endParaRPr lang="en-US" sz="2400" dirty="0"/>
          </a:p>
          <a:p>
            <a:pPr marL="0" indent="0">
              <a:buNone/>
            </a:pPr>
            <a:r>
              <a:rPr lang="en-US" sz="2400" dirty="0"/>
              <a:t> While some communities may find such aims appealing, advantages may be difficult to achieve in situations where local </a:t>
            </a:r>
            <a:r>
              <a:rPr lang="en-US" sz="2400" dirty="0" err="1"/>
              <a:t>labour</a:t>
            </a:r>
            <a:r>
              <a:rPr lang="en-US" sz="2400" dirty="0"/>
              <a:t> forces lack the necessary skills or if employment is mostly limited to project building.</a:t>
            </a:r>
          </a:p>
          <a:p>
            <a:pPr marL="0" indent="0">
              <a:buNone/>
            </a:pPr>
            <a:endParaRPr lang="en-US" sz="2400" dirty="0"/>
          </a:p>
        </p:txBody>
      </p:sp>
    </p:spTree>
    <p:extLst>
      <p:ext uri="{BB962C8B-B14F-4D97-AF65-F5344CB8AC3E}">
        <p14:creationId xmlns:p14="http://schemas.microsoft.com/office/powerpoint/2010/main" val="868977458"/>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jdelijke aanduiding voor dianummer 26">
            <a:extLst>
              <a:ext uri="{FF2B5EF4-FFF2-40B4-BE49-F238E27FC236}">
                <a16:creationId xmlns:a16="http://schemas.microsoft.com/office/drawing/2014/main" id="{58841B55-50CE-49C8-968F-9E94497D093C}"/>
              </a:ext>
            </a:extLst>
          </p:cNvPr>
          <p:cNvSpPr txBox="1">
            <a:spLocks/>
          </p:cNvSpPr>
          <p:nvPr/>
        </p:nvSpPr>
        <p:spPr>
          <a:xfrm>
            <a:off x="109181" y="6430150"/>
            <a:ext cx="395786"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rgbClr val="7030A0"/>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C162CEF-58C8-EF46-9B52-D78FBBFD3DD6}" type="slidenum">
              <a:rPr lang="en-US" sz="1300" smtClean="0"/>
              <a:pPr algn="r"/>
              <a:t>18</a:t>
            </a:fld>
            <a:endParaRPr lang="en-US" sz="1300" dirty="0"/>
          </a:p>
        </p:txBody>
      </p:sp>
      <p:sp>
        <p:nvSpPr>
          <p:cNvPr id="3" name="Title 2">
            <a:extLst>
              <a:ext uri="{FF2B5EF4-FFF2-40B4-BE49-F238E27FC236}">
                <a16:creationId xmlns:a16="http://schemas.microsoft.com/office/drawing/2014/main" id="{8F84DD99-5809-423C-85D8-63BDF4ED9427}"/>
              </a:ext>
            </a:extLst>
          </p:cNvPr>
          <p:cNvSpPr>
            <a:spLocks noGrp="1"/>
          </p:cNvSpPr>
          <p:nvPr>
            <p:ph type="title"/>
          </p:nvPr>
        </p:nvSpPr>
        <p:spPr>
          <a:xfrm>
            <a:off x="838200" y="105813"/>
            <a:ext cx="8750300" cy="767639"/>
          </a:xfrm>
        </p:spPr>
        <p:txBody>
          <a:bodyPr/>
          <a:lstStyle/>
          <a:p>
            <a:r>
              <a:rPr lang="en-GB" sz="2800" dirty="0"/>
              <a:t>Motivations for engagement</a:t>
            </a:r>
          </a:p>
        </p:txBody>
      </p:sp>
      <p:sp>
        <p:nvSpPr>
          <p:cNvPr id="2" name="Content Placeholder 2">
            <a:extLst>
              <a:ext uri="{FF2B5EF4-FFF2-40B4-BE49-F238E27FC236}">
                <a16:creationId xmlns:a16="http://schemas.microsoft.com/office/drawing/2014/main" id="{CE2B1F5B-9713-42D2-2B45-E00B1CFD1BC6}"/>
              </a:ext>
            </a:extLst>
          </p:cNvPr>
          <p:cNvSpPr>
            <a:spLocks noGrp="1"/>
          </p:cNvSpPr>
          <p:nvPr>
            <p:ph idx="1"/>
          </p:nvPr>
        </p:nvSpPr>
        <p:spPr>
          <a:xfrm>
            <a:off x="838201" y="978794"/>
            <a:ext cx="10958847" cy="4986170"/>
          </a:xfrm>
        </p:spPr>
        <p:txBody>
          <a:bodyPr>
            <a:normAutofit/>
          </a:bodyPr>
          <a:lstStyle/>
          <a:p>
            <a:pPr marL="0" indent="0">
              <a:buNone/>
            </a:pPr>
            <a:r>
              <a:rPr lang="en-US" sz="2400" dirty="0"/>
              <a:t>Instead of promoting active involvement or having a tangible purpose, major initiatives to reach national objectives may include little negotiation and engagement primarily for instrumental reasons. </a:t>
            </a:r>
          </a:p>
          <a:p>
            <a:pPr marL="0" indent="0">
              <a:buNone/>
            </a:pPr>
            <a:endParaRPr lang="en-US" sz="2400" dirty="0"/>
          </a:p>
          <a:p>
            <a:pPr marL="0" indent="0">
              <a:buNone/>
            </a:pPr>
            <a:r>
              <a:rPr lang="en-US" sz="2400" dirty="0"/>
              <a:t>Project objectives may also lead to conflicts between regional and global interests. Community actors can be dubious about making local sacrifices in order to meet national emissions or energy security targets and instead be more focused on personal and local risks and advantages. </a:t>
            </a:r>
          </a:p>
          <a:p>
            <a:pPr marL="0" indent="0">
              <a:buNone/>
            </a:pPr>
            <a:endParaRPr lang="en-US" sz="2400" dirty="0"/>
          </a:p>
          <a:p>
            <a:pPr marL="0" indent="0">
              <a:buNone/>
            </a:pPr>
            <a:r>
              <a:rPr lang="en-US" sz="2400" dirty="0"/>
              <a:t>On the other hand, initiatives that tackle local poverty and energy insecurity are more likely to use substantive and normative justifications, as well as more active opinion gathering and project and engagement </a:t>
            </a:r>
            <a:r>
              <a:rPr lang="en-US" sz="2400" dirty="0" err="1"/>
              <a:t>customisation</a:t>
            </a:r>
            <a:r>
              <a:rPr lang="en-US" sz="2400" dirty="0"/>
              <a:t> to local requirements. </a:t>
            </a:r>
          </a:p>
        </p:txBody>
      </p:sp>
    </p:spTree>
    <p:extLst>
      <p:ext uri="{BB962C8B-B14F-4D97-AF65-F5344CB8AC3E}">
        <p14:creationId xmlns:p14="http://schemas.microsoft.com/office/powerpoint/2010/main" val="661454558"/>
      </p:ext>
    </p:extLst>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jdelijke aanduiding voor dianummer 26">
            <a:extLst>
              <a:ext uri="{FF2B5EF4-FFF2-40B4-BE49-F238E27FC236}">
                <a16:creationId xmlns:a16="http://schemas.microsoft.com/office/drawing/2014/main" id="{58841B55-50CE-49C8-968F-9E94497D093C}"/>
              </a:ext>
            </a:extLst>
          </p:cNvPr>
          <p:cNvSpPr txBox="1">
            <a:spLocks/>
          </p:cNvSpPr>
          <p:nvPr/>
        </p:nvSpPr>
        <p:spPr>
          <a:xfrm>
            <a:off x="109181" y="6430150"/>
            <a:ext cx="395786"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rgbClr val="7030A0"/>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C162CEF-58C8-EF46-9B52-D78FBBFD3DD6}" type="slidenum">
              <a:rPr lang="en-US" sz="1300" smtClean="0"/>
              <a:pPr algn="r"/>
              <a:t>19</a:t>
            </a:fld>
            <a:endParaRPr lang="en-US" sz="1300" dirty="0"/>
          </a:p>
        </p:txBody>
      </p:sp>
      <p:sp>
        <p:nvSpPr>
          <p:cNvPr id="3" name="Title 2">
            <a:extLst>
              <a:ext uri="{FF2B5EF4-FFF2-40B4-BE49-F238E27FC236}">
                <a16:creationId xmlns:a16="http://schemas.microsoft.com/office/drawing/2014/main" id="{8F84DD99-5809-423C-85D8-63BDF4ED9427}"/>
              </a:ext>
            </a:extLst>
          </p:cNvPr>
          <p:cNvSpPr>
            <a:spLocks noGrp="1"/>
          </p:cNvSpPr>
          <p:nvPr>
            <p:ph type="title"/>
          </p:nvPr>
        </p:nvSpPr>
        <p:spPr>
          <a:xfrm>
            <a:off x="838200" y="105813"/>
            <a:ext cx="8750300" cy="767639"/>
          </a:xfrm>
        </p:spPr>
        <p:txBody>
          <a:bodyPr/>
          <a:lstStyle/>
          <a:p>
            <a:r>
              <a:rPr lang="en-GB" sz="2800" dirty="0"/>
              <a:t>Motivations for engagement</a:t>
            </a:r>
          </a:p>
        </p:txBody>
      </p:sp>
      <p:sp>
        <p:nvSpPr>
          <p:cNvPr id="2" name="Content Placeholder 2">
            <a:extLst>
              <a:ext uri="{FF2B5EF4-FFF2-40B4-BE49-F238E27FC236}">
                <a16:creationId xmlns:a16="http://schemas.microsoft.com/office/drawing/2014/main" id="{CE2B1F5B-9713-42D2-2B45-E00B1CFD1BC6}"/>
              </a:ext>
            </a:extLst>
          </p:cNvPr>
          <p:cNvSpPr>
            <a:spLocks noGrp="1"/>
          </p:cNvSpPr>
          <p:nvPr>
            <p:ph idx="1"/>
          </p:nvPr>
        </p:nvSpPr>
        <p:spPr>
          <a:xfrm>
            <a:off x="838201" y="978794"/>
            <a:ext cx="10958847" cy="4986170"/>
          </a:xfrm>
        </p:spPr>
        <p:txBody>
          <a:bodyPr>
            <a:normAutofit fontScale="92500"/>
          </a:bodyPr>
          <a:lstStyle/>
          <a:p>
            <a:pPr marL="0" indent="0">
              <a:buNone/>
            </a:pPr>
            <a:r>
              <a:rPr lang="en-US" sz="2400" dirty="0" err="1"/>
              <a:t>Arnstein</a:t>
            </a:r>
            <a:r>
              <a:rPr lang="en-US" sz="2400" dirty="0"/>
              <a:t> identifies categories of decision-making involvement and </a:t>
            </a:r>
            <a:r>
              <a:rPr lang="en-US" sz="2400" dirty="0" err="1"/>
              <a:t>democratisation</a:t>
            </a:r>
            <a:r>
              <a:rPr lang="en-US" sz="2400" dirty="0"/>
              <a:t> but does not rank their desirability. Pomeroy and </a:t>
            </a:r>
            <a:r>
              <a:rPr lang="en-US" sz="2400" dirty="0" err="1"/>
              <a:t>Douvere</a:t>
            </a:r>
            <a:r>
              <a:rPr lang="en-US" sz="2400" dirty="0"/>
              <a:t>, similarly </a:t>
            </a:r>
            <a:r>
              <a:rPr lang="en-US" sz="2400" dirty="0" err="1"/>
              <a:t>categorise</a:t>
            </a:r>
            <a:r>
              <a:rPr lang="en-US" sz="2400" dirty="0"/>
              <a:t> approaches from communication to negotiation, while the International Association of Public Participation</a:t>
            </a:r>
          </a:p>
          <a:p>
            <a:pPr marL="0" indent="0">
              <a:buNone/>
            </a:pPr>
            <a:r>
              <a:rPr lang="en-US" sz="2400" dirty="0"/>
              <a:t>There is a distinction between two types of involvement: lesser (informing) and stronger (empowering). Involvement is distinguished into three categories—awareness-raising, consultation, and empowerment. Nevertheless, each may have a significant and complementary function. </a:t>
            </a:r>
          </a:p>
          <a:p>
            <a:pPr marL="0" indent="0">
              <a:buNone/>
            </a:pPr>
            <a:r>
              <a:rPr lang="en-US" sz="2400" dirty="0"/>
              <a:t>Co-production between developers and impacted parties has become more and more important in recent years. </a:t>
            </a:r>
          </a:p>
          <a:p>
            <a:pPr marL="0" indent="0">
              <a:buNone/>
            </a:pPr>
            <a:r>
              <a:rPr lang="en-US" sz="2400" dirty="0"/>
              <a:t>It has been pointed out that politics and power may skew co-produced initiatives, but they also consider this type of information sharing as helpful for promoting collaboration. </a:t>
            </a:r>
          </a:p>
          <a:p>
            <a:pPr marL="0" indent="0">
              <a:buNone/>
            </a:pPr>
            <a:r>
              <a:rPr lang="en-US" sz="2400" dirty="0"/>
              <a:t>Developers may be encouraged to consider their goals, the impact of various techniques on participants and outcomes in various contexts, and how to modify engagement practices  by avoiding the mindset of alternative types of interaction. </a:t>
            </a:r>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2440048390"/>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jdelijke aanduiding voor dianummer 26">
            <a:extLst>
              <a:ext uri="{FF2B5EF4-FFF2-40B4-BE49-F238E27FC236}">
                <a16:creationId xmlns:a16="http://schemas.microsoft.com/office/drawing/2014/main" id="{58841B55-50CE-49C8-968F-9E94497D093C}"/>
              </a:ext>
            </a:extLst>
          </p:cNvPr>
          <p:cNvSpPr txBox="1">
            <a:spLocks/>
          </p:cNvSpPr>
          <p:nvPr/>
        </p:nvSpPr>
        <p:spPr>
          <a:xfrm>
            <a:off x="109181" y="6430150"/>
            <a:ext cx="395786"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rgbClr val="7030A0"/>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C162CEF-58C8-EF46-9B52-D78FBBFD3DD6}" type="slidenum">
              <a:rPr lang="en-US" sz="1300" smtClean="0"/>
              <a:pPr algn="r"/>
              <a:t>2</a:t>
            </a:fld>
            <a:endParaRPr lang="en-US" sz="1300" dirty="0"/>
          </a:p>
        </p:txBody>
      </p:sp>
      <p:sp>
        <p:nvSpPr>
          <p:cNvPr id="3" name="Title 2">
            <a:extLst>
              <a:ext uri="{FF2B5EF4-FFF2-40B4-BE49-F238E27FC236}">
                <a16:creationId xmlns:a16="http://schemas.microsoft.com/office/drawing/2014/main" id="{8F84DD99-5809-423C-85D8-63BDF4ED9427}"/>
              </a:ext>
            </a:extLst>
          </p:cNvPr>
          <p:cNvSpPr>
            <a:spLocks noGrp="1"/>
          </p:cNvSpPr>
          <p:nvPr>
            <p:ph type="title"/>
          </p:nvPr>
        </p:nvSpPr>
        <p:spPr>
          <a:xfrm>
            <a:off x="838200" y="105813"/>
            <a:ext cx="8750300" cy="767639"/>
          </a:xfrm>
        </p:spPr>
        <p:txBody>
          <a:bodyPr/>
          <a:lstStyle/>
          <a:p>
            <a:r>
              <a:rPr lang="en-GB" sz="2800" dirty="0"/>
              <a:t>Introduction - </a:t>
            </a:r>
            <a:r>
              <a:rPr lang="el-GR" sz="2800" dirty="0"/>
              <a:t>Τ</a:t>
            </a:r>
            <a:r>
              <a:rPr lang="en-US" sz="2800" dirty="0"/>
              <a:t>he RE debate in Europe and the elements that support and delay the energy transition</a:t>
            </a:r>
            <a:endParaRPr lang="en-GB" sz="2800" dirty="0"/>
          </a:p>
        </p:txBody>
      </p:sp>
      <p:sp>
        <p:nvSpPr>
          <p:cNvPr id="2" name="Content Placeholder 2">
            <a:extLst>
              <a:ext uri="{FF2B5EF4-FFF2-40B4-BE49-F238E27FC236}">
                <a16:creationId xmlns:a16="http://schemas.microsoft.com/office/drawing/2014/main" id="{CE2B1F5B-9713-42D2-2B45-E00B1CFD1BC6}"/>
              </a:ext>
            </a:extLst>
          </p:cNvPr>
          <p:cNvSpPr>
            <a:spLocks noGrp="1"/>
          </p:cNvSpPr>
          <p:nvPr>
            <p:ph idx="1"/>
          </p:nvPr>
        </p:nvSpPr>
        <p:spPr>
          <a:xfrm>
            <a:off x="838201" y="978794"/>
            <a:ext cx="10958847" cy="4986170"/>
          </a:xfrm>
        </p:spPr>
        <p:txBody>
          <a:bodyPr>
            <a:normAutofit/>
          </a:bodyPr>
          <a:lstStyle/>
          <a:p>
            <a:pPr marL="0" indent="0">
              <a:buNone/>
            </a:pPr>
            <a:r>
              <a:rPr lang="en-US" sz="2400" dirty="0"/>
              <a:t>Implementing RE technology presents a number of challenges, especially when it comes to handling residents' opposition to the installation of such plants. </a:t>
            </a:r>
            <a:endParaRPr lang="el-GR" sz="2400" dirty="0"/>
          </a:p>
          <a:p>
            <a:pPr marL="0" indent="0">
              <a:buNone/>
            </a:pPr>
            <a:endParaRPr lang="el-GR" sz="2400" dirty="0"/>
          </a:p>
          <a:p>
            <a:pPr marL="0" indent="0">
              <a:buNone/>
            </a:pPr>
            <a:r>
              <a:rPr lang="en-US" sz="2400" dirty="0"/>
              <a:t>Community opposition is not limited to renewable energy projects; it also includes hydro and combustion power plants, but these latter were primarily built and established between the 1960s and 1980s, when society was not ready to express its disapproval. </a:t>
            </a:r>
          </a:p>
        </p:txBody>
      </p:sp>
    </p:spTree>
    <p:extLst>
      <p:ext uri="{BB962C8B-B14F-4D97-AF65-F5344CB8AC3E}">
        <p14:creationId xmlns:p14="http://schemas.microsoft.com/office/powerpoint/2010/main" val="1282033188"/>
      </p:ext>
    </p:extLst>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jdelijke aanduiding voor dianummer 26">
            <a:extLst>
              <a:ext uri="{FF2B5EF4-FFF2-40B4-BE49-F238E27FC236}">
                <a16:creationId xmlns:a16="http://schemas.microsoft.com/office/drawing/2014/main" id="{58841B55-50CE-49C8-968F-9E94497D093C}"/>
              </a:ext>
            </a:extLst>
          </p:cNvPr>
          <p:cNvSpPr txBox="1">
            <a:spLocks/>
          </p:cNvSpPr>
          <p:nvPr/>
        </p:nvSpPr>
        <p:spPr>
          <a:xfrm>
            <a:off x="109181" y="6430150"/>
            <a:ext cx="395786"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rgbClr val="7030A0"/>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C162CEF-58C8-EF46-9B52-D78FBBFD3DD6}" type="slidenum">
              <a:rPr lang="en-US" sz="1300" smtClean="0"/>
              <a:pPr algn="r"/>
              <a:t>20</a:t>
            </a:fld>
            <a:endParaRPr lang="en-US" sz="1300" dirty="0"/>
          </a:p>
        </p:txBody>
      </p:sp>
      <p:sp>
        <p:nvSpPr>
          <p:cNvPr id="3" name="Title 2">
            <a:extLst>
              <a:ext uri="{FF2B5EF4-FFF2-40B4-BE49-F238E27FC236}">
                <a16:creationId xmlns:a16="http://schemas.microsoft.com/office/drawing/2014/main" id="{8F84DD99-5809-423C-85D8-63BDF4ED9427}"/>
              </a:ext>
            </a:extLst>
          </p:cNvPr>
          <p:cNvSpPr>
            <a:spLocks noGrp="1"/>
          </p:cNvSpPr>
          <p:nvPr>
            <p:ph type="title"/>
          </p:nvPr>
        </p:nvSpPr>
        <p:spPr>
          <a:xfrm>
            <a:off x="838200" y="105813"/>
            <a:ext cx="8750300" cy="767639"/>
          </a:xfrm>
        </p:spPr>
        <p:txBody>
          <a:bodyPr/>
          <a:lstStyle/>
          <a:p>
            <a:r>
              <a:rPr lang="en-US" sz="2800" dirty="0" err="1"/>
              <a:t>Arnstein’s</a:t>
            </a:r>
            <a:r>
              <a:rPr lang="en-US" sz="2800" dirty="0"/>
              <a:t> Ladder of citizen participation</a:t>
            </a:r>
            <a:endParaRPr lang="en-GB" sz="2800" dirty="0"/>
          </a:p>
        </p:txBody>
      </p:sp>
      <p:pic>
        <p:nvPicPr>
          <p:cNvPr id="5" name="Θέση περιεχομένου 4">
            <a:extLst>
              <a:ext uri="{FF2B5EF4-FFF2-40B4-BE49-F238E27FC236}">
                <a16:creationId xmlns:a16="http://schemas.microsoft.com/office/drawing/2014/main" id="{10225F64-E367-429C-9F33-50652854C6D5}"/>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31782" y="1294793"/>
            <a:ext cx="6985190" cy="4783892"/>
          </a:xfrm>
          <a:prstGeom prst="rect">
            <a:avLst/>
          </a:prstGeom>
          <a:noFill/>
          <a:ln>
            <a:noFill/>
          </a:ln>
        </p:spPr>
      </p:pic>
    </p:spTree>
    <p:extLst>
      <p:ext uri="{BB962C8B-B14F-4D97-AF65-F5344CB8AC3E}">
        <p14:creationId xmlns:p14="http://schemas.microsoft.com/office/powerpoint/2010/main" val="3717469845"/>
      </p:ext>
    </p:extLst>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jdelijke aanduiding voor dianummer 26">
            <a:extLst>
              <a:ext uri="{FF2B5EF4-FFF2-40B4-BE49-F238E27FC236}">
                <a16:creationId xmlns:a16="http://schemas.microsoft.com/office/drawing/2014/main" id="{58841B55-50CE-49C8-968F-9E94497D093C}"/>
              </a:ext>
            </a:extLst>
          </p:cNvPr>
          <p:cNvSpPr txBox="1">
            <a:spLocks/>
          </p:cNvSpPr>
          <p:nvPr/>
        </p:nvSpPr>
        <p:spPr>
          <a:xfrm>
            <a:off x="109181" y="6430150"/>
            <a:ext cx="395786"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rgbClr val="7030A0"/>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C162CEF-58C8-EF46-9B52-D78FBBFD3DD6}" type="slidenum">
              <a:rPr lang="en-US" sz="1300" smtClean="0"/>
              <a:pPr algn="r"/>
              <a:t>21</a:t>
            </a:fld>
            <a:endParaRPr lang="en-US" sz="1300" dirty="0"/>
          </a:p>
        </p:txBody>
      </p:sp>
      <p:sp>
        <p:nvSpPr>
          <p:cNvPr id="3" name="Title 2">
            <a:extLst>
              <a:ext uri="{FF2B5EF4-FFF2-40B4-BE49-F238E27FC236}">
                <a16:creationId xmlns:a16="http://schemas.microsoft.com/office/drawing/2014/main" id="{8F84DD99-5809-423C-85D8-63BDF4ED9427}"/>
              </a:ext>
            </a:extLst>
          </p:cNvPr>
          <p:cNvSpPr>
            <a:spLocks noGrp="1"/>
          </p:cNvSpPr>
          <p:nvPr>
            <p:ph type="title"/>
          </p:nvPr>
        </p:nvSpPr>
        <p:spPr>
          <a:xfrm>
            <a:off x="838200" y="105813"/>
            <a:ext cx="8750300" cy="767639"/>
          </a:xfrm>
        </p:spPr>
        <p:txBody>
          <a:bodyPr/>
          <a:lstStyle/>
          <a:p>
            <a:r>
              <a:rPr lang="en-GB" sz="2800" dirty="0"/>
              <a:t>Motivations for engagement</a:t>
            </a:r>
          </a:p>
        </p:txBody>
      </p:sp>
      <p:sp>
        <p:nvSpPr>
          <p:cNvPr id="2" name="Content Placeholder 2">
            <a:extLst>
              <a:ext uri="{FF2B5EF4-FFF2-40B4-BE49-F238E27FC236}">
                <a16:creationId xmlns:a16="http://schemas.microsoft.com/office/drawing/2014/main" id="{CE2B1F5B-9713-42D2-2B45-E00B1CFD1BC6}"/>
              </a:ext>
            </a:extLst>
          </p:cNvPr>
          <p:cNvSpPr>
            <a:spLocks noGrp="1"/>
          </p:cNvSpPr>
          <p:nvPr>
            <p:ph idx="1"/>
          </p:nvPr>
        </p:nvSpPr>
        <p:spPr>
          <a:xfrm>
            <a:off x="838201" y="978794"/>
            <a:ext cx="10958847" cy="4986170"/>
          </a:xfrm>
        </p:spPr>
        <p:txBody>
          <a:bodyPr>
            <a:normAutofit fontScale="92500"/>
          </a:bodyPr>
          <a:lstStyle/>
          <a:p>
            <a:pPr marL="0" indent="0">
              <a:buNone/>
            </a:pPr>
            <a:r>
              <a:rPr lang="en-US" sz="2400" dirty="0"/>
              <a:t>Who is being engaged is a crucial consideration in engagement methods. It is commonly acknowledged that "the public" should not be seen as a monolith and that answers are influenced by a person's roles, interests, values, and experiences. </a:t>
            </a:r>
          </a:p>
          <a:p>
            <a:pPr marL="0" indent="0">
              <a:buNone/>
            </a:pPr>
            <a:r>
              <a:rPr lang="en-US" sz="2400" dirty="0"/>
              <a:t>As a result, engagement must acknowledge diversity and provide special consideration to under-represented groups while simultaneously giving participants a sense that their insights and views may affect choices.</a:t>
            </a:r>
          </a:p>
          <a:p>
            <a:pPr marL="0" indent="0">
              <a:buNone/>
            </a:pPr>
            <a:endParaRPr lang="en-US" sz="2400" dirty="0"/>
          </a:p>
          <a:p>
            <a:pPr marL="0" indent="0">
              <a:buNone/>
            </a:pPr>
            <a:r>
              <a:rPr lang="en-US" sz="2400" dirty="0"/>
              <a:t> This expresses normative reasons that acknowledge people's rights to respectful engagement in decision-making and is an essential feature of recognition and participatory justice. </a:t>
            </a:r>
          </a:p>
          <a:p>
            <a:pPr marL="0" indent="0">
              <a:buNone/>
            </a:pPr>
            <a:r>
              <a:rPr lang="en-US" sz="2400" dirty="0"/>
              <a:t>When opinions are misrepresented, such as when developers or investors call project opponents "NIMBYs", misrecognition problems may also occur. </a:t>
            </a:r>
          </a:p>
          <a:p>
            <a:pPr marL="0" indent="0">
              <a:buNone/>
            </a:pPr>
            <a:r>
              <a:rPr lang="en-US" sz="2400" dirty="0"/>
              <a:t>This is a misrepresentation of the numerous reasons why people could oppose innovations and the reality that "individuals opposing developments are often highly informed and cannot be presumed ignorant."</a:t>
            </a:r>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2264186601"/>
      </p:ext>
    </p:extLst>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jdelijke aanduiding voor dianummer 26">
            <a:extLst>
              <a:ext uri="{FF2B5EF4-FFF2-40B4-BE49-F238E27FC236}">
                <a16:creationId xmlns:a16="http://schemas.microsoft.com/office/drawing/2014/main" id="{58841B55-50CE-49C8-968F-9E94497D093C}"/>
              </a:ext>
            </a:extLst>
          </p:cNvPr>
          <p:cNvSpPr txBox="1">
            <a:spLocks/>
          </p:cNvSpPr>
          <p:nvPr/>
        </p:nvSpPr>
        <p:spPr>
          <a:xfrm>
            <a:off x="109181" y="6430150"/>
            <a:ext cx="395786"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rgbClr val="7030A0"/>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C162CEF-58C8-EF46-9B52-D78FBBFD3DD6}" type="slidenum">
              <a:rPr lang="en-US" sz="1300" smtClean="0"/>
              <a:pPr algn="r"/>
              <a:t>22</a:t>
            </a:fld>
            <a:endParaRPr lang="en-US" sz="1300" dirty="0"/>
          </a:p>
        </p:txBody>
      </p:sp>
      <p:sp>
        <p:nvSpPr>
          <p:cNvPr id="3" name="Title 2">
            <a:extLst>
              <a:ext uri="{FF2B5EF4-FFF2-40B4-BE49-F238E27FC236}">
                <a16:creationId xmlns:a16="http://schemas.microsoft.com/office/drawing/2014/main" id="{8F84DD99-5809-423C-85D8-63BDF4ED9427}"/>
              </a:ext>
            </a:extLst>
          </p:cNvPr>
          <p:cNvSpPr>
            <a:spLocks noGrp="1"/>
          </p:cNvSpPr>
          <p:nvPr>
            <p:ph type="title"/>
          </p:nvPr>
        </p:nvSpPr>
        <p:spPr>
          <a:xfrm>
            <a:off x="838200" y="105813"/>
            <a:ext cx="8750300" cy="767639"/>
          </a:xfrm>
        </p:spPr>
        <p:txBody>
          <a:bodyPr/>
          <a:lstStyle/>
          <a:p>
            <a:r>
              <a:rPr lang="en-GB" sz="2800" dirty="0"/>
              <a:t>Practices</a:t>
            </a:r>
          </a:p>
        </p:txBody>
      </p:sp>
      <p:sp>
        <p:nvSpPr>
          <p:cNvPr id="2" name="Content Placeholder 2">
            <a:extLst>
              <a:ext uri="{FF2B5EF4-FFF2-40B4-BE49-F238E27FC236}">
                <a16:creationId xmlns:a16="http://schemas.microsoft.com/office/drawing/2014/main" id="{CE2B1F5B-9713-42D2-2B45-E00B1CFD1BC6}"/>
              </a:ext>
            </a:extLst>
          </p:cNvPr>
          <p:cNvSpPr>
            <a:spLocks noGrp="1"/>
          </p:cNvSpPr>
          <p:nvPr>
            <p:ph idx="1"/>
          </p:nvPr>
        </p:nvSpPr>
        <p:spPr>
          <a:xfrm>
            <a:off x="838201" y="978794"/>
            <a:ext cx="10958847" cy="4986170"/>
          </a:xfrm>
        </p:spPr>
        <p:txBody>
          <a:bodyPr>
            <a:normAutofit lnSpcReduction="10000"/>
          </a:bodyPr>
          <a:lstStyle/>
          <a:p>
            <a:pPr marL="0" indent="0">
              <a:buNone/>
            </a:pPr>
            <a:r>
              <a:rPr lang="en-US" sz="2400" dirty="0"/>
              <a:t>The literature has proposed a number of strategies to encourage distributive justice, evidence-based decision-making, nondiscriminatory involvement, and the balance of local and broader societal requirements in community engagement on energy projects.</a:t>
            </a:r>
          </a:p>
          <a:p>
            <a:pPr marL="0" indent="0">
              <a:buNone/>
            </a:pPr>
            <a:endParaRPr lang="en-US" sz="2400" dirty="0"/>
          </a:p>
          <a:p>
            <a:pPr marL="0" indent="0">
              <a:buNone/>
            </a:pPr>
            <a:r>
              <a:rPr lang="en-US" sz="2400" dirty="0"/>
              <a:t>Among the primary suggestions are: Increasing possibilities for local perspectives to influence decision-making is the goal of upstream involvement. </a:t>
            </a:r>
          </a:p>
          <a:p>
            <a:pPr marL="0" indent="0">
              <a:buNone/>
            </a:pPr>
            <a:endParaRPr lang="en-US" sz="2400" dirty="0"/>
          </a:p>
          <a:p>
            <a:pPr marL="0" indent="0">
              <a:buNone/>
            </a:pPr>
            <a:r>
              <a:rPr lang="en-US" sz="2400" dirty="0"/>
              <a:t>Early and easily available information can enhance siting decisions [86] and enable people to make well-informed decisions. </a:t>
            </a:r>
          </a:p>
          <a:p>
            <a:pPr marL="0" indent="0">
              <a:buNone/>
            </a:pPr>
            <a:endParaRPr lang="en-US" sz="2400" dirty="0"/>
          </a:p>
          <a:p>
            <a:pPr marL="0" indent="0">
              <a:buNone/>
            </a:pPr>
            <a:r>
              <a:rPr lang="en-US" sz="2400" dirty="0"/>
              <a:t>On the other hand, "decide-announce-defend" strategies, in which the primary components of initiatives are predetermined, may cause stakeholders to feel undercut and undervalued. </a:t>
            </a:r>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1256928227"/>
      </p:ext>
    </p:extLst>
  </p:cSld>
  <p:clrMapOvr>
    <a:masterClrMapping/>
  </p:clrMapOvr>
  <p:transition spd="slow">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jdelijke aanduiding voor dianummer 26">
            <a:extLst>
              <a:ext uri="{FF2B5EF4-FFF2-40B4-BE49-F238E27FC236}">
                <a16:creationId xmlns:a16="http://schemas.microsoft.com/office/drawing/2014/main" id="{58841B55-50CE-49C8-968F-9E94497D093C}"/>
              </a:ext>
            </a:extLst>
          </p:cNvPr>
          <p:cNvSpPr txBox="1">
            <a:spLocks/>
          </p:cNvSpPr>
          <p:nvPr/>
        </p:nvSpPr>
        <p:spPr>
          <a:xfrm>
            <a:off x="109181" y="6430150"/>
            <a:ext cx="395786"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rgbClr val="7030A0"/>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C162CEF-58C8-EF46-9B52-D78FBBFD3DD6}" type="slidenum">
              <a:rPr lang="en-US" sz="1300" smtClean="0"/>
              <a:pPr algn="r"/>
              <a:t>23</a:t>
            </a:fld>
            <a:endParaRPr lang="en-US" sz="1300" dirty="0"/>
          </a:p>
        </p:txBody>
      </p:sp>
      <p:sp>
        <p:nvSpPr>
          <p:cNvPr id="3" name="Title 2">
            <a:extLst>
              <a:ext uri="{FF2B5EF4-FFF2-40B4-BE49-F238E27FC236}">
                <a16:creationId xmlns:a16="http://schemas.microsoft.com/office/drawing/2014/main" id="{8F84DD99-5809-423C-85D8-63BDF4ED9427}"/>
              </a:ext>
            </a:extLst>
          </p:cNvPr>
          <p:cNvSpPr>
            <a:spLocks noGrp="1"/>
          </p:cNvSpPr>
          <p:nvPr>
            <p:ph type="title"/>
          </p:nvPr>
        </p:nvSpPr>
        <p:spPr>
          <a:xfrm>
            <a:off x="838200" y="105813"/>
            <a:ext cx="8750300" cy="767639"/>
          </a:xfrm>
        </p:spPr>
        <p:txBody>
          <a:bodyPr/>
          <a:lstStyle/>
          <a:p>
            <a:r>
              <a:rPr lang="en-GB" sz="2800" dirty="0"/>
              <a:t>Practices</a:t>
            </a:r>
          </a:p>
        </p:txBody>
      </p:sp>
      <p:sp>
        <p:nvSpPr>
          <p:cNvPr id="2" name="Content Placeholder 2">
            <a:extLst>
              <a:ext uri="{FF2B5EF4-FFF2-40B4-BE49-F238E27FC236}">
                <a16:creationId xmlns:a16="http://schemas.microsoft.com/office/drawing/2014/main" id="{CE2B1F5B-9713-42D2-2B45-E00B1CFD1BC6}"/>
              </a:ext>
            </a:extLst>
          </p:cNvPr>
          <p:cNvSpPr>
            <a:spLocks noGrp="1"/>
          </p:cNvSpPr>
          <p:nvPr>
            <p:ph idx="1"/>
          </p:nvPr>
        </p:nvSpPr>
        <p:spPr>
          <a:xfrm>
            <a:off x="838201" y="978794"/>
            <a:ext cx="10958847" cy="4986170"/>
          </a:xfrm>
        </p:spPr>
        <p:txBody>
          <a:bodyPr>
            <a:normAutofit/>
          </a:bodyPr>
          <a:lstStyle/>
          <a:p>
            <a:pPr marL="0" indent="0">
              <a:buNone/>
            </a:pPr>
            <a:endParaRPr lang="en-US" sz="2400" dirty="0"/>
          </a:p>
          <a:p>
            <a:pPr marL="0" indent="0">
              <a:buNone/>
            </a:pPr>
            <a:r>
              <a:rPr lang="en-US" sz="2400" dirty="0"/>
              <a:t>• Knowledge sharing and two-way communication:</a:t>
            </a:r>
          </a:p>
          <a:p>
            <a:pPr marL="0" indent="0">
              <a:buNone/>
            </a:pPr>
            <a:r>
              <a:rPr lang="en-US" sz="2400" dirty="0"/>
              <a:t>	 Permitting discussion of data provided by engagement </a:t>
            </a:r>
            <a:r>
              <a:rPr lang="en-US" sz="2400" dirty="0" err="1"/>
              <a:t>organisers</a:t>
            </a:r>
            <a:r>
              <a:rPr lang="en-US" sz="2400" dirty="0"/>
              <a:t> . 	Communities may be encouraged to contribute local knowledge through participatory methods in order to explore assumptions and uncertainties. </a:t>
            </a:r>
          </a:p>
          <a:p>
            <a:pPr marL="0" indent="0">
              <a:buNone/>
            </a:pPr>
            <a:r>
              <a:rPr lang="en-US" sz="2400" dirty="0"/>
              <a:t>This, when combined with technical knowledge, can result in better judgements. Onshore wind energy experiences demonstrate how ongoing communication can enable problems to be addressed honestly and lower project risks. </a:t>
            </a:r>
          </a:p>
          <a:p>
            <a:pPr marL="0" indent="0">
              <a:buNone/>
            </a:pPr>
            <a:r>
              <a:rPr lang="en-US" sz="2400" dirty="0"/>
              <a:t>• Preserving engagement: to preserve trust with impacted people during project design, construction, operation, and decommissioning.</a:t>
            </a:r>
          </a:p>
          <a:p>
            <a:pPr marL="0" indent="0">
              <a:buNone/>
            </a:pPr>
            <a:endParaRPr lang="en-US" sz="2400" dirty="0"/>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3079927075"/>
      </p:ext>
    </p:extLst>
  </p:cSld>
  <p:clrMapOvr>
    <a:masterClrMapping/>
  </p:clrMapOvr>
  <p:transition spd="slow">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jdelijke aanduiding voor dianummer 26">
            <a:extLst>
              <a:ext uri="{FF2B5EF4-FFF2-40B4-BE49-F238E27FC236}">
                <a16:creationId xmlns:a16="http://schemas.microsoft.com/office/drawing/2014/main" id="{58841B55-50CE-49C8-968F-9E94497D093C}"/>
              </a:ext>
            </a:extLst>
          </p:cNvPr>
          <p:cNvSpPr txBox="1">
            <a:spLocks/>
          </p:cNvSpPr>
          <p:nvPr/>
        </p:nvSpPr>
        <p:spPr>
          <a:xfrm>
            <a:off x="109181" y="6430150"/>
            <a:ext cx="395786"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rgbClr val="7030A0"/>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C162CEF-58C8-EF46-9B52-D78FBBFD3DD6}" type="slidenum">
              <a:rPr lang="en-US" sz="1300" smtClean="0"/>
              <a:pPr algn="r"/>
              <a:t>24</a:t>
            </a:fld>
            <a:endParaRPr lang="en-US" sz="1300" dirty="0"/>
          </a:p>
        </p:txBody>
      </p:sp>
      <p:sp>
        <p:nvSpPr>
          <p:cNvPr id="3" name="Title 2">
            <a:extLst>
              <a:ext uri="{FF2B5EF4-FFF2-40B4-BE49-F238E27FC236}">
                <a16:creationId xmlns:a16="http://schemas.microsoft.com/office/drawing/2014/main" id="{8F84DD99-5809-423C-85D8-63BDF4ED9427}"/>
              </a:ext>
            </a:extLst>
          </p:cNvPr>
          <p:cNvSpPr>
            <a:spLocks noGrp="1"/>
          </p:cNvSpPr>
          <p:nvPr>
            <p:ph type="title"/>
          </p:nvPr>
        </p:nvSpPr>
        <p:spPr>
          <a:xfrm>
            <a:off x="838200" y="105813"/>
            <a:ext cx="8750300" cy="767639"/>
          </a:xfrm>
        </p:spPr>
        <p:txBody>
          <a:bodyPr/>
          <a:lstStyle/>
          <a:p>
            <a:r>
              <a:rPr lang="en-GB" sz="2800" dirty="0"/>
              <a:t>Practices</a:t>
            </a:r>
          </a:p>
        </p:txBody>
      </p:sp>
      <p:sp>
        <p:nvSpPr>
          <p:cNvPr id="2" name="Content Placeholder 2">
            <a:extLst>
              <a:ext uri="{FF2B5EF4-FFF2-40B4-BE49-F238E27FC236}">
                <a16:creationId xmlns:a16="http://schemas.microsoft.com/office/drawing/2014/main" id="{CE2B1F5B-9713-42D2-2B45-E00B1CFD1BC6}"/>
              </a:ext>
            </a:extLst>
          </p:cNvPr>
          <p:cNvSpPr>
            <a:spLocks noGrp="1"/>
          </p:cNvSpPr>
          <p:nvPr>
            <p:ph idx="1"/>
          </p:nvPr>
        </p:nvSpPr>
        <p:spPr>
          <a:xfrm>
            <a:off x="838201" y="978794"/>
            <a:ext cx="10958847" cy="4986170"/>
          </a:xfrm>
        </p:spPr>
        <p:txBody>
          <a:bodyPr>
            <a:normAutofit/>
          </a:bodyPr>
          <a:lstStyle/>
          <a:p>
            <a:r>
              <a:rPr lang="en-US" sz="2400" dirty="0"/>
              <a:t>Selecting suitable engagement strategies, which are frequently combined to increase involvement, include empowerment (deliberative forums), consultation (surveys, feedback, meetings), and awareness-raising (exhibitions, websites, newsletters).</a:t>
            </a:r>
          </a:p>
          <a:p>
            <a:pPr marL="0" indent="0">
              <a:buNone/>
            </a:pPr>
            <a:r>
              <a:rPr lang="en-US" sz="2400" dirty="0"/>
              <a:t>While some groups don't have the means, abilities, or confidence to participate in more participatory procedures, others use intense tactics. </a:t>
            </a:r>
          </a:p>
          <a:p>
            <a:pPr marL="0" indent="0">
              <a:buNone/>
            </a:pPr>
            <a:r>
              <a:rPr lang="en-US" sz="2400" dirty="0"/>
              <a:t>Case studies indicate that although public meetings can turn combative and yield unrepresentative results, seminars and scientific fairs can foster laid-back environments. </a:t>
            </a:r>
          </a:p>
        </p:txBody>
      </p:sp>
    </p:spTree>
    <p:extLst>
      <p:ext uri="{BB962C8B-B14F-4D97-AF65-F5344CB8AC3E}">
        <p14:creationId xmlns:p14="http://schemas.microsoft.com/office/powerpoint/2010/main" val="1590580005"/>
      </p:ext>
    </p:extLst>
  </p:cSld>
  <p:clrMapOvr>
    <a:masterClrMapping/>
  </p:clrMapOvr>
  <p:transition spd="slow">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jdelijke aanduiding voor dianummer 26">
            <a:extLst>
              <a:ext uri="{FF2B5EF4-FFF2-40B4-BE49-F238E27FC236}">
                <a16:creationId xmlns:a16="http://schemas.microsoft.com/office/drawing/2014/main" id="{58841B55-50CE-49C8-968F-9E94497D093C}"/>
              </a:ext>
            </a:extLst>
          </p:cNvPr>
          <p:cNvSpPr txBox="1">
            <a:spLocks/>
          </p:cNvSpPr>
          <p:nvPr/>
        </p:nvSpPr>
        <p:spPr>
          <a:xfrm>
            <a:off x="109181" y="6430150"/>
            <a:ext cx="395786"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rgbClr val="7030A0"/>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C162CEF-58C8-EF46-9B52-D78FBBFD3DD6}" type="slidenum">
              <a:rPr lang="en-US" sz="1300" smtClean="0"/>
              <a:pPr algn="r"/>
              <a:t>25</a:t>
            </a:fld>
            <a:endParaRPr lang="en-US" sz="1300" dirty="0"/>
          </a:p>
        </p:txBody>
      </p:sp>
      <p:sp>
        <p:nvSpPr>
          <p:cNvPr id="3" name="Title 2">
            <a:extLst>
              <a:ext uri="{FF2B5EF4-FFF2-40B4-BE49-F238E27FC236}">
                <a16:creationId xmlns:a16="http://schemas.microsoft.com/office/drawing/2014/main" id="{8F84DD99-5809-423C-85D8-63BDF4ED9427}"/>
              </a:ext>
            </a:extLst>
          </p:cNvPr>
          <p:cNvSpPr>
            <a:spLocks noGrp="1"/>
          </p:cNvSpPr>
          <p:nvPr>
            <p:ph type="title"/>
          </p:nvPr>
        </p:nvSpPr>
        <p:spPr>
          <a:xfrm>
            <a:off x="838200" y="105813"/>
            <a:ext cx="8750300" cy="767639"/>
          </a:xfrm>
        </p:spPr>
        <p:txBody>
          <a:bodyPr/>
          <a:lstStyle/>
          <a:p>
            <a:r>
              <a:rPr lang="en-GB" sz="2800" dirty="0"/>
              <a:t>Practices</a:t>
            </a:r>
          </a:p>
        </p:txBody>
      </p:sp>
      <p:sp>
        <p:nvSpPr>
          <p:cNvPr id="2" name="Content Placeholder 2">
            <a:extLst>
              <a:ext uri="{FF2B5EF4-FFF2-40B4-BE49-F238E27FC236}">
                <a16:creationId xmlns:a16="http://schemas.microsoft.com/office/drawing/2014/main" id="{CE2B1F5B-9713-42D2-2B45-E00B1CFD1BC6}"/>
              </a:ext>
            </a:extLst>
          </p:cNvPr>
          <p:cNvSpPr>
            <a:spLocks noGrp="1"/>
          </p:cNvSpPr>
          <p:nvPr>
            <p:ph idx="1"/>
          </p:nvPr>
        </p:nvSpPr>
        <p:spPr>
          <a:xfrm>
            <a:off x="838201" y="978794"/>
            <a:ext cx="10958847" cy="4986170"/>
          </a:xfrm>
        </p:spPr>
        <p:txBody>
          <a:bodyPr>
            <a:normAutofit/>
          </a:bodyPr>
          <a:lstStyle/>
          <a:p>
            <a:pPr marL="0" indent="0">
              <a:buNone/>
            </a:pPr>
            <a:r>
              <a:rPr lang="en-US" sz="2400" dirty="0"/>
              <a:t>• Steer clear of excessive consultation, particularly when it involves several parties and lasts for a long time, as in the case of government and developer-led consultations. </a:t>
            </a:r>
          </a:p>
          <a:p>
            <a:pPr marL="0" indent="0">
              <a:buNone/>
            </a:pPr>
            <a:r>
              <a:rPr lang="en-US" sz="2400" dirty="0"/>
              <a:t>In places with smaller populations and when many engagement procedures take place at the same time, this danger is increased. To prevent recurrence, it is often advised to separate or coordinate clearly. </a:t>
            </a:r>
          </a:p>
          <a:p>
            <a:pPr marL="0" indent="0">
              <a:buNone/>
            </a:pPr>
            <a:endParaRPr lang="en-US" sz="2400" dirty="0"/>
          </a:p>
          <a:p>
            <a:pPr marL="0" indent="0">
              <a:buNone/>
            </a:pPr>
            <a:r>
              <a:rPr lang="en-US" sz="2400" dirty="0"/>
              <a:t>• Employing reliable gatekeepers: Community liaison officers may help people get involved by monitoring, listening, "bridge-building," and "advocacy" in order to establish communication channels, foster trust, and encourage the exchange of information. Boundary and bridging </a:t>
            </a:r>
            <a:r>
              <a:rPr lang="en-US" sz="2400" dirty="0" err="1"/>
              <a:t>organisations</a:t>
            </a:r>
            <a:r>
              <a:rPr lang="en-US" sz="2400" dirty="0"/>
              <a:t> may also promote cooperative problem-solving and mutual learning. </a:t>
            </a:r>
          </a:p>
        </p:txBody>
      </p:sp>
    </p:spTree>
    <p:extLst>
      <p:ext uri="{BB962C8B-B14F-4D97-AF65-F5344CB8AC3E}">
        <p14:creationId xmlns:p14="http://schemas.microsoft.com/office/powerpoint/2010/main" val="2310409824"/>
      </p:ext>
    </p:extLst>
  </p:cSld>
  <p:clrMapOvr>
    <a:masterClrMapping/>
  </p:clrMapOvr>
  <p:transition spd="slow">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jdelijke aanduiding voor dianummer 26">
            <a:extLst>
              <a:ext uri="{FF2B5EF4-FFF2-40B4-BE49-F238E27FC236}">
                <a16:creationId xmlns:a16="http://schemas.microsoft.com/office/drawing/2014/main" id="{58841B55-50CE-49C8-968F-9E94497D093C}"/>
              </a:ext>
            </a:extLst>
          </p:cNvPr>
          <p:cNvSpPr txBox="1">
            <a:spLocks/>
          </p:cNvSpPr>
          <p:nvPr/>
        </p:nvSpPr>
        <p:spPr>
          <a:xfrm>
            <a:off x="109181" y="6430150"/>
            <a:ext cx="395786"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rgbClr val="7030A0"/>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C162CEF-58C8-EF46-9B52-D78FBBFD3DD6}" type="slidenum">
              <a:rPr lang="en-US" sz="1300" smtClean="0"/>
              <a:pPr algn="r"/>
              <a:t>26</a:t>
            </a:fld>
            <a:endParaRPr lang="en-US" sz="1300" dirty="0"/>
          </a:p>
        </p:txBody>
      </p:sp>
      <p:sp>
        <p:nvSpPr>
          <p:cNvPr id="3" name="Title 2">
            <a:extLst>
              <a:ext uri="{FF2B5EF4-FFF2-40B4-BE49-F238E27FC236}">
                <a16:creationId xmlns:a16="http://schemas.microsoft.com/office/drawing/2014/main" id="{8F84DD99-5809-423C-85D8-63BDF4ED9427}"/>
              </a:ext>
            </a:extLst>
          </p:cNvPr>
          <p:cNvSpPr>
            <a:spLocks noGrp="1"/>
          </p:cNvSpPr>
          <p:nvPr>
            <p:ph type="title"/>
          </p:nvPr>
        </p:nvSpPr>
        <p:spPr>
          <a:xfrm>
            <a:off x="838200" y="105813"/>
            <a:ext cx="8750300" cy="767639"/>
          </a:xfrm>
        </p:spPr>
        <p:txBody>
          <a:bodyPr/>
          <a:lstStyle/>
          <a:p>
            <a:r>
              <a:rPr lang="en-GB" sz="2800" dirty="0"/>
              <a:t>Practices</a:t>
            </a:r>
          </a:p>
        </p:txBody>
      </p:sp>
      <p:sp>
        <p:nvSpPr>
          <p:cNvPr id="2" name="Content Placeholder 2">
            <a:extLst>
              <a:ext uri="{FF2B5EF4-FFF2-40B4-BE49-F238E27FC236}">
                <a16:creationId xmlns:a16="http://schemas.microsoft.com/office/drawing/2014/main" id="{CE2B1F5B-9713-42D2-2B45-E00B1CFD1BC6}"/>
              </a:ext>
            </a:extLst>
          </p:cNvPr>
          <p:cNvSpPr>
            <a:spLocks noGrp="1"/>
          </p:cNvSpPr>
          <p:nvPr>
            <p:ph idx="1"/>
          </p:nvPr>
        </p:nvSpPr>
        <p:spPr>
          <a:xfrm>
            <a:off x="838201" y="978794"/>
            <a:ext cx="10958847" cy="4986170"/>
          </a:xfrm>
        </p:spPr>
        <p:txBody>
          <a:bodyPr>
            <a:normAutofit/>
          </a:bodyPr>
          <a:lstStyle/>
          <a:p>
            <a:pPr marL="0" indent="0">
              <a:buNone/>
            </a:pPr>
            <a:r>
              <a:rPr lang="en-US" sz="2400" dirty="0"/>
              <a:t>• Providing local benefits: Community funds, community ownership, studentships and apprenticeships, educational programs, and power discounts can all be </a:t>
            </a:r>
            <a:r>
              <a:rPr lang="en-US" sz="2400" dirty="0" err="1"/>
              <a:t>utilised</a:t>
            </a:r>
            <a:r>
              <a:rPr lang="en-US" sz="2400" dirty="0"/>
              <a:t> to support local benefits or provide compensation to communities. </a:t>
            </a:r>
          </a:p>
          <a:p>
            <a:pPr marL="0" indent="0">
              <a:buNone/>
            </a:pPr>
            <a:endParaRPr lang="en-US" sz="2400" dirty="0"/>
          </a:p>
          <a:p>
            <a:pPr marL="0" indent="0">
              <a:buNone/>
            </a:pPr>
            <a:r>
              <a:rPr lang="en-US" sz="2400" dirty="0"/>
              <a:t>Three justifications for providing community benefits are outlined: </a:t>
            </a:r>
          </a:p>
          <a:p>
            <a:r>
              <a:rPr lang="en-US" sz="2400" dirty="0"/>
              <a:t>community requests, </a:t>
            </a:r>
          </a:p>
          <a:p>
            <a:r>
              <a:rPr lang="en-US" sz="2400" dirty="0"/>
              <a:t>legal obligations, </a:t>
            </a:r>
          </a:p>
          <a:p>
            <a:r>
              <a:rPr lang="en-US" sz="2400" dirty="0"/>
              <a:t>best practices. </a:t>
            </a:r>
          </a:p>
          <a:p>
            <a:pPr marL="0" indent="0">
              <a:buNone/>
            </a:pPr>
            <a:endParaRPr lang="en-US" sz="2400" dirty="0"/>
          </a:p>
          <a:p>
            <a:pPr marL="0" indent="0">
              <a:buNone/>
            </a:pPr>
            <a:r>
              <a:rPr lang="en-US" sz="2400" dirty="0"/>
              <a:t>Some studies </a:t>
            </a:r>
            <a:r>
              <a:rPr lang="en-US" sz="2400" dirty="0" err="1"/>
              <a:t>emphasise</a:t>
            </a:r>
            <a:r>
              <a:rPr lang="en-US" sz="2400" dirty="0"/>
              <a:t> the indirect advantages of energy projects, including increased tourism, while others suggest that community benefit packages should be </a:t>
            </a:r>
            <a:r>
              <a:rPr lang="en-US" sz="2400" dirty="0" err="1"/>
              <a:t>customised</a:t>
            </a:r>
            <a:r>
              <a:rPr lang="en-US" sz="2400" dirty="0"/>
              <a:t> and regionally appropriate. </a:t>
            </a:r>
          </a:p>
        </p:txBody>
      </p:sp>
    </p:spTree>
    <p:extLst>
      <p:ext uri="{BB962C8B-B14F-4D97-AF65-F5344CB8AC3E}">
        <p14:creationId xmlns:p14="http://schemas.microsoft.com/office/powerpoint/2010/main" val="568866941"/>
      </p:ext>
    </p:extLst>
  </p:cSld>
  <p:clrMapOvr>
    <a:masterClrMapping/>
  </p:clrMapOvr>
  <p:transition spd="slow">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jdelijke aanduiding voor dianummer 26">
            <a:extLst>
              <a:ext uri="{FF2B5EF4-FFF2-40B4-BE49-F238E27FC236}">
                <a16:creationId xmlns:a16="http://schemas.microsoft.com/office/drawing/2014/main" id="{58841B55-50CE-49C8-968F-9E94497D093C}"/>
              </a:ext>
            </a:extLst>
          </p:cNvPr>
          <p:cNvSpPr txBox="1">
            <a:spLocks/>
          </p:cNvSpPr>
          <p:nvPr/>
        </p:nvSpPr>
        <p:spPr>
          <a:xfrm>
            <a:off x="109181" y="6430150"/>
            <a:ext cx="395786"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rgbClr val="7030A0"/>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C162CEF-58C8-EF46-9B52-D78FBBFD3DD6}" type="slidenum">
              <a:rPr lang="en-US" sz="1300" smtClean="0"/>
              <a:pPr algn="r"/>
              <a:t>27</a:t>
            </a:fld>
            <a:endParaRPr lang="en-US" sz="1300" dirty="0"/>
          </a:p>
        </p:txBody>
      </p:sp>
      <p:sp>
        <p:nvSpPr>
          <p:cNvPr id="3" name="Title 2">
            <a:extLst>
              <a:ext uri="{FF2B5EF4-FFF2-40B4-BE49-F238E27FC236}">
                <a16:creationId xmlns:a16="http://schemas.microsoft.com/office/drawing/2014/main" id="{8F84DD99-5809-423C-85D8-63BDF4ED9427}"/>
              </a:ext>
            </a:extLst>
          </p:cNvPr>
          <p:cNvSpPr>
            <a:spLocks noGrp="1"/>
          </p:cNvSpPr>
          <p:nvPr>
            <p:ph type="title"/>
          </p:nvPr>
        </p:nvSpPr>
        <p:spPr>
          <a:xfrm>
            <a:off x="838200" y="105813"/>
            <a:ext cx="8750300" cy="767639"/>
          </a:xfrm>
        </p:spPr>
        <p:txBody>
          <a:bodyPr/>
          <a:lstStyle/>
          <a:p>
            <a:r>
              <a:rPr lang="en-GB" sz="2800" dirty="0"/>
              <a:t>Practices</a:t>
            </a:r>
          </a:p>
        </p:txBody>
      </p:sp>
      <p:sp>
        <p:nvSpPr>
          <p:cNvPr id="2" name="Content Placeholder 2">
            <a:extLst>
              <a:ext uri="{FF2B5EF4-FFF2-40B4-BE49-F238E27FC236}">
                <a16:creationId xmlns:a16="http://schemas.microsoft.com/office/drawing/2014/main" id="{CE2B1F5B-9713-42D2-2B45-E00B1CFD1BC6}"/>
              </a:ext>
            </a:extLst>
          </p:cNvPr>
          <p:cNvSpPr>
            <a:spLocks noGrp="1"/>
          </p:cNvSpPr>
          <p:nvPr>
            <p:ph idx="1"/>
          </p:nvPr>
        </p:nvSpPr>
        <p:spPr>
          <a:xfrm>
            <a:off x="838201" y="978794"/>
            <a:ext cx="10958847" cy="4986170"/>
          </a:xfrm>
        </p:spPr>
        <p:txBody>
          <a:bodyPr>
            <a:normAutofit/>
          </a:bodyPr>
          <a:lstStyle/>
          <a:p>
            <a:pPr marL="0" indent="0">
              <a:buNone/>
            </a:pPr>
            <a:r>
              <a:rPr lang="en-US" sz="2400" dirty="0"/>
              <a:t>• Involving the community in decision-making: to empower communities instead of imposing choices on them from outside governing </a:t>
            </a:r>
            <a:r>
              <a:rPr lang="en-US" sz="2400" dirty="0" err="1"/>
              <a:t>organisations</a:t>
            </a:r>
            <a:r>
              <a:rPr lang="en-US" sz="2400" dirty="0"/>
              <a:t>. </a:t>
            </a:r>
          </a:p>
          <a:p>
            <a:pPr marL="0" indent="0">
              <a:buNone/>
            </a:pPr>
            <a:endParaRPr lang="en-US" sz="2400" dirty="0"/>
          </a:p>
          <a:p>
            <a:pPr marL="0" indent="0">
              <a:buNone/>
            </a:pPr>
            <a:r>
              <a:rPr lang="en-US" sz="2400" dirty="0"/>
              <a:t>These procedures must be used flexibly to take into account the unique features of each project and environment because they cannot provide problem-free involvement.</a:t>
            </a:r>
          </a:p>
          <a:p>
            <a:pPr marL="0" indent="0">
              <a:buNone/>
            </a:pPr>
            <a:endParaRPr lang="en-US" sz="2400" dirty="0"/>
          </a:p>
          <a:p>
            <a:pPr marL="0" indent="0">
              <a:buNone/>
            </a:pPr>
            <a:r>
              <a:rPr lang="en-US" sz="2400" dirty="0"/>
              <a:t> Participation and procedural and distributive fairness can also be harmed by power imbalances between sponsors and communities that can lack political clout and technical expertise. </a:t>
            </a:r>
          </a:p>
        </p:txBody>
      </p:sp>
    </p:spTree>
    <p:extLst>
      <p:ext uri="{BB962C8B-B14F-4D97-AF65-F5344CB8AC3E}">
        <p14:creationId xmlns:p14="http://schemas.microsoft.com/office/powerpoint/2010/main" val="929368907"/>
      </p:ext>
    </p:extLst>
  </p:cSld>
  <p:clrMapOvr>
    <a:masterClrMapping/>
  </p:clrMapOvr>
  <p:transition spd="slow">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jdelijke aanduiding voor dianummer 26">
            <a:extLst>
              <a:ext uri="{FF2B5EF4-FFF2-40B4-BE49-F238E27FC236}">
                <a16:creationId xmlns:a16="http://schemas.microsoft.com/office/drawing/2014/main" id="{58841B55-50CE-49C8-968F-9E94497D093C}"/>
              </a:ext>
            </a:extLst>
          </p:cNvPr>
          <p:cNvSpPr txBox="1">
            <a:spLocks/>
          </p:cNvSpPr>
          <p:nvPr/>
        </p:nvSpPr>
        <p:spPr>
          <a:xfrm>
            <a:off x="109181" y="6430150"/>
            <a:ext cx="395786"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rgbClr val="7030A0"/>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C162CEF-58C8-EF46-9B52-D78FBBFD3DD6}" type="slidenum">
              <a:rPr lang="en-US" sz="1300" smtClean="0"/>
              <a:pPr algn="r"/>
              <a:t>28</a:t>
            </a:fld>
            <a:endParaRPr lang="en-US" sz="1300" dirty="0"/>
          </a:p>
        </p:txBody>
      </p:sp>
      <p:sp>
        <p:nvSpPr>
          <p:cNvPr id="3" name="Title 2">
            <a:extLst>
              <a:ext uri="{FF2B5EF4-FFF2-40B4-BE49-F238E27FC236}">
                <a16:creationId xmlns:a16="http://schemas.microsoft.com/office/drawing/2014/main" id="{8F84DD99-5809-423C-85D8-63BDF4ED9427}"/>
              </a:ext>
            </a:extLst>
          </p:cNvPr>
          <p:cNvSpPr>
            <a:spLocks noGrp="1"/>
          </p:cNvSpPr>
          <p:nvPr>
            <p:ph type="title"/>
          </p:nvPr>
        </p:nvSpPr>
        <p:spPr>
          <a:xfrm>
            <a:off x="838200" y="105813"/>
            <a:ext cx="8750300" cy="767639"/>
          </a:xfrm>
        </p:spPr>
        <p:txBody>
          <a:bodyPr/>
          <a:lstStyle/>
          <a:p>
            <a:r>
              <a:rPr lang="en-GB" sz="2800" dirty="0"/>
              <a:t>Practices</a:t>
            </a:r>
          </a:p>
        </p:txBody>
      </p:sp>
      <p:sp>
        <p:nvSpPr>
          <p:cNvPr id="2" name="Content Placeholder 2">
            <a:extLst>
              <a:ext uri="{FF2B5EF4-FFF2-40B4-BE49-F238E27FC236}">
                <a16:creationId xmlns:a16="http://schemas.microsoft.com/office/drawing/2014/main" id="{CE2B1F5B-9713-42D2-2B45-E00B1CFD1BC6}"/>
              </a:ext>
            </a:extLst>
          </p:cNvPr>
          <p:cNvSpPr>
            <a:spLocks noGrp="1"/>
          </p:cNvSpPr>
          <p:nvPr>
            <p:ph idx="1"/>
          </p:nvPr>
        </p:nvSpPr>
        <p:spPr>
          <a:xfrm>
            <a:off x="838201" y="978794"/>
            <a:ext cx="10958847" cy="4986170"/>
          </a:xfrm>
        </p:spPr>
        <p:txBody>
          <a:bodyPr>
            <a:normAutofit/>
          </a:bodyPr>
          <a:lstStyle/>
          <a:p>
            <a:pPr marL="0" indent="0">
              <a:buNone/>
            </a:pPr>
            <a:r>
              <a:rPr lang="en-US" sz="2400" dirty="0"/>
              <a:t>However, the overall literature assessment suggests that three aspects are essential to encouraging positive engagement processes in addition to comprehending the reasons for involvement. </a:t>
            </a:r>
          </a:p>
          <a:p>
            <a:pPr marL="0" indent="0">
              <a:buNone/>
            </a:pPr>
            <a:r>
              <a:rPr lang="en-US" sz="2400" dirty="0"/>
              <a:t>The first is to promote involvement from all pertinent stakeholders in the proper roles. When people or groups have dual or ambiguous roles, such as being both citizens and company owners, this may be challenging. </a:t>
            </a:r>
          </a:p>
          <a:p>
            <a:pPr marL="0" indent="0">
              <a:buNone/>
            </a:pPr>
            <a:r>
              <a:rPr lang="en-US" sz="2400" dirty="0"/>
              <a:t>Second, fostering trust amongst people, </a:t>
            </a:r>
            <a:r>
              <a:rPr lang="en-US" sz="2400" dirty="0" err="1"/>
              <a:t>organisations</a:t>
            </a:r>
            <a:r>
              <a:rPr lang="en-US" sz="2400" dirty="0"/>
              <a:t>, developers, and process managers contributes to the belief that people or </a:t>
            </a:r>
            <a:r>
              <a:rPr lang="en-US" sz="2400" dirty="0" err="1"/>
              <a:t>organisations</a:t>
            </a:r>
            <a:r>
              <a:rPr lang="en-US" sz="2400" dirty="0"/>
              <a:t> will act in the public interest. </a:t>
            </a:r>
          </a:p>
          <a:p>
            <a:pPr marL="0" indent="0">
              <a:buNone/>
            </a:pPr>
            <a:r>
              <a:rPr lang="en-US" sz="2400" dirty="0"/>
              <a:t>Third, to handle disputes that frequently arise over projects and engagement methods, strong and equitable procedures are required. </a:t>
            </a:r>
          </a:p>
        </p:txBody>
      </p:sp>
    </p:spTree>
    <p:extLst>
      <p:ext uri="{BB962C8B-B14F-4D97-AF65-F5344CB8AC3E}">
        <p14:creationId xmlns:p14="http://schemas.microsoft.com/office/powerpoint/2010/main" val="2110591300"/>
      </p:ext>
    </p:extLst>
  </p:cSld>
  <p:clrMapOvr>
    <a:masterClrMapping/>
  </p:clrMapOvr>
  <p:transition spd="slow">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jdelijke aanduiding voor dianummer 26">
            <a:extLst>
              <a:ext uri="{FF2B5EF4-FFF2-40B4-BE49-F238E27FC236}">
                <a16:creationId xmlns:a16="http://schemas.microsoft.com/office/drawing/2014/main" id="{58841B55-50CE-49C8-968F-9E94497D093C}"/>
              </a:ext>
            </a:extLst>
          </p:cNvPr>
          <p:cNvSpPr txBox="1">
            <a:spLocks/>
          </p:cNvSpPr>
          <p:nvPr/>
        </p:nvSpPr>
        <p:spPr>
          <a:xfrm>
            <a:off x="109181" y="6430150"/>
            <a:ext cx="395786"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rgbClr val="7030A0"/>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C162CEF-58C8-EF46-9B52-D78FBBFD3DD6}" type="slidenum">
              <a:rPr lang="en-US" sz="1300" smtClean="0"/>
              <a:pPr algn="r"/>
              <a:t>29</a:t>
            </a:fld>
            <a:endParaRPr lang="en-US" sz="1300" dirty="0"/>
          </a:p>
        </p:txBody>
      </p:sp>
      <p:sp>
        <p:nvSpPr>
          <p:cNvPr id="3" name="Title 2">
            <a:extLst>
              <a:ext uri="{FF2B5EF4-FFF2-40B4-BE49-F238E27FC236}">
                <a16:creationId xmlns:a16="http://schemas.microsoft.com/office/drawing/2014/main" id="{8F84DD99-5809-423C-85D8-63BDF4ED9427}"/>
              </a:ext>
            </a:extLst>
          </p:cNvPr>
          <p:cNvSpPr>
            <a:spLocks noGrp="1"/>
          </p:cNvSpPr>
          <p:nvPr>
            <p:ph type="title"/>
          </p:nvPr>
        </p:nvSpPr>
        <p:spPr>
          <a:xfrm>
            <a:off x="838200" y="105813"/>
            <a:ext cx="8750300" cy="767639"/>
          </a:xfrm>
        </p:spPr>
        <p:txBody>
          <a:bodyPr/>
          <a:lstStyle/>
          <a:p>
            <a:r>
              <a:rPr lang="en-US" sz="2800" dirty="0"/>
              <a:t>The island context and energy transitions</a:t>
            </a:r>
            <a:endParaRPr lang="en-GB" sz="2800" dirty="0"/>
          </a:p>
        </p:txBody>
      </p:sp>
      <p:sp>
        <p:nvSpPr>
          <p:cNvPr id="2" name="Content Placeholder 2">
            <a:extLst>
              <a:ext uri="{FF2B5EF4-FFF2-40B4-BE49-F238E27FC236}">
                <a16:creationId xmlns:a16="http://schemas.microsoft.com/office/drawing/2014/main" id="{CE2B1F5B-9713-42D2-2B45-E00B1CFD1BC6}"/>
              </a:ext>
            </a:extLst>
          </p:cNvPr>
          <p:cNvSpPr>
            <a:spLocks noGrp="1"/>
          </p:cNvSpPr>
          <p:nvPr>
            <p:ph idx="1"/>
          </p:nvPr>
        </p:nvSpPr>
        <p:spPr>
          <a:xfrm>
            <a:off x="838201" y="978794"/>
            <a:ext cx="10958847" cy="4986170"/>
          </a:xfrm>
        </p:spPr>
        <p:txBody>
          <a:bodyPr>
            <a:normAutofit/>
          </a:bodyPr>
          <a:lstStyle/>
          <a:p>
            <a:pPr marL="0" indent="0">
              <a:buNone/>
            </a:pPr>
            <a:r>
              <a:rPr lang="en-US" sz="2400" dirty="0"/>
              <a:t>The perceived significance of islands as testbeds and hubs for the deployment of renewable energy is highlighted by initiatives like the Memorandum of Split, which establishes goals for accelerating island energy transitions throughout the European Union. </a:t>
            </a:r>
          </a:p>
          <a:p>
            <a:pPr marL="0" indent="0">
              <a:buNone/>
            </a:pPr>
            <a:r>
              <a:rPr lang="en-US" sz="2400" dirty="0"/>
              <a:t>However, the impact of energy projects can differ based on how well they align with island objectives and values, in addition to the type, scale, and placement of the technology. </a:t>
            </a:r>
          </a:p>
          <a:p>
            <a:pPr marL="0" indent="0">
              <a:buNone/>
            </a:pPr>
            <a:r>
              <a:rPr lang="en-US" sz="2400" dirty="0"/>
              <a:t>Due to differences in the physical attributes of islands and the ways in which various groups, such as people, other local stakeholders, governing bodies, and developers, socially build islands, these are challenging to </a:t>
            </a:r>
            <a:r>
              <a:rPr lang="en-US" sz="2400" dirty="0" err="1"/>
              <a:t>generalise</a:t>
            </a:r>
            <a:r>
              <a:rPr lang="en-US" sz="2400" dirty="0"/>
              <a:t>. </a:t>
            </a:r>
          </a:p>
        </p:txBody>
      </p:sp>
    </p:spTree>
    <p:extLst>
      <p:ext uri="{BB962C8B-B14F-4D97-AF65-F5344CB8AC3E}">
        <p14:creationId xmlns:p14="http://schemas.microsoft.com/office/powerpoint/2010/main" val="4029861700"/>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jdelijke aanduiding voor dianummer 26">
            <a:extLst>
              <a:ext uri="{FF2B5EF4-FFF2-40B4-BE49-F238E27FC236}">
                <a16:creationId xmlns:a16="http://schemas.microsoft.com/office/drawing/2014/main" id="{58841B55-50CE-49C8-968F-9E94497D093C}"/>
              </a:ext>
            </a:extLst>
          </p:cNvPr>
          <p:cNvSpPr txBox="1">
            <a:spLocks/>
          </p:cNvSpPr>
          <p:nvPr/>
        </p:nvSpPr>
        <p:spPr>
          <a:xfrm>
            <a:off x="109181" y="6430150"/>
            <a:ext cx="395786"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rgbClr val="7030A0"/>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C162CEF-58C8-EF46-9B52-D78FBBFD3DD6}" type="slidenum">
              <a:rPr lang="en-US" sz="1300" smtClean="0"/>
              <a:pPr algn="r"/>
              <a:t>3</a:t>
            </a:fld>
            <a:endParaRPr lang="en-US" sz="1300" dirty="0"/>
          </a:p>
        </p:txBody>
      </p:sp>
      <p:sp>
        <p:nvSpPr>
          <p:cNvPr id="3" name="Title 2">
            <a:extLst>
              <a:ext uri="{FF2B5EF4-FFF2-40B4-BE49-F238E27FC236}">
                <a16:creationId xmlns:a16="http://schemas.microsoft.com/office/drawing/2014/main" id="{8F84DD99-5809-423C-85D8-63BDF4ED9427}"/>
              </a:ext>
            </a:extLst>
          </p:cNvPr>
          <p:cNvSpPr>
            <a:spLocks noGrp="1"/>
          </p:cNvSpPr>
          <p:nvPr>
            <p:ph type="title"/>
          </p:nvPr>
        </p:nvSpPr>
        <p:spPr>
          <a:xfrm>
            <a:off x="838200" y="105813"/>
            <a:ext cx="8750300" cy="767639"/>
          </a:xfrm>
        </p:spPr>
        <p:txBody>
          <a:bodyPr/>
          <a:lstStyle/>
          <a:p>
            <a:r>
              <a:rPr lang="en-GB" sz="2800" dirty="0"/>
              <a:t>Introduction - </a:t>
            </a:r>
            <a:r>
              <a:rPr lang="el-GR" sz="2800" dirty="0"/>
              <a:t>Τ</a:t>
            </a:r>
            <a:r>
              <a:rPr lang="en-US" sz="2800" dirty="0"/>
              <a:t>he RE debate in Europe and the elements that support and delay the energy transition</a:t>
            </a:r>
            <a:endParaRPr lang="en-GB" sz="2800" dirty="0"/>
          </a:p>
        </p:txBody>
      </p:sp>
      <p:sp>
        <p:nvSpPr>
          <p:cNvPr id="2" name="Content Placeholder 2">
            <a:extLst>
              <a:ext uri="{FF2B5EF4-FFF2-40B4-BE49-F238E27FC236}">
                <a16:creationId xmlns:a16="http://schemas.microsoft.com/office/drawing/2014/main" id="{CE2B1F5B-9713-42D2-2B45-E00B1CFD1BC6}"/>
              </a:ext>
            </a:extLst>
          </p:cNvPr>
          <p:cNvSpPr>
            <a:spLocks noGrp="1"/>
          </p:cNvSpPr>
          <p:nvPr>
            <p:ph idx="1"/>
          </p:nvPr>
        </p:nvSpPr>
        <p:spPr>
          <a:xfrm>
            <a:off x="838201" y="978794"/>
            <a:ext cx="10958847" cy="4986170"/>
          </a:xfrm>
        </p:spPr>
        <p:txBody>
          <a:bodyPr>
            <a:normAutofit/>
          </a:bodyPr>
          <a:lstStyle/>
          <a:p>
            <a:pPr marL="0" indent="0">
              <a:buNone/>
            </a:pPr>
            <a:endParaRPr lang="en-US" sz="2400" dirty="0"/>
          </a:p>
          <a:p>
            <a:pPr marL="0" indent="0">
              <a:buNone/>
            </a:pPr>
            <a:r>
              <a:rPr lang="en-US" sz="2400" dirty="0"/>
              <a:t>The European literature on the topic of renewable energy conflicts states that the main reasons why people oppose the construction of RE projects are:</a:t>
            </a:r>
          </a:p>
          <a:p>
            <a:pPr marL="0" indent="0">
              <a:buNone/>
            </a:pPr>
            <a:endParaRPr lang="en-US" sz="2400" dirty="0"/>
          </a:p>
          <a:p>
            <a:pPr marL="0" indent="0">
              <a:buNone/>
            </a:pPr>
            <a:r>
              <a:rPr lang="el-GR" sz="2400" dirty="0"/>
              <a:t>Τ</a:t>
            </a:r>
            <a:r>
              <a:rPr lang="en-US" sz="2400" dirty="0"/>
              <a:t>he farm's aesthetic impact</a:t>
            </a:r>
            <a:endParaRPr lang="el-GR" sz="2400" dirty="0"/>
          </a:p>
          <a:p>
            <a:pPr marL="0" indent="0">
              <a:buNone/>
            </a:pPr>
            <a:r>
              <a:rPr lang="en-US" sz="2400" dirty="0"/>
              <a:t>According to some academics</a:t>
            </a:r>
            <a:r>
              <a:rPr lang="el-GR" sz="2400" dirty="0"/>
              <a:t>, </a:t>
            </a:r>
            <a:r>
              <a:rPr lang="en-US" sz="2400" dirty="0"/>
              <a:t>urban dwellers appear to place a higher value on landscape than economic opportunities, whereas rural residents appear to have the opposite effect.</a:t>
            </a:r>
            <a:endParaRPr lang="el-GR" sz="2400" dirty="0"/>
          </a:p>
          <a:p>
            <a:pPr marL="0" indent="0">
              <a:buNone/>
            </a:pPr>
            <a:r>
              <a:rPr lang="en-US" sz="2400" dirty="0"/>
              <a:t>It is suggested that since it is the wind power to generate most of the land use conflicts, it would, perhaps, be a better option for investors to move these farms off-shore. </a:t>
            </a:r>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1241752329"/>
      </p:ext>
    </p:extLst>
  </p:cSld>
  <p:clrMapOvr>
    <a:masterClrMapping/>
  </p:clrMapOvr>
  <p:transition spd="slow">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jdelijke aanduiding voor dianummer 26">
            <a:extLst>
              <a:ext uri="{FF2B5EF4-FFF2-40B4-BE49-F238E27FC236}">
                <a16:creationId xmlns:a16="http://schemas.microsoft.com/office/drawing/2014/main" id="{58841B55-50CE-49C8-968F-9E94497D093C}"/>
              </a:ext>
            </a:extLst>
          </p:cNvPr>
          <p:cNvSpPr txBox="1">
            <a:spLocks/>
          </p:cNvSpPr>
          <p:nvPr/>
        </p:nvSpPr>
        <p:spPr>
          <a:xfrm>
            <a:off x="109181" y="6430150"/>
            <a:ext cx="395786"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rgbClr val="7030A0"/>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C162CEF-58C8-EF46-9B52-D78FBBFD3DD6}" type="slidenum">
              <a:rPr lang="en-US" sz="1300" smtClean="0"/>
              <a:pPr algn="r"/>
              <a:t>30</a:t>
            </a:fld>
            <a:endParaRPr lang="en-US" sz="1300" dirty="0"/>
          </a:p>
        </p:txBody>
      </p:sp>
      <p:sp>
        <p:nvSpPr>
          <p:cNvPr id="3" name="Title 2">
            <a:extLst>
              <a:ext uri="{FF2B5EF4-FFF2-40B4-BE49-F238E27FC236}">
                <a16:creationId xmlns:a16="http://schemas.microsoft.com/office/drawing/2014/main" id="{8F84DD99-5809-423C-85D8-63BDF4ED9427}"/>
              </a:ext>
            </a:extLst>
          </p:cNvPr>
          <p:cNvSpPr>
            <a:spLocks noGrp="1"/>
          </p:cNvSpPr>
          <p:nvPr>
            <p:ph type="title"/>
          </p:nvPr>
        </p:nvSpPr>
        <p:spPr>
          <a:xfrm>
            <a:off x="838200" y="105813"/>
            <a:ext cx="8750300" cy="767639"/>
          </a:xfrm>
        </p:spPr>
        <p:txBody>
          <a:bodyPr/>
          <a:lstStyle/>
          <a:p>
            <a:r>
              <a:rPr lang="en-US" sz="2800" dirty="0"/>
              <a:t>The island context and energy transitions</a:t>
            </a:r>
            <a:endParaRPr lang="en-GB" sz="2800" dirty="0"/>
          </a:p>
        </p:txBody>
      </p:sp>
      <p:sp>
        <p:nvSpPr>
          <p:cNvPr id="2" name="Content Placeholder 2">
            <a:extLst>
              <a:ext uri="{FF2B5EF4-FFF2-40B4-BE49-F238E27FC236}">
                <a16:creationId xmlns:a16="http://schemas.microsoft.com/office/drawing/2014/main" id="{CE2B1F5B-9713-42D2-2B45-E00B1CFD1BC6}"/>
              </a:ext>
            </a:extLst>
          </p:cNvPr>
          <p:cNvSpPr>
            <a:spLocks noGrp="1"/>
          </p:cNvSpPr>
          <p:nvPr>
            <p:ph idx="1"/>
          </p:nvPr>
        </p:nvSpPr>
        <p:spPr>
          <a:xfrm>
            <a:off x="838201" y="978794"/>
            <a:ext cx="10958847" cy="4986170"/>
          </a:xfrm>
        </p:spPr>
        <p:txBody>
          <a:bodyPr>
            <a:normAutofit/>
          </a:bodyPr>
          <a:lstStyle/>
          <a:p>
            <a:pPr marL="0" indent="0">
              <a:buNone/>
            </a:pPr>
            <a:r>
              <a:rPr lang="en-US" sz="2400" dirty="0"/>
              <a:t>In attempts to comprehend the social, economic, and historical aspects of islands that might influence energy projects and community involvement on energy concerns, the discursive imagination of "</a:t>
            </a:r>
            <a:r>
              <a:rPr lang="en-US" sz="2400" dirty="0" err="1"/>
              <a:t>islandness</a:t>
            </a:r>
            <a:r>
              <a:rPr lang="en-US" sz="2400" dirty="0"/>
              <a:t>" has been crucial. </a:t>
            </a:r>
          </a:p>
          <a:p>
            <a:pPr marL="0" indent="0">
              <a:buNone/>
            </a:pPr>
            <a:r>
              <a:rPr lang="en-US" sz="2400" dirty="0"/>
              <a:t>The primary characteristics of islands mentioned in the literature are reviewed in this section, with particular attention paid to identity, variety within and across island populations, and the economy, employment, and energy.</a:t>
            </a:r>
          </a:p>
        </p:txBody>
      </p:sp>
    </p:spTree>
    <p:extLst>
      <p:ext uri="{BB962C8B-B14F-4D97-AF65-F5344CB8AC3E}">
        <p14:creationId xmlns:p14="http://schemas.microsoft.com/office/powerpoint/2010/main" val="3919639506"/>
      </p:ext>
    </p:extLst>
  </p:cSld>
  <p:clrMapOvr>
    <a:masterClrMapping/>
  </p:clrMapOvr>
  <p:transition spd="slow">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jdelijke aanduiding voor dianummer 26">
            <a:extLst>
              <a:ext uri="{FF2B5EF4-FFF2-40B4-BE49-F238E27FC236}">
                <a16:creationId xmlns:a16="http://schemas.microsoft.com/office/drawing/2014/main" id="{58841B55-50CE-49C8-968F-9E94497D093C}"/>
              </a:ext>
            </a:extLst>
          </p:cNvPr>
          <p:cNvSpPr txBox="1">
            <a:spLocks/>
          </p:cNvSpPr>
          <p:nvPr/>
        </p:nvSpPr>
        <p:spPr>
          <a:xfrm>
            <a:off x="109181" y="6430150"/>
            <a:ext cx="395786"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rgbClr val="7030A0"/>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C162CEF-58C8-EF46-9B52-D78FBBFD3DD6}" type="slidenum">
              <a:rPr lang="en-US" sz="1300" smtClean="0"/>
              <a:pPr algn="r"/>
              <a:t>31</a:t>
            </a:fld>
            <a:endParaRPr lang="en-US" sz="1300" dirty="0"/>
          </a:p>
        </p:txBody>
      </p:sp>
      <p:sp>
        <p:nvSpPr>
          <p:cNvPr id="3" name="Title 2">
            <a:extLst>
              <a:ext uri="{FF2B5EF4-FFF2-40B4-BE49-F238E27FC236}">
                <a16:creationId xmlns:a16="http://schemas.microsoft.com/office/drawing/2014/main" id="{8F84DD99-5809-423C-85D8-63BDF4ED9427}"/>
              </a:ext>
            </a:extLst>
          </p:cNvPr>
          <p:cNvSpPr>
            <a:spLocks noGrp="1"/>
          </p:cNvSpPr>
          <p:nvPr>
            <p:ph type="title"/>
          </p:nvPr>
        </p:nvSpPr>
        <p:spPr>
          <a:xfrm>
            <a:off x="838200" y="105813"/>
            <a:ext cx="8750300" cy="767639"/>
          </a:xfrm>
        </p:spPr>
        <p:txBody>
          <a:bodyPr/>
          <a:lstStyle/>
          <a:p>
            <a:r>
              <a:rPr lang="en-US" sz="2800" dirty="0"/>
              <a:t>Identity and governance </a:t>
            </a:r>
            <a:endParaRPr lang="en-GB" sz="2800" dirty="0"/>
          </a:p>
        </p:txBody>
      </p:sp>
      <p:sp>
        <p:nvSpPr>
          <p:cNvPr id="2" name="Content Placeholder 2">
            <a:extLst>
              <a:ext uri="{FF2B5EF4-FFF2-40B4-BE49-F238E27FC236}">
                <a16:creationId xmlns:a16="http://schemas.microsoft.com/office/drawing/2014/main" id="{CE2B1F5B-9713-42D2-2B45-E00B1CFD1BC6}"/>
              </a:ext>
            </a:extLst>
          </p:cNvPr>
          <p:cNvSpPr>
            <a:spLocks noGrp="1"/>
          </p:cNvSpPr>
          <p:nvPr>
            <p:ph idx="1"/>
          </p:nvPr>
        </p:nvSpPr>
        <p:spPr>
          <a:xfrm>
            <a:off x="838201" y="978794"/>
            <a:ext cx="10958847" cy="4986170"/>
          </a:xfrm>
        </p:spPr>
        <p:txBody>
          <a:bodyPr>
            <a:normAutofit/>
          </a:bodyPr>
          <a:lstStyle/>
          <a:p>
            <a:pPr marL="0" indent="0">
              <a:buNone/>
            </a:pPr>
            <a:r>
              <a:rPr lang="en-US" sz="2400" dirty="0"/>
              <a:t>A strong feeling of location and identity, marked by specific configurations of community, fellowship, and cultural ties to maritime places, is a crucial component of many explanations of island imaginaries. </a:t>
            </a:r>
          </a:p>
          <a:p>
            <a:pPr marL="0" indent="0">
              <a:buNone/>
            </a:pPr>
            <a:endParaRPr lang="en-US" sz="2400" dirty="0"/>
          </a:p>
          <a:p>
            <a:pPr marL="0" indent="0">
              <a:buNone/>
            </a:pPr>
            <a:r>
              <a:rPr lang="en-US" sz="2400" dirty="0"/>
              <a:t>In order to investigate how energy projects may disrupt certain islanders’ socio-cultural and emotional links to their surroundings, such portrayals frequently include traditional sectors like as farming, fishing, and aquaculture, as well as cultural interactions with land- and sea-</a:t>
            </a:r>
            <a:r>
              <a:rPr lang="en-US" sz="2400" dirty="0" err="1"/>
              <a:t>scapes</a:t>
            </a:r>
            <a:r>
              <a:rPr lang="en-US" sz="2400" dirty="0"/>
              <a:t>. </a:t>
            </a:r>
          </a:p>
          <a:p>
            <a:pPr marL="0" indent="0">
              <a:buNone/>
            </a:pPr>
            <a:endParaRPr lang="en-US" sz="2400" dirty="0"/>
          </a:p>
          <a:p>
            <a:pPr marL="0" indent="0">
              <a:buNone/>
            </a:pPr>
            <a:r>
              <a:rPr lang="en-US" sz="2400" dirty="0"/>
              <a:t>In spite of this, islands are frequently seen as both "premier sites, and models, for carefully designed and manicured spaces" and as manageable settings for scalable technological experimentation that envisions islands as references to other locations and broader concerns. </a:t>
            </a:r>
          </a:p>
        </p:txBody>
      </p:sp>
    </p:spTree>
    <p:extLst>
      <p:ext uri="{BB962C8B-B14F-4D97-AF65-F5344CB8AC3E}">
        <p14:creationId xmlns:p14="http://schemas.microsoft.com/office/powerpoint/2010/main" val="3441974435"/>
      </p:ext>
    </p:extLst>
  </p:cSld>
  <p:clrMapOvr>
    <a:masterClrMapping/>
  </p:clrMapOvr>
  <p:transition spd="slow">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jdelijke aanduiding voor dianummer 26">
            <a:extLst>
              <a:ext uri="{FF2B5EF4-FFF2-40B4-BE49-F238E27FC236}">
                <a16:creationId xmlns:a16="http://schemas.microsoft.com/office/drawing/2014/main" id="{58841B55-50CE-49C8-968F-9E94497D093C}"/>
              </a:ext>
            </a:extLst>
          </p:cNvPr>
          <p:cNvSpPr txBox="1">
            <a:spLocks/>
          </p:cNvSpPr>
          <p:nvPr/>
        </p:nvSpPr>
        <p:spPr>
          <a:xfrm>
            <a:off x="109181" y="6430150"/>
            <a:ext cx="395786"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rgbClr val="7030A0"/>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C162CEF-58C8-EF46-9B52-D78FBBFD3DD6}" type="slidenum">
              <a:rPr lang="en-US" sz="1300" smtClean="0"/>
              <a:pPr algn="r"/>
              <a:t>32</a:t>
            </a:fld>
            <a:endParaRPr lang="en-US" sz="1300" dirty="0"/>
          </a:p>
        </p:txBody>
      </p:sp>
      <p:sp>
        <p:nvSpPr>
          <p:cNvPr id="3" name="Title 2">
            <a:extLst>
              <a:ext uri="{FF2B5EF4-FFF2-40B4-BE49-F238E27FC236}">
                <a16:creationId xmlns:a16="http://schemas.microsoft.com/office/drawing/2014/main" id="{8F84DD99-5809-423C-85D8-63BDF4ED9427}"/>
              </a:ext>
            </a:extLst>
          </p:cNvPr>
          <p:cNvSpPr>
            <a:spLocks noGrp="1"/>
          </p:cNvSpPr>
          <p:nvPr>
            <p:ph type="title"/>
          </p:nvPr>
        </p:nvSpPr>
        <p:spPr>
          <a:xfrm>
            <a:off x="838200" y="105813"/>
            <a:ext cx="8750300" cy="767639"/>
          </a:xfrm>
        </p:spPr>
        <p:txBody>
          <a:bodyPr/>
          <a:lstStyle/>
          <a:p>
            <a:r>
              <a:rPr lang="en-US" sz="2800" dirty="0"/>
              <a:t>The island context and energy transitions</a:t>
            </a:r>
            <a:endParaRPr lang="en-GB" sz="2800" dirty="0"/>
          </a:p>
        </p:txBody>
      </p:sp>
      <p:sp>
        <p:nvSpPr>
          <p:cNvPr id="2" name="Content Placeholder 2">
            <a:extLst>
              <a:ext uri="{FF2B5EF4-FFF2-40B4-BE49-F238E27FC236}">
                <a16:creationId xmlns:a16="http://schemas.microsoft.com/office/drawing/2014/main" id="{CE2B1F5B-9713-42D2-2B45-E00B1CFD1BC6}"/>
              </a:ext>
            </a:extLst>
          </p:cNvPr>
          <p:cNvSpPr>
            <a:spLocks noGrp="1"/>
          </p:cNvSpPr>
          <p:nvPr>
            <p:ph idx="1"/>
          </p:nvPr>
        </p:nvSpPr>
        <p:spPr>
          <a:xfrm>
            <a:off x="838201" y="978794"/>
            <a:ext cx="10958847" cy="4986170"/>
          </a:xfrm>
        </p:spPr>
        <p:txBody>
          <a:bodyPr>
            <a:normAutofit/>
          </a:bodyPr>
          <a:lstStyle/>
          <a:p>
            <a:pPr marL="0" indent="0">
              <a:buNone/>
            </a:pPr>
            <a:r>
              <a:rPr lang="en-US" sz="2400" dirty="0"/>
              <a:t>In a similar vein, scholars have investigated how island identity is portrayed through narratives of peripherality and remoteness.</a:t>
            </a:r>
          </a:p>
          <a:p>
            <a:pPr marL="0" indent="0">
              <a:buNone/>
            </a:pPr>
            <a:endParaRPr lang="en-US" sz="2400" dirty="0"/>
          </a:p>
          <a:p>
            <a:pPr marL="0" indent="0">
              <a:buNone/>
            </a:pPr>
            <a:r>
              <a:rPr lang="en-US" sz="2400" dirty="0"/>
              <a:t>In contrast to more outward-looking imaginaries of islands </a:t>
            </a:r>
            <a:r>
              <a:rPr lang="en-US" sz="2400" dirty="0" err="1"/>
              <a:t>characterised</a:t>
            </a:r>
            <a:r>
              <a:rPr lang="en-US" sz="2400" dirty="0"/>
              <a:t> by connections rather than physical isolation, others contend that "the small, remote and insular…suggest peripherality, being on the edge, being out of sight and so out of mind". </a:t>
            </a:r>
          </a:p>
          <a:p>
            <a:pPr marL="0" indent="0">
              <a:buNone/>
            </a:pPr>
            <a:endParaRPr lang="en-US" sz="2400" dirty="0"/>
          </a:p>
          <a:p>
            <a:pPr marL="0" indent="0">
              <a:buNone/>
            </a:pPr>
            <a:r>
              <a:rPr lang="en-US" sz="2400" dirty="0"/>
              <a:t>Efforts to advance distributive and procedural justice may also be hampered by the idea that island populations are excluded from national choices. </a:t>
            </a:r>
          </a:p>
        </p:txBody>
      </p:sp>
    </p:spTree>
    <p:extLst>
      <p:ext uri="{BB962C8B-B14F-4D97-AF65-F5344CB8AC3E}">
        <p14:creationId xmlns:p14="http://schemas.microsoft.com/office/powerpoint/2010/main" val="3625248181"/>
      </p:ext>
    </p:extLst>
  </p:cSld>
  <p:clrMapOvr>
    <a:masterClrMapping/>
  </p:clrMapOvr>
  <p:transition spd="slow">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jdelijke aanduiding voor dianummer 26">
            <a:extLst>
              <a:ext uri="{FF2B5EF4-FFF2-40B4-BE49-F238E27FC236}">
                <a16:creationId xmlns:a16="http://schemas.microsoft.com/office/drawing/2014/main" id="{58841B55-50CE-49C8-968F-9E94497D093C}"/>
              </a:ext>
            </a:extLst>
          </p:cNvPr>
          <p:cNvSpPr txBox="1">
            <a:spLocks/>
          </p:cNvSpPr>
          <p:nvPr/>
        </p:nvSpPr>
        <p:spPr>
          <a:xfrm>
            <a:off x="109181" y="6430150"/>
            <a:ext cx="395786"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rgbClr val="7030A0"/>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C162CEF-58C8-EF46-9B52-D78FBBFD3DD6}" type="slidenum">
              <a:rPr lang="en-US" sz="1300" smtClean="0"/>
              <a:pPr algn="r"/>
              <a:t>33</a:t>
            </a:fld>
            <a:endParaRPr lang="en-US" sz="1300" dirty="0"/>
          </a:p>
        </p:txBody>
      </p:sp>
      <p:sp>
        <p:nvSpPr>
          <p:cNvPr id="3" name="Title 2">
            <a:extLst>
              <a:ext uri="{FF2B5EF4-FFF2-40B4-BE49-F238E27FC236}">
                <a16:creationId xmlns:a16="http://schemas.microsoft.com/office/drawing/2014/main" id="{8F84DD99-5809-423C-85D8-63BDF4ED9427}"/>
              </a:ext>
            </a:extLst>
          </p:cNvPr>
          <p:cNvSpPr>
            <a:spLocks noGrp="1"/>
          </p:cNvSpPr>
          <p:nvPr>
            <p:ph type="title"/>
          </p:nvPr>
        </p:nvSpPr>
        <p:spPr>
          <a:xfrm>
            <a:off x="838200" y="105813"/>
            <a:ext cx="8750300" cy="767639"/>
          </a:xfrm>
        </p:spPr>
        <p:txBody>
          <a:bodyPr/>
          <a:lstStyle/>
          <a:p>
            <a:r>
              <a:rPr lang="en-US" sz="2800" dirty="0"/>
              <a:t>The island context and energy transitions</a:t>
            </a:r>
            <a:endParaRPr lang="en-GB" sz="2800" dirty="0"/>
          </a:p>
        </p:txBody>
      </p:sp>
      <p:sp>
        <p:nvSpPr>
          <p:cNvPr id="2" name="Content Placeholder 2">
            <a:extLst>
              <a:ext uri="{FF2B5EF4-FFF2-40B4-BE49-F238E27FC236}">
                <a16:creationId xmlns:a16="http://schemas.microsoft.com/office/drawing/2014/main" id="{CE2B1F5B-9713-42D2-2B45-E00B1CFD1BC6}"/>
              </a:ext>
            </a:extLst>
          </p:cNvPr>
          <p:cNvSpPr>
            <a:spLocks noGrp="1"/>
          </p:cNvSpPr>
          <p:nvPr>
            <p:ph idx="1"/>
          </p:nvPr>
        </p:nvSpPr>
        <p:spPr>
          <a:xfrm>
            <a:off x="838201" y="978794"/>
            <a:ext cx="10958847" cy="4986170"/>
          </a:xfrm>
        </p:spPr>
        <p:txBody>
          <a:bodyPr>
            <a:normAutofit/>
          </a:bodyPr>
          <a:lstStyle/>
          <a:p>
            <a:pPr marL="0" indent="0">
              <a:buNone/>
            </a:pPr>
            <a:r>
              <a:rPr lang="en-US" sz="2400" dirty="0"/>
              <a:t>Local communities may feel alienated as a result of such methods and they may reject projects and processes if their opinions are not heard when policies are being made. </a:t>
            </a:r>
          </a:p>
          <a:p>
            <a:pPr marL="0" indent="0">
              <a:buNone/>
            </a:pPr>
            <a:r>
              <a:rPr lang="en-US" sz="2400" dirty="0"/>
              <a:t>Furthermore, rather than encouraging involvement that takes into account these distinctions, the application of similar rules (such as standard planning criteria) may </a:t>
            </a:r>
            <a:r>
              <a:rPr lang="en-US" sz="2400" dirty="0" err="1"/>
              <a:t>homogenise</a:t>
            </a:r>
            <a:r>
              <a:rPr lang="en-US" sz="2400" dirty="0"/>
              <a:t> the demands of various groups within island communities.</a:t>
            </a:r>
          </a:p>
        </p:txBody>
      </p:sp>
    </p:spTree>
    <p:extLst>
      <p:ext uri="{BB962C8B-B14F-4D97-AF65-F5344CB8AC3E}">
        <p14:creationId xmlns:p14="http://schemas.microsoft.com/office/powerpoint/2010/main" val="2411797347"/>
      </p:ext>
    </p:extLst>
  </p:cSld>
  <p:clrMapOvr>
    <a:masterClrMapping/>
  </p:clrMapOvr>
  <p:transition spd="slow">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jdelijke aanduiding voor dianummer 26">
            <a:extLst>
              <a:ext uri="{FF2B5EF4-FFF2-40B4-BE49-F238E27FC236}">
                <a16:creationId xmlns:a16="http://schemas.microsoft.com/office/drawing/2014/main" id="{58841B55-50CE-49C8-968F-9E94497D093C}"/>
              </a:ext>
            </a:extLst>
          </p:cNvPr>
          <p:cNvSpPr txBox="1">
            <a:spLocks/>
          </p:cNvSpPr>
          <p:nvPr/>
        </p:nvSpPr>
        <p:spPr>
          <a:xfrm>
            <a:off x="109181" y="6430150"/>
            <a:ext cx="395786"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rgbClr val="7030A0"/>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C162CEF-58C8-EF46-9B52-D78FBBFD3DD6}" type="slidenum">
              <a:rPr lang="en-US" sz="1300" smtClean="0"/>
              <a:pPr algn="r"/>
              <a:t>34</a:t>
            </a:fld>
            <a:endParaRPr lang="en-US" sz="1300" dirty="0"/>
          </a:p>
        </p:txBody>
      </p:sp>
      <p:sp>
        <p:nvSpPr>
          <p:cNvPr id="3" name="Title 2">
            <a:extLst>
              <a:ext uri="{FF2B5EF4-FFF2-40B4-BE49-F238E27FC236}">
                <a16:creationId xmlns:a16="http://schemas.microsoft.com/office/drawing/2014/main" id="{8F84DD99-5809-423C-85D8-63BDF4ED9427}"/>
              </a:ext>
            </a:extLst>
          </p:cNvPr>
          <p:cNvSpPr>
            <a:spLocks noGrp="1"/>
          </p:cNvSpPr>
          <p:nvPr>
            <p:ph type="title"/>
          </p:nvPr>
        </p:nvSpPr>
        <p:spPr>
          <a:xfrm>
            <a:off x="838200" y="105813"/>
            <a:ext cx="8750300" cy="767639"/>
          </a:xfrm>
        </p:spPr>
        <p:txBody>
          <a:bodyPr/>
          <a:lstStyle/>
          <a:p>
            <a:r>
              <a:rPr lang="en-US" sz="2800" dirty="0"/>
              <a:t>Economy, employment and energy </a:t>
            </a:r>
            <a:endParaRPr lang="en-GB" sz="2800" dirty="0"/>
          </a:p>
        </p:txBody>
      </p:sp>
      <p:sp>
        <p:nvSpPr>
          <p:cNvPr id="2" name="Content Placeholder 2">
            <a:extLst>
              <a:ext uri="{FF2B5EF4-FFF2-40B4-BE49-F238E27FC236}">
                <a16:creationId xmlns:a16="http://schemas.microsoft.com/office/drawing/2014/main" id="{CE2B1F5B-9713-42D2-2B45-E00B1CFD1BC6}"/>
              </a:ext>
            </a:extLst>
          </p:cNvPr>
          <p:cNvSpPr>
            <a:spLocks noGrp="1"/>
          </p:cNvSpPr>
          <p:nvPr>
            <p:ph idx="1"/>
          </p:nvPr>
        </p:nvSpPr>
        <p:spPr>
          <a:xfrm>
            <a:off x="838201" y="978794"/>
            <a:ext cx="10958847" cy="4986170"/>
          </a:xfrm>
        </p:spPr>
        <p:txBody>
          <a:bodyPr>
            <a:normAutofit/>
          </a:bodyPr>
          <a:lstStyle/>
          <a:p>
            <a:pPr marL="0" indent="0">
              <a:buNone/>
            </a:pPr>
            <a:r>
              <a:rPr lang="en-US" sz="2400" dirty="0"/>
              <a:t>Numerous islands have very small job bases and a history of underdevelopment. </a:t>
            </a:r>
          </a:p>
          <a:p>
            <a:pPr marL="0" indent="0">
              <a:buNone/>
            </a:pPr>
            <a:r>
              <a:rPr lang="en-US" sz="2400" dirty="0"/>
              <a:t>On certain islands, the majority of jobs are in low-wage, seasonal industries like tourism and fishing, and a lack of work options may lead to younger generations leaving the island and population reduction. </a:t>
            </a:r>
          </a:p>
          <a:p>
            <a:pPr marL="0" indent="0">
              <a:buNone/>
            </a:pPr>
            <a:r>
              <a:rPr lang="en-US" sz="2400" dirty="0"/>
              <a:t>Certain individuals of island communities may be more open to the social and economic advantages of energy improvements as a result of these circumstances, according to some studies. </a:t>
            </a:r>
          </a:p>
          <a:p>
            <a:pPr marL="0" indent="0">
              <a:buNone/>
            </a:pPr>
            <a:r>
              <a:rPr lang="en-US" sz="2400" dirty="0"/>
              <a:t>Interest in renewable energy projects may also be sparked by issues with energy infrastructure and high energy costs. </a:t>
            </a:r>
          </a:p>
        </p:txBody>
      </p:sp>
    </p:spTree>
    <p:extLst>
      <p:ext uri="{BB962C8B-B14F-4D97-AF65-F5344CB8AC3E}">
        <p14:creationId xmlns:p14="http://schemas.microsoft.com/office/powerpoint/2010/main" val="2207388277"/>
      </p:ext>
    </p:extLst>
  </p:cSld>
  <p:clrMapOvr>
    <a:masterClrMapping/>
  </p:clrMapOvr>
  <p:transition spd="slow">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jdelijke aanduiding voor dianummer 26">
            <a:extLst>
              <a:ext uri="{FF2B5EF4-FFF2-40B4-BE49-F238E27FC236}">
                <a16:creationId xmlns:a16="http://schemas.microsoft.com/office/drawing/2014/main" id="{58841B55-50CE-49C8-968F-9E94497D093C}"/>
              </a:ext>
            </a:extLst>
          </p:cNvPr>
          <p:cNvSpPr txBox="1">
            <a:spLocks/>
          </p:cNvSpPr>
          <p:nvPr/>
        </p:nvSpPr>
        <p:spPr>
          <a:xfrm>
            <a:off x="109181" y="6430150"/>
            <a:ext cx="395786"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rgbClr val="7030A0"/>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C162CEF-58C8-EF46-9B52-D78FBBFD3DD6}" type="slidenum">
              <a:rPr lang="en-US" sz="1300" smtClean="0"/>
              <a:pPr algn="r"/>
              <a:t>35</a:t>
            </a:fld>
            <a:endParaRPr lang="en-US" sz="1300" dirty="0"/>
          </a:p>
        </p:txBody>
      </p:sp>
      <p:sp>
        <p:nvSpPr>
          <p:cNvPr id="3" name="Title 2">
            <a:extLst>
              <a:ext uri="{FF2B5EF4-FFF2-40B4-BE49-F238E27FC236}">
                <a16:creationId xmlns:a16="http://schemas.microsoft.com/office/drawing/2014/main" id="{8F84DD99-5809-423C-85D8-63BDF4ED9427}"/>
              </a:ext>
            </a:extLst>
          </p:cNvPr>
          <p:cNvSpPr>
            <a:spLocks noGrp="1"/>
          </p:cNvSpPr>
          <p:nvPr>
            <p:ph type="title"/>
          </p:nvPr>
        </p:nvSpPr>
        <p:spPr>
          <a:xfrm>
            <a:off x="838200" y="105813"/>
            <a:ext cx="8750300" cy="767639"/>
          </a:xfrm>
        </p:spPr>
        <p:txBody>
          <a:bodyPr/>
          <a:lstStyle/>
          <a:p>
            <a:r>
              <a:rPr lang="en-US" sz="2800" dirty="0"/>
              <a:t>Economy, employment and energy </a:t>
            </a:r>
            <a:endParaRPr lang="en-GB" sz="2800" dirty="0"/>
          </a:p>
        </p:txBody>
      </p:sp>
      <p:sp>
        <p:nvSpPr>
          <p:cNvPr id="2" name="Content Placeholder 2">
            <a:extLst>
              <a:ext uri="{FF2B5EF4-FFF2-40B4-BE49-F238E27FC236}">
                <a16:creationId xmlns:a16="http://schemas.microsoft.com/office/drawing/2014/main" id="{CE2B1F5B-9713-42D2-2B45-E00B1CFD1BC6}"/>
              </a:ext>
            </a:extLst>
          </p:cNvPr>
          <p:cNvSpPr>
            <a:spLocks noGrp="1"/>
          </p:cNvSpPr>
          <p:nvPr>
            <p:ph idx="1"/>
          </p:nvPr>
        </p:nvSpPr>
        <p:spPr>
          <a:xfrm>
            <a:off x="838201" y="978794"/>
            <a:ext cx="10958847" cy="4986170"/>
          </a:xfrm>
        </p:spPr>
        <p:txBody>
          <a:bodyPr>
            <a:normAutofit fontScale="92500" lnSpcReduction="10000"/>
          </a:bodyPr>
          <a:lstStyle/>
          <a:p>
            <a:pPr marL="0" indent="0">
              <a:buNone/>
            </a:pPr>
            <a:r>
              <a:rPr lang="en-US" sz="2400" dirty="0"/>
              <a:t>However, in many tiny island settlements, local </a:t>
            </a:r>
            <a:r>
              <a:rPr lang="en-US" sz="2400" dirty="0" err="1"/>
              <a:t>organisations</a:t>
            </a:r>
            <a:r>
              <a:rPr lang="en-US" sz="2400" dirty="0"/>
              <a:t> and authorities might not have the resources—both human and financial—to acquire the necessary skills to plan and oversee major energy projects. </a:t>
            </a:r>
          </a:p>
          <a:p>
            <a:pPr marL="0" indent="0">
              <a:buNone/>
            </a:pPr>
            <a:endParaRPr lang="en-US" sz="2400" dirty="0"/>
          </a:p>
          <a:p>
            <a:pPr marL="0" indent="0">
              <a:buNone/>
            </a:pPr>
            <a:r>
              <a:rPr lang="en-US" sz="2400" dirty="0"/>
              <a:t>In contrast to depictions of islanders as more passive victims of their circumstances, many island communities want to attain long-term stability while retaining their autonomy. </a:t>
            </a:r>
          </a:p>
          <a:p>
            <a:pPr marL="0" indent="0">
              <a:buNone/>
            </a:pPr>
            <a:endParaRPr lang="en-US" sz="2400" dirty="0"/>
          </a:p>
          <a:p>
            <a:pPr marL="0" indent="0">
              <a:buNone/>
            </a:pPr>
            <a:r>
              <a:rPr lang="en-US" sz="2400" dirty="0"/>
              <a:t>This is one of the additional factors that should be considered when considering participation. Thus, energy projects that promise to address issues of population and development may receive more support, especially on islands where people have a history of accepting change in order to maintain their communities. </a:t>
            </a:r>
          </a:p>
          <a:p>
            <a:pPr marL="0" indent="0">
              <a:buNone/>
            </a:pPr>
            <a:endParaRPr lang="en-US" sz="2400" dirty="0"/>
          </a:p>
          <a:p>
            <a:pPr marL="0" indent="0">
              <a:buNone/>
            </a:pPr>
            <a:r>
              <a:rPr lang="en-US" sz="2400" dirty="0"/>
              <a:t>Enabling engaged citizens may have more advantages from energy initiatives than energy outputs.</a:t>
            </a:r>
          </a:p>
          <a:p>
            <a:pPr marL="0" indent="0">
              <a:buNone/>
            </a:pPr>
            <a:endParaRPr lang="en-US" sz="2400" dirty="0"/>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1861300280"/>
      </p:ext>
    </p:extLst>
  </p:cSld>
  <p:clrMapOvr>
    <a:masterClrMapping/>
  </p:clrMapOvr>
  <p:transition spd="slow">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696036" y="2044113"/>
            <a:ext cx="8093122" cy="1204062"/>
          </a:xfrm>
        </p:spPr>
        <p:txBody>
          <a:bodyPr/>
          <a:lstStyle/>
          <a:p>
            <a:r>
              <a:rPr lang="it-IT" dirty="0">
                <a:solidFill>
                  <a:srgbClr val="008000"/>
                </a:solidFill>
              </a:rPr>
              <a:t>Name</a:t>
            </a:r>
            <a:br>
              <a:rPr lang="it-IT" dirty="0">
                <a:solidFill>
                  <a:srgbClr val="008000"/>
                </a:solidFill>
              </a:rPr>
            </a:br>
            <a:r>
              <a:rPr lang="it-IT" dirty="0">
                <a:solidFill>
                  <a:srgbClr val="008000"/>
                </a:solidFill>
              </a:rPr>
              <a:t>email</a:t>
            </a:r>
          </a:p>
        </p:txBody>
      </p:sp>
      <p:sp>
        <p:nvSpPr>
          <p:cNvPr id="6" name="Titolo 3"/>
          <p:cNvSpPr txBox="1">
            <a:spLocks/>
          </p:cNvSpPr>
          <p:nvPr/>
        </p:nvSpPr>
        <p:spPr>
          <a:xfrm>
            <a:off x="327546" y="3616658"/>
            <a:ext cx="8461612" cy="2268594"/>
          </a:xfrm>
          <a:prstGeom prst="rect">
            <a:avLst/>
          </a:prstGeom>
        </p:spPr>
        <p:txBody>
          <a:bodyPr vert="horz" lIns="91440" tIns="45720" rIns="91440" bIns="45720" rtlCol="0" anchor="ctr" anchorCtr="0">
            <a:normAutofit/>
          </a:bodyPr>
          <a:lstStyle>
            <a:lvl1pPr algn="l" defTabSz="914400" rtl="0" eaLnBrk="1" latinLnBrk="0" hangingPunct="1">
              <a:lnSpc>
                <a:spcPct val="90000"/>
              </a:lnSpc>
              <a:spcBef>
                <a:spcPct val="0"/>
              </a:spcBef>
              <a:buNone/>
              <a:defRPr sz="3200" b="1" i="1" kern="1200">
                <a:solidFill>
                  <a:schemeClr val="bg1"/>
                </a:solidFill>
                <a:latin typeface="Arial"/>
                <a:ea typeface="+mj-ea"/>
                <a:cs typeface="Arial"/>
              </a:defRPr>
            </a:lvl1pPr>
          </a:lstStyle>
          <a:p>
            <a:endParaRPr lang="it-IT" dirty="0">
              <a:solidFill>
                <a:srgbClr val="008000"/>
              </a:solidFill>
            </a:endParaRPr>
          </a:p>
        </p:txBody>
      </p:sp>
      <p:sp>
        <p:nvSpPr>
          <p:cNvPr id="5" name="Titolo 3"/>
          <p:cNvSpPr txBox="1">
            <a:spLocks/>
          </p:cNvSpPr>
          <p:nvPr/>
        </p:nvSpPr>
        <p:spPr>
          <a:xfrm>
            <a:off x="511791" y="4640255"/>
            <a:ext cx="8093122" cy="1204062"/>
          </a:xfrm>
          <a:prstGeom prst="rect">
            <a:avLst/>
          </a:prstGeom>
        </p:spPr>
        <p:txBody>
          <a:bodyPr vert="horz" lIns="91440" tIns="45720" rIns="91440" bIns="45720" rtlCol="0" anchor="ctr" anchorCtr="0">
            <a:normAutofit/>
          </a:bodyPr>
          <a:lstStyle>
            <a:lvl1pPr algn="l" defTabSz="914400" rtl="0" eaLnBrk="1" latinLnBrk="0" hangingPunct="1">
              <a:lnSpc>
                <a:spcPct val="90000"/>
              </a:lnSpc>
              <a:spcBef>
                <a:spcPct val="0"/>
              </a:spcBef>
              <a:buNone/>
              <a:defRPr sz="3200" b="1" i="1" kern="1200">
                <a:solidFill>
                  <a:schemeClr val="bg1"/>
                </a:solidFill>
                <a:latin typeface="Arial"/>
                <a:ea typeface="+mj-ea"/>
                <a:cs typeface="Arial"/>
              </a:defRPr>
            </a:lvl1pPr>
          </a:lstStyle>
          <a:p>
            <a:endParaRPr lang="it-IT" dirty="0">
              <a:solidFill>
                <a:srgbClr val="009900"/>
              </a:solidFill>
            </a:endParaRPr>
          </a:p>
        </p:txBody>
      </p:sp>
      <p:sp>
        <p:nvSpPr>
          <p:cNvPr id="2" name="CasellaDiTesto 1"/>
          <p:cNvSpPr txBox="1"/>
          <p:nvPr/>
        </p:nvSpPr>
        <p:spPr>
          <a:xfrm>
            <a:off x="805218" y="3918760"/>
            <a:ext cx="6605516" cy="1200329"/>
          </a:xfrm>
          <a:prstGeom prst="rect">
            <a:avLst/>
          </a:prstGeom>
          <a:noFill/>
        </p:spPr>
        <p:txBody>
          <a:bodyPr wrap="square" rtlCol="0">
            <a:spAutoFit/>
          </a:bodyPr>
          <a:lstStyle/>
          <a:p>
            <a:r>
              <a:rPr lang="it-IT" dirty="0">
                <a:solidFill>
                  <a:srgbClr val="008000"/>
                </a:solidFill>
              </a:rPr>
              <a:t>Social Media Accounts:</a:t>
            </a:r>
          </a:p>
          <a:p>
            <a:endParaRPr lang="it-IT" dirty="0">
              <a:solidFill>
                <a:srgbClr val="008000"/>
              </a:solidFill>
            </a:endParaRPr>
          </a:p>
          <a:p>
            <a:endParaRPr lang="it-IT" dirty="0">
              <a:solidFill>
                <a:srgbClr val="008000"/>
              </a:solidFill>
            </a:endParaRPr>
          </a:p>
          <a:p>
            <a:endParaRPr lang="it-IT" dirty="0">
              <a:solidFill>
                <a:srgbClr val="008000"/>
              </a:solidFill>
            </a:endParaRPr>
          </a:p>
        </p:txBody>
      </p:sp>
      <p:grpSp>
        <p:nvGrpSpPr>
          <p:cNvPr id="9" name="Gruppo 8"/>
          <p:cNvGrpSpPr/>
          <p:nvPr/>
        </p:nvGrpSpPr>
        <p:grpSpPr>
          <a:xfrm>
            <a:off x="1050878" y="4418684"/>
            <a:ext cx="5022850" cy="1400810"/>
            <a:chOff x="0" y="0"/>
            <a:chExt cx="5022850" cy="1400810"/>
          </a:xfrm>
        </p:grpSpPr>
        <p:sp>
          <p:nvSpPr>
            <p:cNvPr id="10" name="Rettangolo 9"/>
            <p:cNvSpPr>
              <a:spLocks noChangeArrowheads="1"/>
            </p:cNvSpPr>
            <p:nvPr/>
          </p:nvSpPr>
          <p:spPr bwMode="auto">
            <a:xfrm flipH="1">
              <a:off x="0" y="0"/>
              <a:ext cx="5022850" cy="1400810"/>
            </a:xfrm>
            <a:prstGeom prst="rect">
              <a:avLst/>
            </a:prstGeom>
            <a:noFill/>
            <a:ln w="19050">
              <a:noFill/>
              <a:miter lim="800000"/>
              <a:headEnd/>
              <a:tailEnd/>
            </a:ln>
            <a:effectLst>
              <a:outerShdw blurRad="50800" dist="38100" dir="2700000" sx="100500" sy="100500" algn="tl" rotWithShape="0">
                <a:prstClr val="black">
                  <a:alpha val="40000"/>
                </a:prstClr>
              </a:outerShdw>
            </a:effectLst>
          </p:spPr>
          <p:txBody>
            <a:bodyPr rot="0" vert="horz" wrap="square" lIns="0" tIns="0" rIns="0" bIns="0" anchor="ctr" anchorCtr="0">
              <a:noAutofit/>
            </a:bodyPr>
            <a:lstStyle/>
            <a:p>
              <a:pPr>
                <a:lnSpc>
                  <a:spcPct val="115000"/>
                </a:lnSpc>
                <a:spcAft>
                  <a:spcPts val="0"/>
                </a:spcAft>
              </a:pPr>
              <a:r>
                <a:rPr lang="it-IT" sz="1400" dirty="0">
                  <a:solidFill>
                    <a:srgbClr val="0070C0"/>
                  </a:solidFill>
                  <a:effectLst/>
                  <a:latin typeface="Calibri"/>
                  <a:ea typeface="SimSun"/>
                  <a:cs typeface="Times New Roman"/>
                </a:rPr>
                <a:t>                           https://twitter.com/....</a:t>
              </a:r>
              <a:endParaRPr lang="it-IT" sz="1100" dirty="0">
                <a:effectLst/>
                <a:latin typeface="Calibri"/>
                <a:ea typeface="SimSun"/>
                <a:cs typeface="Times New Roman"/>
              </a:endParaRPr>
            </a:p>
            <a:p>
              <a:pPr>
                <a:lnSpc>
                  <a:spcPct val="115000"/>
                </a:lnSpc>
                <a:spcAft>
                  <a:spcPts val="0"/>
                </a:spcAft>
              </a:pPr>
              <a:r>
                <a:rPr lang="it-IT" sz="1400" dirty="0">
                  <a:solidFill>
                    <a:srgbClr val="0070C0"/>
                  </a:solidFill>
                  <a:effectLst/>
                  <a:latin typeface="Calibri"/>
                  <a:ea typeface="SimSun"/>
                  <a:cs typeface="Times New Roman"/>
                </a:rPr>
                <a:t> </a:t>
              </a:r>
              <a:endParaRPr lang="it-IT" sz="1100" dirty="0">
                <a:effectLst/>
                <a:latin typeface="Calibri"/>
                <a:ea typeface="SimSun"/>
                <a:cs typeface="Times New Roman"/>
              </a:endParaRPr>
            </a:p>
            <a:p>
              <a:pPr>
                <a:lnSpc>
                  <a:spcPct val="115000"/>
                </a:lnSpc>
                <a:spcAft>
                  <a:spcPts val="0"/>
                </a:spcAft>
              </a:pPr>
              <a:r>
                <a:rPr lang="it-IT" sz="1400" dirty="0">
                  <a:solidFill>
                    <a:srgbClr val="0070C0"/>
                  </a:solidFill>
                  <a:effectLst/>
                  <a:latin typeface="Calibri"/>
                  <a:ea typeface="SimSun"/>
                  <a:cs typeface="Times New Roman"/>
                </a:rPr>
                <a:t> </a:t>
              </a:r>
              <a:endParaRPr lang="it-IT" sz="1100" dirty="0">
                <a:effectLst/>
                <a:latin typeface="Calibri"/>
                <a:ea typeface="SimSun"/>
                <a:cs typeface="Times New Roman"/>
              </a:endParaRPr>
            </a:p>
            <a:p>
              <a:pPr>
                <a:lnSpc>
                  <a:spcPct val="115000"/>
                </a:lnSpc>
                <a:spcAft>
                  <a:spcPts val="0"/>
                </a:spcAft>
              </a:pPr>
              <a:r>
                <a:rPr lang="it-IT" sz="1400" dirty="0">
                  <a:solidFill>
                    <a:srgbClr val="0070C0"/>
                  </a:solidFill>
                  <a:effectLst/>
                  <a:latin typeface="Calibri"/>
                  <a:ea typeface="SimSun"/>
                  <a:cs typeface="Times New Roman"/>
                </a:rPr>
                <a:t>                           www.linkedin.com/......</a:t>
              </a:r>
              <a:endParaRPr lang="it-IT" sz="1100" dirty="0">
                <a:effectLst/>
                <a:latin typeface="Calibri"/>
                <a:ea typeface="SimSun"/>
                <a:cs typeface="Times New Roman"/>
              </a:endParaRPr>
            </a:p>
          </p:txBody>
        </p:sp>
        <p:pic>
          <p:nvPicPr>
            <p:cNvPr id="11" name="Immagin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0634" y="118753"/>
              <a:ext cx="605642" cy="498763"/>
            </a:xfrm>
            <a:prstGeom prst="rect">
              <a:avLst/>
            </a:prstGeom>
          </p:spPr>
        </p:pic>
        <p:pic>
          <p:nvPicPr>
            <p:cNvPr id="12" name="Immagin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7512" y="878774"/>
              <a:ext cx="439387" cy="439387"/>
            </a:xfrm>
            <a:prstGeom prst="rect">
              <a:avLst/>
            </a:prstGeom>
          </p:spPr>
        </p:pic>
      </p:grpSp>
    </p:spTree>
    <p:extLst>
      <p:ext uri="{BB962C8B-B14F-4D97-AF65-F5344CB8AC3E}">
        <p14:creationId xmlns:p14="http://schemas.microsoft.com/office/powerpoint/2010/main" val="2044897763"/>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jdelijke aanduiding voor dianummer 26">
            <a:extLst>
              <a:ext uri="{FF2B5EF4-FFF2-40B4-BE49-F238E27FC236}">
                <a16:creationId xmlns:a16="http://schemas.microsoft.com/office/drawing/2014/main" id="{58841B55-50CE-49C8-968F-9E94497D093C}"/>
              </a:ext>
            </a:extLst>
          </p:cNvPr>
          <p:cNvSpPr txBox="1">
            <a:spLocks/>
          </p:cNvSpPr>
          <p:nvPr/>
        </p:nvSpPr>
        <p:spPr>
          <a:xfrm>
            <a:off x="109181" y="6430150"/>
            <a:ext cx="395786"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rgbClr val="7030A0"/>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C162CEF-58C8-EF46-9B52-D78FBBFD3DD6}" type="slidenum">
              <a:rPr lang="en-US" sz="1300" smtClean="0"/>
              <a:pPr algn="r"/>
              <a:t>4</a:t>
            </a:fld>
            <a:endParaRPr lang="en-US" sz="1300" dirty="0"/>
          </a:p>
        </p:txBody>
      </p:sp>
      <p:sp>
        <p:nvSpPr>
          <p:cNvPr id="3" name="Title 2">
            <a:extLst>
              <a:ext uri="{FF2B5EF4-FFF2-40B4-BE49-F238E27FC236}">
                <a16:creationId xmlns:a16="http://schemas.microsoft.com/office/drawing/2014/main" id="{8F84DD99-5809-423C-85D8-63BDF4ED9427}"/>
              </a:ext>
            </a:extLst>
          </p:cNvPr>
          <p:cNvSpPr>
            <a:spLocks noGrp="1"/>
          </p:cNvSpPr>
          <p:nvPr>
            <p:ph type="title"/>
          </p:nvPr>
        </p:nvSpPr>
        <p:spPr>
          <a:xfrm>
            <a:off x="838200" y="105813"/>
            <a:ext cx="8750300" cy="767639"/>
          </a:xfrm>
        </p:spPr>
        <p:txBody>
          <a:bodyPr/>
          <a:lstStyle/>
          <a:p>
            <a:r>
              <a:rPr lang="en-GB" sz="2800" dirty="0"/>
              <a:t>Introduction - </a:t>
            </a:r>
            <a:r>
              <a:rPr lang="el-GR" sz="2800" dirty="0"/>
              <a:t>Τ</a:t>
            </a:r>
            <a:r>
              <a:rPr lang="en-US" sz="2800" dirty="0"/>
              <a:t>he RE debate in Europe and the elements that support and delay the energy transition</a:t>
            </a:r>
            <a:endParaRPr lang="en-GB" sz="2800" dirty="0"/>
          </a:p>
        </p:txBody>
      </p:sp>
      <p:sp>
        <p:nvSpPr>
          <p:cNvPr id="2" name="Content Placeholder 2">
            <a:extLst>
              <a:ext uri="{FF2B5EF4-FFF2-40B4-BE49-F238E27FC236}">
                <a16:creationId xmlns:a16="http://schemas.microsoft.com/office/drawing/2014/main" id="{CE2B1F5B-9713-42D2-2B45-E00B1CFD1BC6}"/>
              </a:ext>
            </a:extLst>
          </p:cNvPr>
          <p:cNvSpPr>
            <a:spLocks noGrp="1"/>
          </p:cNvSpPr>
          <p:nvPr>
            <p:ph idx="1"/>
          </p:nvPr>
        </p:nvSpPr>
        <p:spPr>
          <a:xfrm>
            <a:off x="838201" y="978794"/>
            <a:ext cx="10958847" cy="4986170"/>
          </a:xfrm>
        </p:spPr>
        <p:txBody>
          <a:bodyPr>
            <a:normAutofit/>
          </a:bodyPr>
          <a:lstStyle/>
          <a:p>
            <a:pPr marL="0" indent="0">
              <a:buNone/>
            </a:pPr>
            <a:endParaRPr lang="en-US" sz="2400" dirty="0"/>
          </a:p>
          <a:p>
            <a:pPr marL="0" indent="0">
              <a:buNone/>
            </a:pPr>
            <a:r>
              <a:rPr lang="en-US" sz="2400" dirty="0"/>
              <a:t>It has however been demonstrated that the public's perception of near-shore wind farms is comparable to that of on-shore ones by examining relevant case studies. </a:t>
            </a:r>
          </a:p>
          <a:p>
            <a:pPr marL="0" indent="0">
              <a:buNone/>
            </a:pPr>
            <a:endParaRPr lang="en-US" sz="2400" dirty="0"/>
          </a:p>
          <a:p>
            <a:pPr marL="0" indent="0">
              <a:buNone/>
            </a:pPr>
            <a:r>
              <a:rPr lang="en-US" sz="2400" dirty="0"/>
              <a:t>For wind turbines, the mechanical and aerodynamic noises are an additional problem.</a:t>
            </a:r>
          </a:p>
          <a:p>
            <a:pPr marL="0" indent="0">
              <a:buNone/>
            </a:pPr>
            <a:r>
              <a:rPr lang="en-US" sz="2400" dirty="0"/>
              <a:t> Although technical advancements have made it possible to </a:t>
            </a:r>
            <a:r>
              <a:rPr lang="en-US" sz="2400" dirty="0" err="1"/>
              <a:t>minimise</a:t>
            </a:r>
            <a:r>
              <a:rPr lang="en-US" sz="2400" dirty="0"/>
              <a:t> the gearbox's mechanical noise, the growing size of turbines has presented a number of difficulties for noise reduction.</a:t>
            </a:r>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3812793280"/>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jdelijke aanduiding voor dianummer 26">
            <a:extLst>
              <a:ext uri="{FF2B5EF4-FFF2-40B4-BE49-F238E27FC236}">
                <a16:creationId xmlns:a16="http://schemas.microsoft.com/office/drawing/2014/main" id="{58841B55-50CE-49C8-968F-9E94497D093C}"/>
              </a:ext>
            </a:extLst>
          </p:cNvPr>
          <p:cNvSpPr txBox="1">
            <a:spLocks/>
          </p:cNvSpPr>
          <p:nvPr/>
        </p:nvSpPr>
        <p:spPr>
          <a:xfrm>
            <a:off x="109181" y="6430150"/>
            <a:ext cx="395786"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rgbClr val="7030A0"/>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C162CEF-58C8-EF46-9B52-D78FBBFD3DD6}" type="slidenum">
              <a:rPr lang="en-US" sz="1300" smtClean="0"/>
              <a:pPr algn="r"/>
              <a:t>5</a:t>
            </a:fld>
            <a:endParaRPr lang="en-US" sz="1300" dirty="0"/>
          </a:p>
        </p:txBody>
      </p:sp>
      <p:sp>
        <p:nvSpPr>
          <p:cNvPr id="3" name="Title 2">
            <a:extLst>
              <a:ext uri="{FF2B5EF4-FFF2-40B4-BE49-F238E27FC236}">
                <a16:creationId xmlns:a16="http://schemas.microsoft.com/office/drawing/2014/main" id="{8F84DD99-5809-423C-85D8-63BDF4ED9427}"/>
              </a:ext>
            </a:extLst>
          </p:cNvPr>
          <p:cNvSpPr>
            <a:spLocks noGrp="1"/>
          </p:cNvSpPr>
          <p:nvPr>
            <p:ph type="title"/>
          </p:nvPr>
        </p:nvSpPr>
        <p:spPr>
          <a:xfrm>
            <a:off x="838200" y="105813"/>
            <a:ext cx="8750300" cy="767639"/>
          </a:xfrm>
        </p:spPr>
        <p:txBody>
          <a:bodyPr/>
          <a:lstStyle/>
          <a:p>
            <a:r>
              <a:rPr lang="en-GB" sz="2800" dirty="0"/>
              <a:t>Introduction - </a:t>
            </a:r>
            <a:r>
              <a:rPr lang="el-GR" sz="2800" dirty="0"/>
              <a:t>Τ</a:t>
            </a:r>
            <a:r>
              <a:rPr lang="en-US" sz="2800" dirty="0"/>
              <a:t>he RE debate in Europe and the elements that support and delay the energy transition</a:t>
            </a:r>
            <a:endParaRPr lang="en-GB" sz="2800" dirty="0"/>
          </a:p>
        </p:txBody>
      </p:sp>
      <p:sp>
        <p:nvSpPr>
          <p:cNvPr id="2" name="Content Placeholder 2">
            <a:extLst>
              <a:ext uri="{FF2B5EF4-FFF2-40B4-BE49-F238E27FC236}">
                <a16:creationId xmlns:a16="http://schemas.microsoft.com/office/drawing/2014/main" id="{CE2B1F5B-9713-42D2-2B45-E00B1CFD1BC6}"/>
              </a:ext>
            </a:extLst>
          </p:cNvPr>
          <p:cNvSpPr>
            <a:spLocks noGrp="1"/>
          </p:cNvSpPr>
          <p:nvPr>
            <p:ph idx="1"/>
          </p:nvPr>
        </p:nvSpPr>
        <p:spPr>
          <a:xfrm>
            <a:off x="838201" y="978794"/>
            <a:ext cx="10958847" cy="4986170"/>
          </a:xfrm>
        </p:spPr>
        <p:txBody>
          <a:bodyPr>
            <a:normAutofit/>
          </a:bodyPr>
          <a:lstStyle/>
          <a:p>
            <a:pPr marL="0" indent="0">
              <a:buNone/>
            </a:pPr>
            <a:r>
              <a:rPr lang="en-US" sz="2400" dirty="0"/>
              <a:t>It's crucial to </a:t>
            </a:r>
            <a:r>
              <a:rPr lang="en-US" sz="2400" dirty="0" err="1"/>
              <a:t>recognise</a:t>
            </a:r>
            <a:r>
              <a:rPr lang="en-US" sz="2400" dirty="0"/>
              <a:t> the connections between these crucial elements. </a:t>
            </a:r>
          </a:p>
          <a:p>
            <a:pPr marL="0" indent="0">
              <a:buNone/>
            </a:pPr>
            <a:r>
              <a:rPr lang="en-US" sz="2400" dirty="0"/>
              <a:t>For instance, it has been discovered that noise disturbance is positively connected with visual impact. </a:t>
            </a:r>
          </a:p>
          <a:p>
            <a:pPr marL="0" indent="0">
              <a:buNone/>
            </a:pPr>
            <a:r>
              <a:rPr lang="en-US" sz="2400" dirty="0"/>
              <a:t>This means that individuals are more likely to experience noise disturbance if they have a negative perception of wind turbines. </a:t>
            </a:r>
          </a:p>
          <a:p>
            <a:pPr marL="0" indent="0">
              <a:buNone/>
            </a:pPr>
            <a:r>
              <a:rPr lang="en-US" sz="2400" dirty="0"/>
              <a:t>Additionally, the visual effect of RE plants is seen more adversely if they are situated close to </a:t>
            </a:r>
            <a:r>
              <a:rPr lang="en-US" sz="2400" dirty="0" err="1"/>
              <a:t>urbanised</a:t>
            </a:r>
            <a:r>
              <a:rPr lang="en-US" sz="2400" dirty="0"/>
              <a:t> regions.</a:t>
            </a:r>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1997689429"/>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jdelijke aanduiding voor dianummer 26">
            <a:extLst>
              <a:ext uri="{FF2B5EF4-FFF2-40B4-BE49-F238E27FC236}">
                <a16:creationId xmlns:a16="http://schemas.microsoft.com/office/drawing/2014/main" id="{58841B55-50CE-49C8-968F-9E94497D093C}"/>
              </a:ext>
            </a:extLst>
          </p:cNvPr>
          <p:cNvSpPr txBox="1">
            <a:spLocks/>
          </p:cNvSpPr>
          <p:nvPr/>
        </p:nvSpPr>
        <p:spPr>
          <a:xfrm>
            <a:off x="109181" y="6430150"/>
            <a:ext cx="395786"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rgbClr val="7030A0"/>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C162CEF-58C8-EF46-9B52-D78FBBFD3DD6}" type="slidenum">
              <a:rPr lang="en-US" sz="1300" smtClean="0"/>
              <a:pPr algn="r"/>
              <a:t>6</a:t>
            </a:fld>
            <a:endParaRPr lang="en-US" sz="1300" dirty="0"/>
          </a:p>
        </p:txBody>
      </p:sp>
      <p:sp>
        <p:nvSpPr>
          <p:cNvPr id="3" name="Title 2">
            <a:extLst>
              <a:ext uri="{FF2B5EF4-FFF2-40B4-BE49-F238E27FC236}">
                <a16:creationId xmlns:a16="http://schemas.microsoft.com/office/drawing/2014/main" id="{8F84DD99-5809-423C-85D8-63BDF4ED9427}"/>
              </a:ext>
            </a:extLst>
          </p:cNvPr>
          <p:cNvSpPr>
            <a:spLocks noGrp="1"/>
          </p:cNvSpPr>
          <p:nvPr>
            <p:ph type="title"/>
          </p:nvPr>
        </p:nvSpPr>
        <p:spPr>
          <a:xfrm>
            <a:off x="838200" y="105813"/>
            <a:ext cx="8750300" cy="767639"/>
          </a:xfrm>
        </p:spPr>
        <p:txBody>
          <a:bodyPr/>
          <a:lstStyle/>
          <a:p>
            <a:r>
              <a:rPr lang="en-GB" sz="2800" dirty="0"/>
              <a:t>Introduction - </a:t>
            </a:r>
            <a:r>
              <a:rPr lang="el-GR" sz="2800" dirty="0"/>
              <a:t>Τ</a:t>
            </a:r>
            <a:r>
              <a:rPr lang="en-US" sz="2800" dirty="0"/>
              <a:t>he RE debate in Europe and the elements that support and delay the energy transition</a:t>
            </a:r>
            <a:endParaRPr lang="en-GB" sz="2800" dirty="0"/>
          </a:p>
        </p:txBody>
      </p:sp>
      <p:sp>
        <p:nvSpPr>
          <p:cNvPr id="2" name="Content Placeholder 2">
            <a:extLst>
              <a:ext uri="{FF2B5EF4-FFF2-40B4-BE49-F238E27FC236}">
                <a16:creationId xmlns:a16="http://schemas.microsoft.com/office/drawing/2014/main" id="{CE2B1F5B-9713-42D2-2B45-E00B1CFD1BC6}"/>
              </a:ext>
            </a:extLst>
          </p:cNvPr>
          <p:cNvSpPr>
            <a:spLocks noGrp="1"/>
          </p:cNvSpPr>
          <p:nvPr>
            <p:ph idx="1"/>
          </p:nvPr>
        </p:nvSpPr>
        <p:spPr>
          <a:xfrm>
            <a:off x="838201" y="978794"/>
            <a:ext cx="10958847" cy="4986170"/>
          </a:xfrm>
        </p:spPr>
        <p:txBody>
          <a:bodyPr>
            <a:normAutofit/>
          </a:bodyPr>
          <a:lstStyle/>
          <a:p>
            <a:pPr marL="0" indent="0">
              <a:buNone/>
            </a:pPr>
            <a:r>
              <a:rPr lang="en-US" sz="2400" dirty="0"/>
              <a:t>In the early days of research on wind turbines, the NIMBY (Not In My Back Yard) syndrome was used to explain why people were opposed to the projects.</a:t>
            </a:r>
          </a:p>
          <a:p>
            <a:pPr marL="0" indent="0">
              <a:buNone/>
            </a:pPr>
            <a:endParaRPr lang="en-US" sz="2400" dirty="0"/>
          </a:p>
          <a:p>
            <a:pPr marL="0" indent="0">
              <a:buNone/>
            </a:pPr>
            <a:r>
              <a:rPr lang="en-US" sz="2400" dirty="0"/>
              <a:t>However, more advanced models are now being used to understand the social, cultural, institutional, and physiological factors that contribute to people's negative attitudes towards renewable energy plants. </a:t>
            </a:r>
          </a:p>
        </p:txBody>
      </p:sp>
    </p:spTree>
    <p:extLst>
      <p:ext uri="{BB962C8B-B14F-4D97-AF65-F5344CB8AC3E}">
        <p14:creationId xmlns:p14="http://schemas.microsoft.com/office/powerpoint/2010/main" val="720230778"/>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jdelijke aanduiding voor dianummer 26">
            <a:extLst>
              <a:ext uri="{FF2B5EF4-FFF2-40B4-BE49-F238E27FC236}">
                <a16:creationId xmlns:a16="http://schemas.microsoft.com/office/drawing/2014/main" id="{58841B55-50CE-49C8-968F-9E94497D093C}"/>
              </a:ext>
            </a:extLst>
          </p:cNvPr>
          <p:cNvSpPr txBox="1">
            <a:spLocks/>
          </p:cNvSpPr>
          <p:nvPr/>
        </p:nvSpPr>
        <p:spPr>
          <a:xfrm>
            <a:off x="109181" y="6430150"/>
            <a:ext cx="395786"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rgbClr val="7030A0"/>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C162CEF-58C8-EF46-9B52-D78FBBFD3DD6}" type="slidenum">
              <a:rPr lang="en-US" sz="1300" smtClean="0"/>
              <a:pPr algn="r"/>
              <a:t>7</a:t>
            </a:fld>
            <a:endParaRPr lang="en-US" sz="1300" dirty="0"/>
          </a:p>
        </p:txBody>
      </p:sp>
      <p:sp>
        <p:nvSpPr>
          <p:cNvPr id="3" name="Title 2">
            <a:extLst>
              <a:ext uri="{FF2B5EF4-FFF2-40B4-BE49-F238E27FC236}">
                <a16:creationId xmlns:a16="http://schemas.microsoft.com/office/drawing/2014/main" id="{8F84DD99-5809-423C-85D8-63BDF4ED9427}"/>
              </a:ext>
            </a:extLst>
          </p:cNvPr>
          <p:cNvSpPr>
            <a:spLocks noGrp="1"/>
          </p:cNvSpPr>
          <p:nvPr>
            <p:ph type="title"/>
          </p:nvPr>
        </p:nvSpPr>
        <p:spPr>
          <a:xfrm>
            <a:off x="838200" y="105813"/>
            <a:ext cx="8750300" cy="767639"/>
          </a:xfrm>
        </p:spPr>
        <p:txBody>
          <a:bodyPr/>
          <a:lstStyle/>
          <a:p>
            <a:r>
              <a:rPr lang="en-GB" sz="2800" dirty="0"/>
              <a:t>Introduction - </a:t>
            </a:r>
            <a:r>
              <a:rPr lang="en-US" sz="2800" dirty="0"/>
              <a:t>RE as a new landscape type</a:t>
            </a:r>
            <a:endParaRPr lang="en-GB" sz="2800" dirty="0"/>
          </a:p>
        </p:txBody>
      </p:sp>
      <p:sp>
        <p:nvSpPr>
          <p:cNvPr id="2" name="Content Placeholder 2">
            <a:extLst>
              <a:ext uri="{FF2B5EF4-FFF2-40B4-BE49-F238E27FC236}">
                <a16:creationId xmlns:a16="http://schemas.microsoft.com/office/drawing/2014/main" id="{CE2B1F5B-9713-42D2-2B45-E00B1CFD1BC6}"/>
              </a:ext>
            </a:extLst>
          </p:cNvPr>
          <p:cNvSpPr>
            <a:spLocks noGrp="1"/>
          </p:cNvSpPr>
          <p:nvPr>
            <p:ph idx="1"/>
          </p:nvPr>
        </p:nvSpPr>
        <p:spPr>
          <a:xfrm>
            <a:off x="838201" y="978794"/>
            <a:ext cx="10958847" cy="4986170"/>
          </a:xfrm>
        </p:spPr>
        <p:txBody>
          <a:bodyPr>
            <a:normAutofit lnSpcReduction="10000"/>
          </a:bodyPr>
          <a:lstStyle/>
          <a:p>
            <a:pPr marL="0" indent="0">
              <a:buNone/>
            </a:pPr>
            <a:r>
              <a:rPr lang="en-US" sz="2400" dirty="0"/>
              <a:t>Some academics have attempted to investigate design solutions to integrate RE technologies with the environment because of the visual effect of these technologies, which is one of the primary concerns that the community is concerned about.</a:t>
            </a:r>
          </a:p>
          <a:p>
            <a:pPr marL="0" indent="0">
              <a:buNone/>
            </a:pPr>
            <a:r>
              <a:rPr lang="en-US" sz="2400" dirty="0" err="1"/>
              <a:t>Scognamiglio's</a:t>
            </a:r>
            <a:r>
              <a:rPr lang="en-US" sz="2400" dirty="0"/>
              <a:t> (2016) "photovoltaic landscape" is one such research that focusses on the coordination of RE deployment and landscape design. She specifically contends that the aesthetic potential of RE has received little consideration. </a:t>
            </a:r>
          </a:p>
          <a:p>
            <a:pPr marL="0" indent="0">
              <a:buNone/>
            </a:pPr>
            <a:endParaRPr lang="en-US" sz="2400" dirty="0"/>
          </a:p>
          <a:p>
            <a:pPr marL="0" indent="0">
              <a:buNone/>
            </a:pPr>
            <a:r>
              <a:rPr lang="en-US" sz="2400" dirty="0"/>
              <a:t>The potential of the area between for other applications, such as food production and leisure activities, is not </a:t>
            </a:r>
            <a:r>
              <a:rPr lang="en-US" sz="2400" dirty="0" err="1"/>
              <a:t>recognised</a:t>
            </a:r>
            <a:r>
              <a:rPr lang="en-US" sz="2400" dirty="0"/>
              <a:t> by the traditional deployment of PV in linear, inflexible designs. </a:t>
            </a:r>
          </a:p>
          <a:p>
            <a:pPr marL="0" indent="0">
              <a:buNone/>
            </a:pPr>
            <a:r>
              <a:rPr lang="en-US" sz="2400" dirty="0"/>
              <a:t>In contrast, a "photovoltaic landscape“ is suggested which is "about designing PV as a landscape, rather than attempting to incorporate PV into a landscape“. In this sense, the porous surface of PV patterns is not a waste but rather a crucial element in boosting the landscape's ability to provide ecosystem services.</a:t>
            </a:r>
          </a:p>
          <a:p>
            <a:pPr marL="0" indent="0">
              <a:buNone/>
            </a:pPr>
            <a:endParaRPr lang="en-US" sz="2400" dirty="0"/>
          </a:p>
        </p:txBody>
      </p:sp>
    </p:spTree>
    <p:extLst>
      <p:ext uri="{BB962C8B-B14F-4D97-AF65-F5344CB8AC3E}">
        <p14:creationId xmlns:p14="http://schemas.microsoft.com/office/powerpoint/2010/main" val="2248645010"/>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jdelijke aanduiding voor dianummer 26">
            <a:extLst>
              <a:ext uri="{FF2B5EF4-FFF2-40B4-BE49-F238E27FC236}">
                <a16:creationId xmlns:a16="http://schemas.microsoft.com/office/drawing/2014/main" id="{58841B55-50CE-49C8-968F-9E94497D093C}"/>
              </a:ext>
            </a:extLst>
          </p:cNvPr>
          <p:cNvSpPr txBox="1">
            <a:spLocks/>
          </p:cNvSpPr>
          <p:nvPr/>
        </p:nvSpPr>
        <p:spPr>
          <a:xfrm>
            <a:off x="109181" y="6430150"/>
            <a:ext cx="395786"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rgbClr val="7030A0"/>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C162CEF-58C8-EF46-9B52-D78FBBFD3DD6}" type="slidenum">
              <a:rPr lang="en-US" sz="1300" smtClean="0"/>
              <a:pPr algn="r"/>
              <a:t>8</a:t>
            </a:fld>
            <a:endParaRPr lang="en-US" sz="1300" dirty="0"/>
          </a:p>
        </p:txBody>
      </p:sp>
      <p:sp>
        <p:nvSpPr>
          <p:cNvPr id="3" name="Title 2">
            <a:extLst>
              <a:ext uri="{FF2B5EF4-FFF2-40B4-BE49-F238E27FC236}">
                <a16:creationId xmlns:a16="http://schemas.microsoft.com/office/drawing/2014/main" id="{8F84DD99-5809-423C-85D8-63BDF4ED9427}"/>
              </a:ext>
            </a:extLst>
          </p:cNvPr>
          <p:cNvSpPr>
            <a:spLocks noGrp="1"/>
          </p:cNvSpPr>
          <p:nvPr>
            <p:ph type="title"/>
          </p:nvPr>
        </p:nvSpPr>
        <p:spPr>
          <a:xfrm>
            <a:off x="838200" y="105813"/>
            <a:ext cx="8750300" cy="767639"/>
          </a:xfrm>
        </p:spPr>
        <p:txBody>
          <a:bodyPr/>
          <a:lstStyle/>
          <a:p>
            <a:r>
              <a:rPr lang="en-US" sz="2800" dirty="0"/>
              <a:t>Ownership, heritage, and tourism: examples from </a:t>
            </a:r>
            <a:r>
              <a:rPr lang="en-US" sz="2800" dirty="0" err="1"/>
              <a:t>Italy,France</a:t>
            </a:r>
            <a:r>
              <a:rPr lang="en-US" sz="2800" dirty="0"/>
              <a:t>, and Germany</a:t>
            </a:r>
            <a:endParaRPr lang="en-GB" sz="2800" dirty="0"/>
          </a:p>
        </p:txBody>
      </p:sp>
      <p:sp>
        <p:nvSpPr>
          <p:cNvPr id="2" name="Content Placeholder 2">
            <a:extLst>
              <a:ext uri="{FF2B5EF4-FFF2-40B4-BE49-F238E27FC236}">
                <a16:creationId xmlns:a16="http://schemas.microsoft.com/office/drawing/2014/main" id="{CE2B1F5B-9713-42D2-2B45-E00B1CFD1BC6}"/>
              </a:ext>
            </a:extLst>
          </p:cNvPr>
          <p:cNvSpPr>
            <a:spLocks noGrp="1"/>
          </p:cNvSpPr>
          <p:nvPr>
            <p:ph idx="1"/>
          </p:nvPr>
        </p:nvSpPr>
        <p:spPr>
          <a:xfrm>
            <a:off x="838201" y="978794"/>
            <a:ext cx="10958847" cy="4986170"/>
          </a:xfrm>
        </p:spPr>
        <p:txBody>
          <a:bodyPr>
            <a:normAutofit/>
          </a:bodyPr>
          <a:lstStyle/>
          <a:p>
            <a:pPr marL="0" indent="0">
              <a:buNone/>
            </a:pPr>
            <a:r>
              <a:rPr lang="en-US" sz="2400" dirty="0"/>
              <a:t>Germany</a:t>
            </a:r>
          </a:p>
          <a:p>
            <a:pPr marL="0" indent="0">
              <a:buNone/>
            </a:pPr>
            <a:r>
              <a:rPr lang="en-US" sz="2400" dirty="0"/>
              <a:t>Numerous studies </a:t>
            </a:r>
            <a:r>
              <a:rPr lang="en-US" sz="2400" dirty="0" err="1"/>
              <a:t>emphasise</a:t>
            </a:r>
            <a:r>
              <a:rPr lang="en-US" sz="2400" dirty="0"/>
              <a:t> how crucial financial incentives are in encouraging private ownership of small renewable energy facilities (like photovoltaic and </a:t>
            </a:r>
            <a:r>
              <a:rPr lang="en-US" sz="2400" dirty="0" err="1"/>
              <a:t>microwind</a:t>
            </a:r>
            <a:r>
              <a:rPr lang="en-US" sz="2400" dirty="0"/>
              <a:t> farms). </a:t>
            </a:r>
          </a:p>
          <a:p>
            <a:pPr marL="0" indent="0">
              <a:buNone/>
            </a:pPr>
            <a:r>
              <a:rPr lang="en-US" sz="2400" dirty="0"/>
              <a:t>For instance, Italy now ranks third in Europe for green energy capacity, behind Germany and Spain, thanks to a combination of market and government incentives that have significantly increased the country's wind energy capacity.</a:t>
            </a:r>
          </a:p>
          <a:p>
            <a:pPr marL="0" indent="0">
              <a:buNone/>
            </a:pPr>
            <a:endParaRPr lang="en-US" sz="2400" dirty="0"/>
          </a:p>
        </p:txBody>
      </p:sp>
    </p:spTree>
    <p:extLst>
      <p:ext uri="{BB962C8B-B14F-4D97-AF65-F5344CB8AC3E}">
        <p14:creationId xmlns:p14="http://schemas.microsoft.com/office/powerpoint/2010/main" val="3001923274"/>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jdelijke aanduiding voor dianummer 26">
            <a:extLst>
              <a:ext uri="{FF2B5EF4-FFF2-40B4-BE49-F238E27FC236}">
                <a16:creationId xmlns:a16="http://schemas.microsoft.com/office/drawing/2014/main" id="{58841B55-50CE-49C8-968F-9E94497D093C}"/>
              </a:ext>
            </a:extLst>
          </p:cNvPr>
          <p:cNvSpPr txBox="1">
            <a:spLocks/>
          </p:cNvSpPr>
          <p:nvPr/>
        </p:nvSpPr>
        <p:spPr>
          <a:xfrm>
            <a:off x="109181" y="6430150"/>
            <a:ext cx="395786"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rgbClr val="7030A0"/>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C162CEF-58C8-EF46-9B52-D78FBBFD3DD6}" type="slidenum">
              <a:rPr lang="en-US" sz="1300" smtClean="0"/>
              <a:pPr algn="r"/>
              <a:t>9</a:t>
            </a:fld>
            <a:endParaRPr lang="en-US" sz="1300" dirty="0"/>
          </a:p>
        </p:txBody>
      </p:sp>
      <p:sp>
        <p:nvSpPr>
          <p:cNvPr id="3" name="Title 2">
            <a:extLst>
              <a:ext uri="{FF2B5EF4-FFF2-40B4-BE49-F238E27FC236}">
                <a16:creationId xmlns:a16="http://schemas.microsoft.com/office/drawing/2014/main" id="{8F84DD99-5809-423C-85D8-63BDF4ED9427}"/>
              </a:ext>
            </a:extLst>
          </p:cNvPr>
          <p:cNvSpPr>
            <a:spLocks noGrp="1"/>
          </p:cNvSpPr>
          <p:nvPr>
            <p:ph type="title"/>
          </p:nvPr>
        </p:nvSpPr>
        <p:spPr>
          <a:xfrm>
            <a:off x="838200" y="105813"/>
            <a:ext cx="8750300" cy="767639"/>
          </a:xfrm>
        </p:spPr>
        <p:txBody>
          <a:bodyPr/>
          <a:lstStyle/>
          <a:p>
            <a:r>
              <a:rPr lang="en-US" sz="2800" dirty="0"/>
              <a:t>Ownership, heritage, and tourism: examples from Italy, France, and Germany</a:t>
            </a:r>
            <a:endParaRPr lang="en-GB" sz="2800" dirty="0"/>
          </a:p>
        </p:txBody>
      </p:sp>
      <p:sp>
        <p:nvSpPr>
          <p:cNvPr id="2" name="Content Placeholder 2">
            <a:extLst>
              <a:ext uri="{FF2B5EF4-FFF2-40B4-BE49-F238E27FC236}">
                <a16:creationId xmlns:a16="http://schemas.microsoft.com/office/drawing/2014/main" id="{CE2B1F5B-9713-42D2-2B45-E00B1CFD1BC6}"/>
              </a:ext>
            </a:extLst>
          </p:cNvPr>
          <p:cNvSpPr>
            <a:spLocks noGrp="1"/>
          </p:cNvSpPr>
          <p:nvPr>
            <p:ph idx="1"/>
          </p:nvPr>
        </p:nvSpPr>
        <p:spPr>
          <a:xfrm>
            <a:off x="838201" y="978794"/>
            <a:ext cx="10958847" cy="4986170"/>
          </a:xfrm>
        </p:spPr>
        <p:txBody>
          <a:bodyPr>
            <a:normAutofit/>
          </a:bodyPr>
          <a:lstStyle/>
          <a:p>
            <a:pPr marL="0" indent="0">
              <a:buNone/>
            </a:pPr>
            <a:r>
              <a:rPr lang="en-US" sz="2400" dirty="0"/>
              <a:t>The implementation of Feed-In-Tariffs (FIT) has been essential in nations like Italy, Spain, and France to give individual green energy users and producers a steady and predictable source of revenue, following the example of Germany. </a:t>
            </a:r>
          </a:p>
          <a:p>
            <a:pPr marL="0" indent="0">
              <a:buNone/>
            </a:pPr>
            <a:r>
              <a:rPr lang="en-US" sz="2400" dirty="0"/>
              <a:t>Wind energy remains a contentious issue in Italy, though, since major NGOs like the Green League, which advocates for green energy, and Our Italy, which advocates for cultural preservation, differ on the need to increase wind energy capacity. </a:t>
            </a:r>
          </a:p>
          <a:p>
            <a:pPr marL="0" indent="0">
              <a:buNone/>
            </a:pPr>
            <a:r>
              <a:rPr lang="en-US" sz="2400" dirty="0"/>
              <a:t>While support for wind power is neither low nor thought to create a negative environment, the findings of a survey of two renewable energy projects in the Scottish Isles have indicated good interest and an improved attitude towards community ownership.</a:t>
            </a:r>
          </a:p>
        </p:txBody>
      </p:sp>
    </p:spTree>
    <p:extLst>
      <p:ext uri="{BB962C8B-B14F-4D97-AF65-F5344CB8AC3E}">
        <p14:creationId xmlns:p14="http://schemas.microsoft.com/office/powerpoint/2010/main" val="2515979099"/>
      </p:ext>
    </p:extLst>
  </p:cSld>
  <p:clrMapOvr>
    <a:masterClrMapping/>
  </p:clrMapOvr>
  <p:transition spd="slow">
    <p:fade/>
  </p:transition>
</p:sld>
</file>

<file path=ppt/theme/theme1.xml><?xml version="1.0" encoding="utf-8"?>
<a:theme xmlns:a="http://schemas.openxmlformats.org/drawingml/2006/main" name="Office Theme">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Έγγραφο" ma:contentTypeID="0x010100B07DC469C549464CBAF24E320663ABE7" ma:contentTypeVersion="15" ma:contentTypeDescription="Δημιουργία νέου εγγράφου" ma:contentTypeScope="" ma:versionID="6cf9279ca72e231b0676d6582f4151d1">
  <xsd:schema xmlns:xsd="http://www.w3.org/2001/XMLSchema" xmlns:xs="http://www.w3.org/2001/XMLSchema" xmlns:p="http://schemas.microsoft.com/office/2006/metadata/properties" xmlns:ns2="852bcd7c-ecf9-4fe7-a043-1ce34af21266" xmlns:ns3="62673456-57e9-4e4e-84cb-07285f82b438" targetNamespace="http://schemas.microsoft.com/office/2006/metadata/properties" ma:root="true" ma:fieldsID="7bef903c25bbde53ebc66ace20dd656f" ns2:_="" ns3:_="">
    <xsd:import namespace="852bcd7c-ecf9-4fe7-a043-1ce34af21266"/>
    <xsd:import namespace="62673456-57e9-4e4e-84cb-07285f82b438"/>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3:SharedWithUsers" minOccurs="0"/>
                <xsd:element ref="ns3:SharedWithDetails" minOccurs="0"/>
                <xsd:element ref="ns2:MediaLengthInSecond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52bcd7c-ecf9-4fe7-a043-1ce34af212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lcf76f155ced4ddcb4097134ff3c332f" ma:index="12" nillable="true" ma:taxonomy="true" ma:internalName="lcf76f155ced4ddcb4097134ff3c332f" ma:taxonomyFieldName="MediaServiceImageTags" ma:displayName="Ετικέτες εικόνας" ma:readOnly="false" ma:fieldId="{5cf76f15-5ced-4ddc-b409-7134ff3c332f}" ma:taxonomyMulti="true" ma:sspId="02575e52-3e5f-4a4c-9122-9f0195bc6a02" ma:termSetId="09814cd3-568e-fe90-9814-8d621ff8fb84" ma:anchorId="fba54fb3-c3e1-fe81-a776-ca4b69148c4d" ma:open="true" ma:isKeyword="false">
      <xsd:complexType>
        <xsd:sequence>
          <xsd:element ref="pc:Terms" minOccurs="0" maxOccurs="1"/>
        </xsd:sequence>
      </xsd:complex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Location" ma:index="18" nillable="true" ma:displayName="Location" ma:indexed="true"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2673456-57e9-4e4e-84cb-07285f82b438"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a26ffc23-5c6f-4e54-ba95-4fcc061eef1f}" ma:internalName="TaxCatchAll" ma:showField="CatchAllData" ma:web="62673456-57e9-4e4e-84cb-07285f82b438">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Κοινή χρήση με"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Κοινή χρήση με λεπτομέρειες"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Τύπος περιεχομένου"/>
        <xsd:element ref="dc:title" minOccurs="0" maxOccurs="1" ma:index="4" ma:displayName="Τίτλο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62673456-57e9-4e4e-84cb-07285f82b438" xsi:nil="true"/>
    <lcf76f155ced4ddcb4097134ff3c332f xmlns="852bcd7c-ecf9-4fe7-a043-1ce34af21266">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8BF03A0B-0F74-4FC8-AEC6-69F428862BC2}"/>
</file>

<file path=customXml/itemProps2.xml><?xml version="1.0" encoding="utf-8"?>
<ds:datastoreItem xmlns:ds="http://schemas.openxmlformats.org/officeDocument/2006/customXml" ds:itemID="{79582A2D-3D00-49ED-B85C-6784C905DE83}"/>
</file>

<file path=customXml/itemProps3.xml><?xml version="1.0" encoding="utf-8"?>
<ds:datastoreItem xmlns:ds="http://schemas.openxmlformats.org/officeDocument/2006/customXml" ds:itemID="{303D65ED-23E7-4576-AF01-D6AF15347057}"/>
</file>

<file path=docProps/app.xml><?xml version="1.0" encoding="utf-8"?>
<Properties xmlns="http://schemas.openxmlformats.org/officeDocument/2006/extended-properties" xmlns:vt="http://schemas.openxmlformats.org/officeDocument/2006/docPropsVTypes">
  <Template>Office Theme</Template>
  <TotalTime>22411</TotalTime>
  <Words>3648</Words>
  <Application>Microsoft Office PowerPoint</Application>
  <PresentationFormat>Widescreen</PresentationFormat>
  <Paragraphs>220</Paragraphs>
  <Slides>36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Calibri</vt:lpstr>
      <vt:lpstr>Calibri Light</vt:lpstr>
      <vt:lpstr>Office Theme</vt:lpstr>
      <vt:lpstr>ENERGY TRANSITION IN ISLANDS – ROLE and POWER of INHABITANTS </vt:lpstr>
      <vt:lpstr>Introduction - Τhe RE debate in Europe and the elements that support and delay the energy transition</vt:lpstr>
      <vt:lpstr>Introduction - Τhe RE debate in Europe and the elements that support and delay the energy transition</vt:lpstr>
      <vt:lpstr>Introduction - Τhe RE debate in Europe and the elements that support and delay the energy transition</vt:lpstr>
      <vt:lpstr>Introduction - Τhe RE debate in Europe and the elements that support and delay the energy transition</vt:lpstr>
      <vt:lpstr>Introduction - Τhe RE debate in Europe and the elements that support and delay the energy transition</vt:lpstr>
      <vt:lpstr>Introduction - RE as a new landscape type</vt:lpstr>
      <vt:lpstr>Ownership, heritage, and tourism: examples from Italy,France, and Germany</vt:lpstr>
      <vt:lpstr>Ownership, heritage, and tourism: examples from Italy, France, and Germany</vt:lpstr>
      <vt:lpstr>Ownership, heritage, and tourism: examples from Italy, France, and Germany</vt:lpstr>
      <vt:lpstr>Ownership, heritage, and tourism: examples from Italy, France, and Germany</vt:lpstr>
      <vt:lpstr>Institutional capacity and participation</vt:lpstr>
      <vt:lpstr>Institutional capacity and participation</vt:lpstr>
      <vt:lpstr>Institutional capacity and participation</vt:lpstr>
      <vt:lpstr>Institutional capacity and participation</vt:lpstr>
      <vt:lpstr>Motivations for engagement</vt:lpstr>
      <vt:lpstr>Motivations for engagement</vt:lpstr>
      <vt:lpstr>Motivations for engagement</vt:lpstr>
      <vt:lpstr>Motivations for engagement</vt:lpstr>
      <vt:lpstr>Arnstein’s Ladder of citizen participation</vt:lpstr>
      <vt:lpstr>Motivations for engagement</vt:lpstr>
      <vt:lpstr>Practices</vt:lpstr>
      <vt:lpstr>Practices</vt:lpstr>
      <vt:lpstr>Practices</vt:lpstr>
      <vt:lpstr>Practices</vt:lpstr>
      <vt:lpstr>Practices</vt:lpstr>
      <vt:lpstr>Practices</vt:lpstr>
      <vt:lpstr>Practices</vt:lpstr>
      <vt:lpstr>The island context and energy transitions</vt:lpstr>
      <vt:lpstr>The island context and energy transitions</vt:lpstr>
      <vt:lpstr>Identity and governance </vt:lpstr>
      <vt:lpstr>The island context and energy transitions</vt:lpstr>
      <vt:lpstr>The island context and energy transitions</vt:lpstr>
      <vt:lpstr>Economy, employment and energy </vt:lpstr>
      <vt:lpstr>Economy, employment and energy </vt:lpstr>
      <vt:lpstr>Name email</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C.S. Psomopoulos</dc:creator>
  <cp:lastModifiedBy>Psomopoulos Konstantinos</cp:lastModifiedBy>
  <cp:revision>220</cp:revision>
  <dcterms:created xsi:type="dcterms:W3CDTF">2015-09-24T08:02:08Z</dcterms:created>
  <dcterms:modified xsi:type="dcterms:W3CDTF">2025-01-25T16:20:23Z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-519647667</vt:i4>
  </property>
  <property fmtid="{D5CDD505-2E9C-101B-9397-08002B2CF9AE}" pid="3" name="_NewReviewCycle">
    <vt:lpwstr/>
  </property>
  <property fmtid="{D5CDD505-2E9C-101B-9397-08002B2CF9AE}" pid="4" name="_EmailSubject">
    <vt:lpwstr>ASSET dissemination: ASSET template revision</vt:lpwstr>
  </property>
  <property fmtid="{D5CDD505-2E9C-101B-9397-08002B2CF9AE}" pid="5" name="_AuthorEmail">
    <vt:lpwstr>nadia.politou@atos.net</vt:lpwstr>
  </property>
  <property fmtid="{D5CDD505-2E9C-101B-9397-08002B2CF9AE}" pid="6" name="_AuthorEmailDisplayName">
    <vt:lpwstr>Politou, Nadia</vt:lpwstr>
  </property>
  <property fmtid="{D5CDD505-2E9C-101B-9397-08002B2CF9AE}" pid="7" name="_PreviousAdHocReviewCycleID">
    <vt:i4>1440527548</vt:i4>
  </property>
  <property fmtid="{D5CDD505-2E9C-101B-9397-08002B2CF9AE}" pid="8" name="ContentTypeId">
    <vt:lpwstr>0x010100B07DC469C549464CBAF24E320663ABE7</vt:lpwstr>
  </property>
</Properties>
</file>