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1"/>
  </p:sldMasterIdLst>
  <p:notesMasterIdLst>
    <p:notesMasterId r:id="rId30"/>
  </p:notesMasterIdLst>
  <p:handoutMasterIdLst>
    <p:handoutMasterId r:id="rId31"/>
  </p:handoutMasterIdLst>
  <p:sldIdLst>
    <p:sldId id="257" r:id="rId2"/>
    <p:sldId id="272" r:id="rId3"/>
    <p:sldId id="268" r:id="rId4"/>
    <p:sldId id="271" r:id="rId5"/>
    <p:sldId id="312" r:id="rId6"/>
    <p:sldId id="313" r:id="rId7"/>
    <p:sldId id="314" r:id="rId8"/>
    <p:sldId id="315" r:id="rId9"/>
    <p:sldId id="317" r:id="rId10"/>
    <p:sldId id="318" r:id="rId11"/>
    <p:sldId id="320" r:id="rId12"/>
    <p:sldId id="319" r:id="rId13"/>
    <p:sldId id="277" r:id="rId14"/>
    <p:sldId id="284" r:id="rId15"/>
    <p:sldId id="288" r:id="rId16"/>
    <p:sldId id="289" r:id="rId17"/>
    <p:sldId id="290" r:id="rId18"/>
    <p:sldId id="279" r:id="rId19"/>
    <p:sldId id="291" r:id="rId20"/>
    <p:sldId id="292" r:id="rId21"/>
    <p:sldId id="280" r:id="rId22"/>
    <p:sldId id="281" r:id="rId23"/>
    <p:sldId id="293" r:id="rId24"/>
    <p:sldId id="294" r:id="rId25"/>
    <p:sldId id="311" r:id="rId26"/>
    <p:sldId id="295" r:id="rId27"/>
    <p:sldId id="278" r:id="rId28"/>
    <p:sldId id="26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p, Dmitriy" initials="PD" lastIdx="25" clrIdx="0"/>
  <p:cmAuthor id="2" name="Politou, Nadia" initials="PN" lastIdx="2" clrIdx="1"/>
  <p:cmAuthor id="3" name="Wen" initials="W"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BFFF7"/>
    <a:srgbClr val="009900"/>
    <a:srgbClr val="DEFFBD"/>
    <a:srgbClr val="F2FFE5"/>
    <a:srgbClr val="ECFFD9"/>
    <a:srgbClr val="FFFFCC"/>
    <a:srgbClr val="CCFFFF"/>
    <a:srgbClr val="64C6E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62" autoAdjust="0"/>
    <p:restoredTop sz="98582" autoAdjust="0"/>
  </p:normalViewPr>
  <p:slideViewPr>
    <p:cSldViewPr snapToGrid="0" snapToObjects="1">
      <p:cViewPr varScale="1">
        <p:scale>
          <a:sx n="106" d="100"/>
          <a:sy n="106" d="100"/>
        </p:scale>
        <p:origin x="996" y="96"/>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83" d="100"/>
          <a:sy n="83" d="100"/>
        </p:scale>
        <p:origin x="385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37" Type="http://schemas.microsoft.com/office/2016/11/relationships/changesInfo" Target="changesInfos/changesInfo1.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somopoulos Konstantinos" userId="69d76133-da39-481d-afac-403e49746d68" providerId="ADAL" clId="{CA7F180A-D9C7-416A-AEC4-09FD9BBC43FD}"/>
    <pc:docChg chg="undo custSel addSld delSld modSld sldOrd">
      <pc:chgData name="Psomopoulos Konstantinos" userId="69d76133-da39-481d-afac-403e49746d68" providerId="ADAL" clId="{CA7F180A-D9C7-416A-AEC4-09FD9BBC43FD}" dt="2024-12-06T17:30:46.155" v="706" actId="20577"/>
      <pc:docMkLst>
        <pc:docMk/>
      </pc:docMkLst>
      <pc:sldChg chg="delSp modSp mod">
        <pc:chgData name="Psomopoulos Konstantinos" userId="69d76133-da39-481d-afac-403e49746d68" providerId="ADAL" clId="{CA7F180A-D9C7-416A-AEC4-09FD9BBC43FD}" dt="2024-11-30T18:26:12.207" v="19" actId="1076"/>
        <pc:sldMkLst>
          <pc:docMk/>
          <pc:sldMk cId="1009873743" sldId="271"/>
        </pc:sldMkLst>
        <pc:spChg chg="del">
          <ac:chgData name="Psomopoulos Konstantinos" userId="69d76133-da39-481d-afac-403e49746d68" providerId="ADAL" clId="{CA7F180A-D9C7-416A-AEC4-09FD9BBC43FD}" dt="2024-11-30T12:21:25.920" v="2" actId="478"/>
          <ac:spMkLst>
            <pc:docMk/>
            <pc:sldMk cId="1009873743" sldId="271"/>
            <ac:spMk id="3" creationId="{DE222768-C550-4A8F-9217-B7309BA1F946}"/>
          </ac:spMkLst>
        </pc:spChg>
        <pc:spChg chg="mod">
          <ac:chgData name="Psomopoulos Konstantinos" userId="69d76133-da39-481d-afac-403e49746d68" providerId="ADAL" clId="{CA7F180A-D9C7-416A-AEC4-09FD9BBC43FD}" dt="2024-11-30T18:25:00.606" v="18" actId="1076"/>
          <ac:spMkLst>
            <pc:docMk/>
            <pc:sldMk cId="1009873743" sldId="271"/>
            <ac:spMk id="4" creationId="{B10C9031-DBCA-4CC4-8127-B940885F5E1A}"/>
          </ac:spMkLst>
        </pc:spChg>
        <pc:spChg chg="mod">
          <ac:chgData name="Psomopoulos Konstantinos" userId="69d76133-da39-481d-afac-403e49746d68" providerId="ADAL" clId="{CA7F180A-D9C7-416A-AEC4-09FD9BBC43FD}" dt="2024-11-30T18:26:12.207" v="19" actId="1076"/>
          <ac:spMkLst>
            <pc:docMk/>
            <pc:sldMk cId="1009873743" sldId="271"/>
            <ac:spMk id="5" creationId="{B10C9031-DBCA-4CC4-8127-B940885F5E1A}"/>
          </ac:spMkLst>
        </pc:spChg>
      </pc:sldChg>
      <pc:sldChg chg="del">
        <pc:chgData name="Psomopoulos Konstantinos" userId="69d76133-da39-481d-afac-403e49746d68" providerId="ADAL" clId="{CA7F180A-D9C7-416A-AEC4-09FD9BBC43FD}" dt="2024-12-01T19:33:53.935" v="700" actId="47"/>
        <pc:sldMkLst>
          <pc:docMk/>
          <pc:sldMk cId="3734359370" sldId="275"/>
        </pc:sldMkLst>
      </pc:sldChg>
      <pc:sldChg chg="del">
        <pc:chgData name="Psomopoulos Konstantinos" userId="69d76133-da39-481d-afac-403e49746d68" providerId="ADAL" clId="{CA7F180A-D9C7-416A-AEC4-09FD9BBC43FD}" dt="2024-12-01T19:33:53.935" v="700" actId="47"/>
        <pc:sldMkLst>
          <pc:docMk/>
          <pc:sldMk cId="2166821916" sldId="276"/>
        </pc:sldMkLst>
      </pc:sldChg>
      <pc:sldChg chg="modSp mod">
        <pc:chgData name="Psomopoulos Konstantinos" userId="69d76133-da39-481d-afac-403e49746d68" providerId="ADAL" clId="{CA7F180A-D9C7-416A-AEC4-09FD9BBC43FD}" dt="2024-12-01T16:50:14.499" v="487" actId="20577"/>
        <pc:sldMkLst>
          <pc:docMk/>
          <pc:sldMk cId="3964042750" sldId="277"/>
        </pc:sldMkLst>
        <pc:spChg chg="mod">
          <ac:chgData name="Psomopoulos Konstantinos" userId="69d76133-da39-481d-afac-403e49746d68" providerId="ADAL" clId="{CA7F180A-D9C7-416A-AEC4-09FD9BBC43FD}" dt="2024-12-01T16:50:14.499" v="487" actId="20577"/>
          <ac:spMkLst>
            <pc:docMk/>
            <pc:sldMk cId="3964042750" sldId="277"/>
            <ac:spMk id="3" creationId="{00000000-0000-0000-0000-000000000000}"/>
          </ac:spMkLst>
        </pc:spChg>
      </pc:sldChg>
      <pc:sldChg chg="modSp mod">
        <pc:chgData name="Psomopoulos Konstantinos" userId="69d76133-da39-481d-afac-403e49746d68" providerId="ADAL" clId="{CA7F180A-D9C7-416A-AEC4-09FD9BBC43FD}" dt="2024-12-06T17:30:46.155" v="706" actId="20577"/>
        <pc:sldMkLst>
          <pc:docMk/>
          <pc:sldMk cId="430915058" sldId="278"/>
        </pc:sldMkLst>
        <pc:spChg chg="mod">
          <ac:chgData name="Psomopoulos Konstantinos" userId="69d76133-da39-481d-afac-403e49746d68" providerId="ADAL" clId="{CA7F180A-D9C7-416A-AEC4-09FD9BBC43FD}" dt="2024-12-06T17:30:46.155" v="706" actId="20577"/>
          <ac:spMkLst>
            <pc:docMk/>
            <pc:sldMk cId="430915058" sldId="278"/>
            <ac:spMk id="3" creationId="{00000000-0000-0000-0000-000000000000}"/>
          </ac:spMkLst>
        </pc:spChg>
      </pc:sldChg>
      <pc:sldChg chg="del">
        <pc:chgData name="Psomopoulos Konstantinos" userId="69d76133-da39-481d-afac-403e49746d68" providerId="ADAL" clId="{CA7F180A-D9C7-416A-AEC4-09FD9BBC43FD}" dt="2024-12-01T19:33:53.935" v="700" actId="47"/>
        <pc:sldMkLst>
          <pc:docMk/>
          <pc:sldMk cId="487660156" sldId="282"/>
        </pc:sldMkLst>
      </pc:sldChg>
      <pc:sldChg chg="del">
        <pc:chgData name="Psomopoulos Konstantinos" userId="69d76133-da39-481d-afac-403e49746d68" providerId="ADAL" clId="{CA7F180A-D9C7-416A-AEC4-09FD9BBC43FD}" dt="2024-12-01T19:33:53.935" v="700" actId="47"/>
        <pc:sldMkLst>
          <pc:docMk/>
          <pc:sldMk cId="4217097594" sldId="283"/>
        </pc:sldMkLst>
      </pc:sldChg>
      <pc:sldChg chg="del">
        <pc:chgData name="Psomopoulos Konstantinos" userId="69d76133-da39-481d-afac-403e49746d68" providerId="ADAL" clId="{CA7F180A-D9C7-416A-AEC4-09FD9BBC43FD}" dt="2024-11-30T12:21:20.760" v="1" actId="47"/>
        <pc:sldMkLst>
          <pc:docMk/>
          <pc:sldMk cId="1065853641" sldId="285"/>
        </pc:sldMkLst>
      </pc:sldChg>
      <pc:sldChg chg="del">
        <pc:chgData name="Psomopoulos Konstantinos" userId="69d76133-da39-481d-afac-403e49746d68" providerId="ADAL" clId="{CA7F180A-D9C7-416A-AEC4-09FD9BBC43FD}" dt="2024-11-30T12:21:20.760" v="1" actId="47"/>
        <pc:sldMkLst>
          <pc:docMk/>
          <pc:sldMk cId="2712112559" sldId="286"/>
        </pc:sldMkLst>
      </pc:sldChg>
      <pc:sldChg chg="del">
        <pc:chgData name="Psomopoulos Konstantinos" userId="69d76133-da39-481d-afac-403e49746d68" providerId="ADAL" clId="{CA7F180A-D9C7-416A-AEC4-09FD9BBC43FD}" dt="2024-11-30T12:21:20.760" v="1" actId="47"/>
        <pc:sldMkLst>
          <pc:docMk/>
          <pc:sldMk cId="784507913" sldId="287"/>
        </pc:sldMkLst>
      </pc:sldChg>
      <pc:sldChg chg="modSp mod">
        <pc:chgData name="Psomopoulos Konstantinos" userId="69d76133-da39-481d-afac-403e49746d68" providerId="ADAL" clId="{CA7F180A-D9C7-416A-AEC4-09FD9BBC43FD}" dt="2024-11-30T18:55:38.251" v="379" actId="27636"/>
        <pc:sldMkLst>
          <pc:docMk/>
          <pc:sldMk cId="3057435145" sldId="295"/>
        </pc:sldMkLst>
        <pc:spChg chg="mod">
          <ac:chgData name="Psomopoulos Konstantinos" userId="69d76133-da39-481d-afac-403e49746d68" providerId="ADAL" clId="{CA7F180A-D9C7-416A-AEC4-09FD9BBC43FD}" dt="2024-11-30T18:55:38.251" v="379" actId="27636"/>
          <ac:spMkLst>
            <pc:docMk/>
            <pc:sldMk cId="3057435145" sldId="295"/>
            <ac:spMk id="3" creationId="{00000000-0000-0000-0000-000000000000}"/>
          </ac:spMkLst>
        </pc:spChg>
      </pc:sldChg>
      <pc:sldChg chg="del">
        <pc:chgData name="Psomopoulos Konstantinos" userId="69d76133-da39-481d-afac-403e49746d68" providerId="ADAL" clId="{CA7F180A-D9C7-416A-AEC4-09FD9BBC43FD}" dt="2024-12-01T19:33:53.935" v="700" actId="47"/>
        <pc:sldMkLst>
          <pc:docMk/>
          <pc:sldMk cId="627855958" sldId="306"/>
        </pc:sldMkLst>
      </pc:sldChg>
      <pc:sldChg chg="del">
        <pc:chgData name="Psomopoulos Konstantinos" userId="69d76133-da39-481d-afac-403e49746d68" providerId="ADAL" clId="{CA7F180A-D9C7-416A-AEC4-09FD9BBC43FD}" dt="2024-12-01T19:33:53.935" v="700" actId="47"/>
        <pc:sldMkLst>
          <pc:docMk/>
          <pc:sldMk cId="2050285987" sldId="308"/>
        </pc:sldMkLst>
      </pc:sldChg>
      <pc:sldChg chg="del">
        <pc:chgData name="Psomopoulos Konstantinos" userId="69d76133-da39-481d-afac-403e49746d68" providerId="ADAL" clId="{CA7F180A-D9C7-416A-AEC4-09FD9BBC43FD}" dt="2024-12-01T19:33:53.935" v="700" actId="47"/>
        <pc:sldMkLst>
          <pc:docMk/>
          <pc:sldMk cId="3686542369" sldId="309"/>
        </pc:sldMkLst>
      </pc:sldChg>
      <pc:sldChg chg="modSp add mod ord">
        <pc:chgData name="Psomopoulos Konstantinos" userId="69d76133-da39-481d-afac-403e49746d68" providerId="ADAL" clId="{CA7F180A-D9C7-416A-AEC4-09FD9BBC43FD}" dt="2024-12-01T18:56:32.438" v="488"/>
        <pc:sldMkLst>
          <pc:docMk/>
          <pc:sldMk cId="4327342" sldId="312"/>
        </pc:sldMkLst>
        <pc:spChg chg="mod">
          <ac:chgData name="Psomopoulos Konstantinos" userId="69d76133-da39-481d-afac-403e49746d68" providerId="ADAL" clId="{CA7F180A-D9C7-416A-AEC4-09FD9BBC43FD}" dt="2024-12-01T18:56:32.438" v="488"/>
          <ac:spMkLst>
            <pc:docMk/>
            <pc:sldMk cId="4327342" sldId="312"/>
            <ac:spMk id="2" creationId="{327C0822-208D-16A1-A27F-F305DF8ABAFC}"/>
          </ac:spMkLst>
        </pc:spChg>
      </pc:sldChg>
      <pc:sldChg chg="modSp add mod">
        <pc:chgData name="Psomopoulos Konstantinos" userId="69d76133-da39-481d-afac-403e49746d68" providerId="ADAL" clId="{CA7F180A-D9C7-416A-AEC4-09FD9BBC43FD}" dt="2024-12-01T18:56:43.440" v="490" actId="6549"/>
        <pc:sldMkLst>
          <pc:docMk/>
          <pc:sldMk cId="1741250490" sldId="313"/>
        </pc:sldMkLst>
        <pc:spChg chg="mod">
          <ac:chgData name="Psomopoulos Konstantinos" userId="69d76133-da39-481d-afac-403e49746d68" providerId="ADAL" clId="{CA7F180A-D9C7-416A-AEC4-09FD9BBC43FD}" dt="2024-12-01T18:56:43.440" v="490" actId="6549"/>
          <ac:spMkLst>
            <pc:docMk/>
            <pc:sldMk cId="1741250490" sldId="313"/>
            <ac:spMk id="2" creationId="{307C077A-B497-4BFC-CFC5-575D90757D34}"/>
          </ac:spMkLst>
        </pc:spChg>
      </pc:sldChg>
      <pc:sldChg chg="modSp add mod">
        <pc:chgData name="Psomopoulos Konstantinos" userId="69d76133-da39-481d-afac-403e49746d68" providerId="ADAL" clId="{CA7F180A-D9C7-416A-AEC4-09FD9BBC43FD}" dt="2024-12-01T18:56:55.731" v="493" actId="6549"/>
        <pc:sldMkLst>
          <pc:docMk/>
          <pc:sldMk cId="2155252125" sldId="314"/>
        </pc:sldMkLst>
        <pc:spChg chg="mod">
          <ac:chgData name="Psomopoulos Konstantinos" userId="69d76133-da39-481d-afac-403e49746d68" providerId="ADAL" clId="{CA7F180A-D9C7-416A-AEC4-09FD9BBC43FD}" dt="2024-12-01T18:56:55.731" v="493" actId="6549"/>
          <ac:spMkLst>
            <pc:docMk/>
            <pc:sldMk cId="2155252125" sldId="314"/>
            <ac:spMk id="2" creationId="{775254A5-55F9-B216-EA5A-55825A27052B}"/>
          </ac:spMkLst>
        </pc:spChg>
      </pc:sldChg>
      <pc:sldChg chg="modSp add mod">
        <pc:chgData name="Psomopoulos Konstantinos" userId="69d76133-da39-481d-afac-403e49746d68" providerId="ADAL" clId="{CA7F180A-D9C7-416A-AEC4-09FD9BBC43FD}" dt="2024-12-01T18:57:07.763" v="495" actId="6549"/>
        <pc:sldMkLst>
          <pc:docMk/>
          <pc:sldMk cId="1054617373" sldId="315"/>
        </pc:sldMkLst>
        <pc:spChg chg="mod">
          <ac:chgData name="Psomopoulos Konstantinos" userId="69d76133-da39-481d-afac-403e49746d68" providerId="ADAL" clId="{CA7F180A-D9C7-416A-AEC4-09FD9BBC43FD}" dt="2024-12-01T18:57:07.763" v="495" actId="6549"/>
          <ac:spMkLst>
            <pc:docMk/>
            <pc:sldMk cId="1054617373" sldId="315"/>
            <ac:spMk id="2" creationId="{A4F829B4-B3FF-DA70-262C-CB87770ADB03}"/>
          </ac:spMkLst>
        </pc:spChg>
      </pc:sldChg>
      <pc:sldChg chg="modSp add del mod">
        <pc:chgData name="Psomopoulos Konstantinos" userId="69d76133-da39-481d-afac-403e49746d68" providerId="ADAL" clId="{CA7F180A-D9C7-416A-AEC4-09FD9BBC43FD}" dt="2024-12-01T19:01:51.438" v="503" actId="47"/>
        <pc:sldMkLst>
          <pc:docMk/>
          <pc:sldMk cId="529448157" sldId="316"/>
        </pc:sldMkLst>
        <pc:spChg chg="mod">
          <ac:chgData name="Psomopoulos Konstantinos" userId="69d76133-da39-481d-afac-403e49746d68" providerId="ADAL" clId="{CA7F180A-D9C7-416A-AEC4-09FD9BBC43FD}" dt="2024-12-01T18:58:37.850" v="500" actId="27636"/>
          <ac:spMkLst>
            <pc:docMk/>
            <pc:sldMk cId="529448157" sldId="316"/>
            <ac:spMk id="2" creationId="{12753750-5841-D250-0C80-17101C1663E7}"/>
          </ac:spMkLst>
        </pc:spChg>
      </pc:sldChg>
      <pc:sldChg chg="modSp add mod">
        <pc:chgData name="Psomopoulos Konstantinos" userId="69d76133-da39-481d-afac-403e49746d68" providerId="ADAL" clId="{CA7F180A-D9C7-416A-AEC4-09FD9BBC43FD}" dt="2024-12-01T19:02:39.982" v="512" actId="20577"/>
        <pc:sldMkLst>
          <pc:docMk/>
          <pc:sldMk cId="2134052677" sldId="317"/>
        </pc:sldMkLst>
        <pc:spChg chg="mod">
          <ac:chgData name="Psomopoulos Konstantinos" userId="69d76133-da39-481d-afac-403e49746d68" providerId="ADAL" clId="{CA7F180A-D9C7-416A-AEC4-09FD9BBC43FD}" dt="2024-12-01T19:02:39.982" v="512" actId="20577"/>
          <ac:spMkLst>
            <pc:docMk/>
            <pc:sldMk cId="2134052677" sldId="317"/>
            <ac:spMk id="2" creationId="{DE034521-8941-2964-BB3C-94F37A3BEA3E}"/>
          </ac:spMkLst>
        </pc:spChg>
      </pc:sldChg>
      <pc:sldChg chg="modSp add mod">
        <pc:chgData name="Psomopoulos Konstantinos" userId="69d76133-da39-481d-afac-403e49746d68" providerId="ADAL" clId="{CA7F180A-D9C7-416A-AEC4-09FD9BBC43FD}" dt="2024-12-01T19:26:08.413" v="535" actId="108"/>
        <pc:sldMkLst>
          <pc:docMk/>
          <pc:sldMk cId="205172326" sldId="318"/>
        </pc:sldMkLst>
        <pc:spChg chg="mod">
          <ac:chgData name="Psomopoulos Konstantinos" userId="69d76133-da39-481d-afac-403e49746d68" providerId="ADAL" clId="{CA7F180A-D9C7-416A-AEC4-09FD9BBC43FD}" dt="2024-12-01T19:26:08.413" v="535" actId="108"/>
          <ac:spMkLst>
            <pc:docMk/>
            <pc:sldMk cId="205172326" sldId="318"/>
            <ac:spMk id="2" creationId="{BA2D004A-493C-CAFB-E326-F146A1145336}"/>
          </ac:spMkLst>
        </pc:spChg>
      </pc:sldChg>
      <pc:sldChg chg="modSp add mod">
        <pc:chgData name="Psomopoulos Konstantinos" userId="69d76133-da39-481d-afac-403e49746d68" providerId="ADAL" clId="{CA7F180A-D9C7-416A-AEC4-09FD9BBC43FD}" dt="2024-12-01T19:32:05.553" v="698" actId="122"/>
        <pc:sldMkLst>
          <pc:docMk/>
          <pc:sldMk cId="2011268655" sldId="319"/>
        </pc:sldMkLst>
        <pc:spChg chg="mod">
          <ac:chgData name="Psomopoulos Konstantinos" userId="69d76133-da39-481d-afac-403e49746d68" providerId="ADAL" clId="{CA7F180A-D9C7-416A-AEC4-09FD9BBC43FD}" dt="2024-12-01T19:32:05.553" v="698" actId="122"/>
          <ac:spMkLst>
            <pc:docMk/>
            <pc:sldMk cId="2011268655" sldId="319"/>
            <ac:spMk id="2" creationId="{137FBB69-96B2-404E-7C7E-DC37446E02DD}"/>
          </ac:spMkLst>
        </pc:spChg>
      </pc:sldChg>
      <pc:sldChg chg="modSp add mod">
        <pc:chgData name="Psomopoulos Konstantinos" userId="69d76133-da39-481d-afac-403e49746d68" providerId="ADAL" clId="{CA7F180A-D9C7-416A-AEC4-09FD9BBC43FD}" dt="2024-12-01T19:28:15.377" v="568" actId="122"/>
        <pc:sldMkLst>
          <pc:docMk/>
          <pc:sldMk cId="1174332468" sldId="320"/>
        </pc:sldMkLst>
        <pc:spChg chg="mod">
          <ac:chgData name="Psomopoulos Konstantinos" userId="69d76133-da39-481d-afac-403e49746d68" providerId="ADAL" clId="{CA7F180A-D9C7-416A-AEC4-09FD9BBC43FD}" dt="2024-12-01T19:28:15.377" v="568" actId="122"/>
          <ac:spMkLst>
            <pc:docMk/>
            <pc:sldMk cId="1174332468" sldId="320"/>
            <ac:spMk id="2" creationId="{51A2E105-66A4-BD56-9D5E-DE946FF25989}"/>
          </ac:spMkLst>
        </pc:spChg>
      </pc:sldChg>
      <pc:sldChg chg="add del">
        <pc:chgData name="Psomopoulos Konstantinos" userId="69d76133-da39-481d-afac-403e49746d68" providerId="ADAL" clId="{CA7F180A-D9C7-416A-AEC4-09FD9BBC43FD}" dt="2024-12-01T19:32:10.711" v="699" actId="47"/>
        <pc:sldMkLst>
          <pc:docMk/>
          <pc:sldMk cId="633496119" sldId="32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2349EF-BE36-3647-BC73-197E2DDC8E1B}" type="datetimeFigureOut">
              <a:rPr lang="en-US" smtClean="0"/>
              <a:pPr/>
              <a:t>12/6/2024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47C817-68F1-DB4B-8C95-228E2832EB27}" type="slidenum">
              <a:rPr lang="en-US" smtClean="0"/>
              <a:pPr/>
              <a:t>‹#›</a:t>
            </a:fld>
            <a:endParaRPr lang="en-US"/>
          </a:p>
        </p:txBody>
      </p:sp>
    </p:spTree>
    <p:extLst>
      <p:ext uri="{BB962C8B-B14F-4D97-AF65-F5344CB8AC3E}">
        <p14:creationId xmlns:p14="http://schemas.microsoft.com/office/powerpoint/2010/main" val="896925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0404CE-E507-514D-B193-542E02BA6536}" type="datetimeFigureOut">
              <a:rPr lang="en-US" smtClean="0"/>
              <a:pPr/>
              <a:t>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094485-0A75-C14E-A3AA-ABF925C5588C}" type="slidenum">
              <a:rPr lang="en-US" smtClean="0"/>
              <a:pPr/>
              <a:t>‹#›</a:t>
            </a:fld>
            <a:endParaRPr lang="en-US"/>
          </a:p>
        </p:txBody>
      </p:sp>
    </p:spTree>
    <p:extLst>
      <p:ext uri="{BB962C8B-B14F-4D97-AF65-F5344CB8AC3E}">
        <p14:creationId xmlns:p14="http://schemas.microsoft.com/office/powerpoint/2010/main" val="5726603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94485-0A75-C14E-A3AA-ABF925C5588C}" type="slidenum">
              <a:rPr lang="en-US" smtClean="0"/>
              <a:pPr/>
              <a:t>1</a:t>
            </a:fld>
            <a:endParaRPr lang="en-US"/>
          </a:p>
        </p:txBody>
      </p:sp>
    </p:spTree>
    <p:extLst>
      <p:ext uri="{BB962C8B-B14F-4D97-AF65-F5344CB8AC3E}">
        <p14:creationId xmlns:p14="http://schemas.microsoft.com/office/powerpoint/2010/main" val="1543755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Immagine 3"/>
          <p:cNvPicPr>
            <a:picLocks noChangeAspect="1"/>
          </p:cNvPicPr>
          <p:nvPr userDrawn="1"/>
        </p:nvPicPr>
        <p:blipFill>
          <a:blip r:embed="rId2"/>
          <a:srcRect/>
          <a:stretch/>
        </p:blipFill>
        <p:spPr>
          <a:xfrm>
            <a:off x="51084" y="13648"/>
            <a:ext cx="12120320" cy="6849789"/>
          </a:xfrm>
          <a:prstGeom prst="rect">
            <a:avLst/>
          </a:prstGeom>
        </p:spPr>
      </p:pic>
      <p:sp>
        <p:nvSpPr>
          <p:cNvPr id="2" name="Title 1"/>
          <p:cNvSpPr>
            <a:spLocks noGrp="1"/>
          </p:cNvSpPr>
          <p:nvPr>
            <p:ph type="ctrTitle" hasCustomPrompt="1"/>
          </p:nvPr>
        </p:nvSpPr>
        <p:spPr>
          <a:xfrm>
            <a:off x="2251875" y="2233223"/>
            <a:ext cx="8147713" cy="1124594"/>
          </a:xfrm>
          <a:noFill/>
        </p:spPr>
        <p:txBody>
          <a:bodyPr lIns="0" tIns="0" rIns="0" bIns="0" anchor="ctr" anchorCtr="0">
            <a:noAutofit/>
          </a:bodyPr>
          <a:lstStyle>
            <a:lvl1pPr algn="ctr">
              <a:lnSpc>
                <a:spcPct val="100000"/>
              </a:lnSpc>
              <a:spcAft>
                <a:spcPts val="0"/>
              </a:spcAft>
              <a:defRPr sz="4800" b="1" baseline="0">
                <a:solidFill>
                  <a:srgbClr val="008000"/>
                </a:solidFill>
                <a:effectLst/>
                <a:latin typeface="+mn-lt"/>
                <a:cs typeface="Arial"/>
              </a:defRPr>
            </a:lvl1pPr>
          </a:lstStyle>
          <a:p>
            <a:r>
              <a:rPr lang="en-US" dirty="0"/>
              <a:t>Presentation  Title</a:t>
            </a:r>
          </a:p>
        </p:txBody>
      </p:sp>
      <p:sp>
        <p:nvSpPr>
          <p:cNvPr id="3" name="Subtitle 2"/>
          <p:cNvSpPr>
            <a:spLocks noGrp="1"/>
          </p:cNvSpPr>
          <p:nvPr>
            <p:ph type="subTitle" idx="1" hasCustomPrompt="1"/>
          </p:nvPr>
        </p:nvSpPr>
        <p:spPr>
          <a:xfrm>
            <a:off x="6648450" y="3594735"/>
            <a:ext cx="3752849" cy="1065217"/>
          </a:xfrm>
        </p:spPr>
        <p:txBody>
          <a:bodyPr>
            <a:noAutofit/>
          </a:bodyPr>
          <a:lstStyle>
            <a:lvl1pPr marL="0" indent="0" algn="l">
              <a:buNone/>
              <a:defRPr sz="2000" i="1">
                <a:solidFill>
                  <a:srgbClr val="008000"/>
                </a:solidFill>
                <a:latin typeface="+mn-lt"/>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Author – Organisation</a:t>
            </a:r>
          </a:p>
          <a:p>
            <a:r>
              <a:rPr lang="nl-NL" dirty="0"/>
              <a:t>Meeting </a:t>
            </a:r>
            <a:r>
              <a:rPr lang="nl-NL" dirty="0" err="1"/>
              <a:t>location</a:t>
            </a:r>
            <a:r>
              <a:rPr lang="nl-NL" dirty="0"/>
              <a:t>, </a:t>
            </a:r>
            <a:r>
              <a:rPr lang="nl-NL" dirty="0" err="1"/>
              <a:t>venue</a:t>
            </a:r>
            <a:r>
              <a:rPr lang="nl-NL" dirty="0"/>
              <a:t>, date</a:t>
            </a:r>
            <a:endParaRPr lang="en-US" dirty="0"/>
          </a:p>
        </p:txBody>
      </p:sp>
    </p:spTree>
    <p:extLst>
      <p:ext uri="{BB962C8B-B14F-4D97-AF65-F5344CB8AC3E}">
        <p14:creationId xmlns:p14="http://schemas.microsoft.com/office/powerpoint/2010/main" val="945117276"/>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60989" y="1310184"/>
            <a:ext cx="6954712" cy="4451918"/>
          </a:xfrm>
        </p:spPr>
        <p:txBody>
          <a:bodyPr/>
          <a:lstStyle>
            <a:lvl1pPr marL="457200" indent="-457200">
              <a:buFont typeface="+mj-lt"/>
              <a:buAutoNum type="arabicPeriod"/>
              <a:defRPr sz="2400">
                <a:solidFill>
                  <a:schemeClr val="tx1">
                    <a:tint val="7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GB" noProof="0" dirty="0"/>
              <a:t>Topic 1</a:t>
            </a:r>
          </a:p>
          <a:p>
            <a:r>
              <a:rPr lang="en-GB" noProof="0" dirty="0"/>
              <a:t>Topic 2</a:t>
            </a:r>
          </a:p>
          <a:p>
            <a:r>
              <a:rPr lang="en-GB" noProof="0" dirty="0"/>
              <a:t>…</a:t>
            </a:r>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6" name="Title 1">
            <a:extLst>
              <a:ext uri="{FF2B5EF4-FFF2-40B4-BE49-F238E27FC236}">
                <a16:creationId xmlns:a16="http://schemas.microsoft.com/office/drawing/2014/main" id="{E477FD8C-AE88-46F7-9CE9-C975DBBD4C73}"/>
              </a:ext>
            </a:extLst>
          </p:cNvPr>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178069578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4" name="Straight Connector 7"/>
          <p:cNvCxnSpPr/>
          <p:nvPr userDrawn="1"/>
        </p:nvCxnSpPr>
        <p:spPr>
          <a:xfrm>
            <a:off x="16989" y="6349763"/>
            <a:ext cx="12204000" cy="0"/>
          </a:xfrm>
          <a:prstGeom prst="line">
            <a:avLst/>
          </a:prstGeom>
          <a:ln w="19050">
            <a:solidFill>
              <a:srgbClr val="009900"/>
            </a:solidFill>
          </a:ln>
        </p:spPr>
        <p:style>
          <a:lnRef idx="1">
            <a:schemeClr val="dk1"/>
          </a:lnRef>
          <a:fillRef idx="0">
            <a:schemeClr val="dk1"/>
          </a:fillRef>
          <a:effectRef idx="0">
            <a:schemeClr val="dk1"/>
          </a:effectRef>
          <a:fontRef idx="minor">
            <a:schemeClr val="tx1"/>
          </a:fontRef>
        </p:style>
      </p:cxnSp>
      <p:sp>
        <p:nvSpPr>
          <p:cNvPr id="10" name="Title 1">
            <a:extLst>
              <a:ext uri="{FF2B5EF4-FFF2-40B4-BE49-F238E27FC236}">
                <a16:creationId xmlns:a16="http://schemas.microsoft.com/office/drawing/2014/main" id="{C1E17B3C-E2F7-43D1-9B0C-8E833D6BA47F}"/>
              </a:ext>
            </a:extLst>
          </p:cNvPr>
          <p:cNvSpPr>
            <a:spLocks noGrp="1"/>
          </p:cNvSpPr>
          <p:nvPr>
            <p:ph type="title"/>
          </p:nvPr>
        </p:nvSpPr>
        <p:spPr>
          <a:xfrm>
            <a:off x="831850" y="1223963"/>
            <a:ext cx="10515600" cy="2852737"/>
          </a:xfrm>
        </p:spPr>
        <p:txBody>
          <a:bodyPr anchor="b"/>
          <a:lstStyle>
            <a:lvl1pPr>
              <a:defRPr sz="6000"/>
            </a:lvl1pPr>
          </a:lstStyle>
          <a:p>
            <a:r>
              <a:rPr lang="en-US" dirty="0"/>
              <a:t>Click to edit Master title style</a:t>
            </a:r>
            <a:endParaRPr lang="el-GR" dirty="0"/>
          </a:p>
        </p:txBody>
      </p:sp>
      <p:sp>
        <p:nvSpPr>
          <p:cNvPr id="11" name="Text Placeholder 2">
            <a:extLst>
              <a:ext uri="{FF2B5EF4-FFF2-40B4-BE49-F238E27FC236}">
                <a16:creationId xmlns:a16="http://schemas.microsoft.com/office/drawing/2014/main" id="{9E439D93-EC71-4BFD-91AB-71DAFB879195}"/>
              </a:ext>
            </a:extLst>
          </p:cNvPr>
          <p:cNvSpPr>
            <a:spLocks noGrp="1"/>
          </p:cNvSpPr>
          <p:nvPr>
            <p:ph type="body" idx="1"/>
          </p:nvPr>
        </p:nvSpPr>
        <p:spPr>
          <a:xfrm>
            <a:off x="831850" y="4103688"/>
            <a:ext cx="10515600" cy="1500187"/>
          </a:xfrm>
        </p:spPr>
        <p:txBody>
          <a:bodyPr/>
          <a:lstStyle>
            <a:lvl1pPr marL="0" indent="0">
              <a:buNone/>
              <a:defRPr sz="2400" b="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88994717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7" name="Text Placeholder 2">
            <a:extLst>
              <a:ext uri="{FF2B5EF4-FFF2-40B4-BE49-F238E27FC236}">
                <a16:creationId xmlns:a16="http://schemas.microsoft.com/office/drawing/2014/main" id="{C19440AC-1D5F-4DC4-836D-751F83594111}"/>
              </a:ext>
            </a:extLst>
          </p:cNvPr>
          <p:cNvSpPr>
            <a:spLocks noGrp="1"/>
          </p:cNvSpPr>
          <p:nvPr>
            <p:ph idx="1"/>
          </p:nvPr>
        </p:nvSpPr>
        <p:spPr>
          <a:xfrm>
            <a:off x="838200" y="1076329"/>
            <a:ext cx="10515600" cy="4237404"/>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Tree>
    <p:extLst>
      <p:ext uri="{BB962C8B-B14F-4D97-AF65-F5344CB8AC3E}">
        <p14:creationId xmlns:p14="http://schemas.microsoft.com/office/powerpoint/2010/main" val="4059011602"/>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2388" y="1729064"/>
            <a:ext cx="8106770" cy="1463376"/>
          </a:xfrm>
        </p:spPr>
        <p:txBody>
          <a:bodyPr anchor="ctr">
            <a:normAutofit/>
          </a:bodyPr>
          <a:lstStyle>
            <a:lvl1pPr>
              <a:defRPr sz="3200" i="0" baseline="0">
                <a:solidFill>
                  <a:schemeClr val="tx1"/>
                </a:solidFill>
                <a:latin typeface="+mn-lt"/>
                <a:cs typeface="Arial"/>
              </a:defRPr>
            </a:lvl1pPr>
          </a:lstStyle>
          <a:p>
            <a:r>
              <a:rPr lang="nl-NL" dirty="0"/>
              <a:t>Presenter name</a:t>
            </a:r>
            <a:br>
              <a:rPr lang="nl-NL" dirty="0"/>
            </a:br>
            <a:r>
              <a:rPr lang="nl-NL" dirty="0"/>
              <a:t>email</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8344" y="365125"/>
            <a:ext cx="7957456" cy="1325563"/>
          </a:xfrm>
          <a:prstGeom prst="rect">
            <a:avLst/>
          </a:prstGeom>
        </p:spPr>
        <p:txBody>
          <a:bodyPr vert="horz" lIns="91440" tIns="45720" rIns="91440" bIns="45720" rtlCol="0" anchor="b" anchorCtr="0">
            <a:noAutofit/>
          </a:body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
        <p:nvSpPr>
          <p:cNvPr id="3" name="Text Placeholder 2"/>
          <p:cNvSpPr>
            <a:spLocks noGrp="1"/>
          </p:cNvSpPr>
          <p:nvPr>
            <p:ph type="body" idx="1"/>
          </p:nvPr>
        </p:nvSpPr>
        <p:spPr>
          <a:xfrm>
            <a:off x="838200" y="1825625"/>
            <a:ext cx="10515600" cy="3488107"/>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
        <p:nvSpPr>
          <p:cNvPr id="6" name="Slide Number Placeholder 5"/>
          <p:cNvSpPr>
            <a:spLocks noGrp="1"/>
          </p:cNvSpPr>
          <p:nvPr>
            <p:ph type="sldNum" sz="quarter" idx="4"/>
          </p:nvPr>
        </p:nvSpPr>
        <p:spPr>
          <a:xfrm>
            <a:off x="11516435" y="5521980"/>
            <a:ext cx="525439" cy="365125"/>
          </a:xfrm>
          <a:prstGeom prst="rect">
            <a:avLst/>
          </a:prstGeom>
        </p:spPr>
        <p:txBody>
          <a:bodyPr vert="horz" lIns="91440" tIns="45720" rIns="91440" bIns="45720" rtlCol="0" anchor="ctr"/>
          <a:lstStyle>
            <a:lvl1pPr algn="l">
              <a:defRPr sz="1200">
                <a:solidFill>
                  <a:srgbClr val="7030A0"/>
                </a:solidFill>
                <a:latin typeface="Arial"/>
                <a:cs typeface="Arial"/>
              </a:defRPr>
            </a:lvl1pPr>
          </a:lstStyle>
          <a:p>
            <a:fld id="{6C162CEF-58C8-EF46-9B52-D78FBBFD3DD6}" type="slidenum">
              <a:rPr lang="en-US" smtClean="0"/>
              <a:pPr/>
              <a:t>‹#›</a:t>
            </a:fld>
            <a:endParaRPr lang="en-US" dirty="0"/>
          </a:p>
        </p:txBody>
      </p:sp>
    </p:spTree>
    <p:extLst>
      <p:ext uri="{BB962C8B-B14F-4D97-AF65-F5344CB8AC3E}">
        <p14:creationId xmlns:p14="http://schemas.microsoft.com/office/powerpoint/2010/main" val="356426808"/>
      </p:ext>
    </p:extLst>
  </p:cSld>
  <p:clrMap bg1="lt1" tx1="dk1" bg2="lt2" tx2="dk2" accent1="accent1" accent2="accent2" accent3="accent3" accent4="accent4" accent5="accent5" accent6="accent6" hlink="hlink" folHlink="folHlink"/>
  <p:sldLayoutIdLst>
    <p:sldLayoutId id="2147483769" r:id="rId1"/>
    <p:sldLayoutId id="2147483771" r:id="rId2"/>
    <p:sldLayoutId id="2147483779" r:id="rId3"/>
    <p:sldLayoutId id="2147483781" r:id="rId4"/>
    <p:sldLayoutId id="2147483780" r:id="rId5"/>
  </p:sldLayoutIdLst>
  <p:transition spd="slow">
    <p:fade/>
  </p:transition>
  <p:hf hdr="0" ftr="0" dt="0"/>
  <p:txStyles>
    <p:titleStyle>
      <a:lvl1pPr algn="l" defTabSz="914400" rtl="0" eaLnBrk="1" latinLnBrk="0" hangingPunct="1">
        <a:lnSpc>
          <a:spcPct val="90000"/>
        </a:lnSpc>
        <a:spcBef>
          <a:spcPct val="0"/>
        </a:spcBef>
        <a:buNone/>
        <a:defRPr sz="4800" b="1" kern="1200" baseline="0">
          <a:solidFill>
            <a:srgbClr val="008000"/>
          </a:solidFill>
          <a:latin typeface="+mj-lt"/>
          <a:ea typeface="+mj-ea"/>
          <a:cs typeface="+mj-cs"/>
        </a:defRPr>
      </a:lvl1pPr>
    </p:titleStyle>
    <p:body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europarl.europa.eu/factsheets/en/sheet/68/energy-policy-general-principles"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www.europarl.europa.eu/factsheets/en/sheet/68/energy-policy-general-principles"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s://www.europarl.europa.eu/factsheets/en/sheet/68/energy-policy-general-principles"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s://sdgs.un.org/goals" TargetMode="External"/><Relationship Id="rId7" Type="http://schemas.openxmlformats.org/officeDocument/2006/relationships/hyperlink" Target="https://ieeexplore.ieee.org/document/6893445" TargetMode="External"/><Relationship Id="rId2" Type="http://schemas.openxmlformats.org/officeDocument/2006/relationships/hyperlink" Target="https://hdr.undp.org/content/2023-global-multidimensional-poverty-index-mpi%23/indicies/MPI" TargetMode="External"/><Relationship Id="rId1" Type="http://schemas.openxmlformats.org/officeDocument/2006/relationships/slideLayout" Target="../slideLayouts/slideLayout4.xml"/><Relationship Id="rId6" Type="http://schemas.openxmlformats.org/officeDocument/2006/relationships/hyperlink" Target="https://energy.ec.europa.eu/document/download/f3806eda-321a-414e-886e-44759d3ec448_en?filename=INSIGHT_E_Energy%20Poverty-Main%20Report.pdf" TargetMode="External"/><Relationship Id="rId5" Type="http://schemas.openxmlformats.org/officeDocument/2006/relationships/hyperlink" Target="https://energy.ec.europa.eu/topics/markets-and-consumers/energy-consumer-rights/energy-poverty_en" TargetMode="External"/><Relationship Id="rId4" Type="http://schemas.openxmlformats.org/officeDocument/2006/relationships/hyperlink" Target="https://doi.org/10.1016/j.erss.2015.10.004"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Sottotitolo 24"/>
          <p:cNvSpPr>
            <a:spLocks noGrp="1"/>
          </p:cNvSpPr>
          <p:nvPr>
            <p:ph type="subTitle" idx="1"/>
          </p:nvPr>
        </p:nvSpPr>
        <p:spPr>
          <a:xfrm>
            <a:off x="6946900" y="3618411"/>
            <a:ext cx="4326346" cy="1410215"/>
          </a:xfrm>
        </p:spPr>
        <p:txBody>
          <a:bodyPr>
            <a:normAutofit fontScale="92500"/>
          </a:bodyPr>
          <a:lstStyle/>
          <a:p>
            <a:pPr>
              <a:lnSpc>
                <a:spcPct val="170000"/>
              </a:lnSpc>
            </a:pPr>
            <a:r>
              <a:rPr lang="en-US" sz="1900" dirty="0"/>
              <a:t>Prof. Constantinos S. Psomopoulos, </a:t>
            </a:r>
            <a:r>
              <a:rPr lang="en-US" sz="1900" dirty="0" err="1"/>
              <a:t>UniWA</a:t>
            </a:r>
            <a:endParaRPr lang="it-IT" sz="1900" dirty="0"/>
          </a:p>
          <a:p>
            <a:pPr>
              <a:lnSpc>
                <a:spcPct val="170000"/>
              </a:lnSpc>
            </a:pPr>
            <a:r>
              <a:rPr lang="it-IT" sz="1900" dirty="0"/>
              <a:t>June 2024</a:t>
            </a:r>
          </a:p>
          <a:p>
            <a:pPr>
              <a:lnSpc>
                <a:spcPct val="170000"/>
              </a:lnSpc>
            </a:pPr>
            <a:endParaRPr lang="it-IT" sz="1900" dirty="0">
              <a:solidFill>
                <a:srgbClr val="008000"/>
              </a:solidFill>
            </a:endParaRPr>
          </a:p>
        </p:txBody>
      </p:sp>
      <p:sp>
        <p:nvSpPr>
          <p:cNvPr id="24" name="Titolo 23"/>
          <p:cNvSpPr>
            <a:spLocks noGrp="1"/>
          </p:cNvSpPr>
          <p:nvPr>
            <p:ph type="ctrTitle"/>
          </p:nvPr>
        </p:nvSpPr>
        <p:spPr>
          <a:xfrm>
            <a:off x="2526887" y="1785826"/>
            <a:ext cx="8430490" cy="805231"/>
          </a:xfrm>
          <a:solidFill>
            <a:srgbClr val="FFFFFF"/>
          </a:solidFill>
          <a:ln>
            <a:noFill/>
          </a:ln>
        </p:spPr>
        <p:txBody>
          <a:bodyPr anchor="t"/>
          <a:lstStyle/>
          <a:p>
            <a:pPr>
              <a:lnSpc>
                <a:spcPts val="4000"/>
              </a:lnSpc>
            </a:pPr>
            <a:r>
              <a:rPr lang="en-GB" dirty="0"/>
              <a:t>MOOC 3: </a:t>
            </a:r>
            <a:br>
              <a:rPr lang="en-GB" dirty="0"/>
            </a:br>
            <a:r>
              <a:rPr lang="en-GB" dirty="0"/>
              <a:t> </a:t>
            </a:r>
            <a:r>
              <a:rPr lang="en-US" dirty="0"/>
              <a:t>BUSINESS AND REGULATORY</a:t>
            </a:r>
            <a:r>
              <a:rPr lang="en-GB" dirty="0"/>
              <a:t> ETHICAL ASPECTS</a:t>
            </a:r>
            <a:br>
              <a:rPr lang="en-GB" dirty="0"/>
            </a:br>
            <a:r>
              <a:rPr lang="en-GB" dirty="0"/>
              <a:t>UNIT 1: INTRODUCTION</a:t>
            </a:r>
          </a:p>
        </p:txBody>
      </p:sp>
    </p:spTree>
    <p:extLst>
      <p:ext uri="{BB962C8B-B14F-4D97-AF65-F5344CB8AC3E}">
        <p14:creationId xmlns:p14="http://schemas.microsoft.com/office/powerpoint/2010/main" val="77772050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D349E-A4D6-A552-C00C-ABA91B63AF27}"/>
            </a:ext>
          </a:extLst>
        </p:cNvPr>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F3A92703-5237-7B26-3A4F-1C0D568A28D0}"/>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10</a:t>
            </a:fld>
            <a:endParaRPr lang="en-US" sz="1300" dirty="0"/>
          </a:p>
        </p:txBody>
      </p:sp>
      <p:sp>
        <p:nvSpPr>
          <p:cNvPr id="2" name="Content Placeholder 2">
            <a:extLst>
              <a:ext uri="{FF2B5EF4-FFF2-40B4-BE49-F238E27FC236}">
                <a16:creationId xmlns:a16="http://schemas.microsoft.com/office/drawing/2014/main" id="{BA2D004A-493C-CAFB-E326-F146A1145336}"/>
              </a:ext>
            </a:extLst>
          </p:cNvPr>
          <p:cNvSpPr>
            <a:spLocks noGrp="1"/>
          </p:cNvSpPr>
          <p:nvPr>
            <p:ph idx="1"/>
          </p:nvPr>
        </p:nvSpPr>
        <p:spPr>
          <a:xfrm>
            <a:off x="838201" y="978794"/>
            <a:ext cx="10958847" cy="4986170"/>
          </a:xfrm>
        </p:spPr>
        <p:txBody>
          <a:bodyPr vert="horz" lIns="91440" tIns="45720" rIns="91440" bIns="45720" rtlCol="0">
            <a:noAutofit/>
          </a:bodyPr>
          <a:lstStyle/>
          <a:p>
            <a:pPr marL="0" indent="0">
              <a:lnSpc>
                <a:spcPct val="110000"/>
              </a:lnSpc>
              <a:buNone/>
            </a:pPr>
            <a:r>
              <a:rPr lang="en-GB" sz="2400" b="1" dirty="0">
                <a:latin typeface="Tw Cen MT"/>
                <a:cs typeface="Tw Cen MT"/>
              </a:rPr>
              <a:t>Energy Transition Ethics</a:t>
            </a:r>
            <a:endParaRPr lang="el-GR" sz="2400" b="1" dirty="0">
              <a:latin typeface="Tw Cen MT"/>
              <a:cs typeface="Tw Cen MT"/>
            </a:endParaRPr>
          </a:p>
          <a:p>
            <a:pPr marL="0" indent="0">
              <a:lnSpc>
                <a:spcPct val="110000"/>
              </a:lnSpc>
              <a:buNone/>
            </a:pPr>
            <a:r>
              <a:rPr lang="en-US" sz="2400" dirty="0"/>
              <a:t>One important set of questions emphasizes distribution: </a:t>
            </a:r>
            <a:endParaRPr lang="el-GR" sz="2400" dirty="0"/>
          </a:p>
          <a:p>
            <a:pPr marL="0" indent="0">
              <a:lnSpc>
                <a:spcPct val="110000"/>
              </a:lnSpc>
              <a:buNone/>
            </a:pPr>
            <a:r>
              <a:rPr lang="en-US" sz="2400" b="1" i="1" dirty="0">
                <a:solidFill>
                  <a:srgbClr val="FF0000"/>
                </a:solidFill>
                <a:effectLst>
                  <a:outerShdw blurRad="38100" dist="38100" dir="2700000" algn="tl">
                    <a:srgbClr val="000000">
                      <a:alpha val="43137"/>
                    </a:srgbClr>
                  </a:outerShdw>
                </a:effectLst>
              </a:rPr>
              <a:t>who benefits, who bears the burden? </a:t>
            </a:r>
            <a:endParaRPr lang="el-GR" sz="2400" b="1" i="1" dirty="0">
              <a:solidFill>
                <a:srgbClr val="FF0000"/>
              </a:solidFill>
              <a:effectLst>
                <a:outerShdw blurRad="38100" dist="38100" dir="2700000" algn="tl">
                  <a:srgbClr val="000000">
                    <a:alpha val="43137"/>
                  </a:srgbClr>
                </a:outerShdw>
              </a:effectLst>
            </a:endParaRPr>
          </a:p>
          <a:p>
            <a:pPr marL="0" indent="0">
              <a:lnSpc>
                <a:spcPct val="110000"/>
              </a:lnSpc>
              <a:buNone/>
            </a:pPr>
            <a:r>
              <a:rPr lang="en-US" sz="2400" dirty="0"/>
              <a:t>Another asks about voice and authority: </a:t>
            </a:r>
            <a:endParaRPr lang="el-GR" sz="2400" dirty="0"/>
          </a:p>
          <a:p>
            <a:pPr marL="0" indent="0">
              <a:lnSpc>
                <a:spcPct val="110000"/>
              </a:lnSpc>
              <a:buNone/>
            </a:pPr>
            <a:r>
              <a:rPr lang="en-US" sz="2400" b="1" i="1" dirty="0">
                <a:solidFill>
                  <a:srgbClr val="FF0000"/>
                </a:solidFill>
                <a:effectLst>
                  <a:outerShdw blurRad="38100" dist="38100" dir="2700000" algn="tl">
                    <a:srgbClr val="000000">
                      <a:alpha val="43137"/>
                    </a:srgbClr>
                  </a:outerShdw>
                </a:effectLst>
              </a:rPr>
              <a:t>who participated, in what ways, and to what effect? </a:t>
            </a:r>
            <a:endParaRPr lang="el-GR" sz="2400" b="1" i="1" dirty="0">
              <a:solidFill>
                <a:srgbClr val="FF0000"/>
              </a:solidFill>
              <a:effectLst>
                <a:outerShdw blurRad="38100" dist="38100" dir="2700000" algn="tl">
                  <a:srgbClr val="000000">
                    <a:alpha val="43137"/>
                  </a:srgbClr>
                </a:outerShdw>
              </a:effectLst>
            </a:endParaRPr>
          </a:p>
          <a:p>
            <a:pPr marL="0" indent="0">
              <a:lnSpc>
                <a:spcPct val="110000"/>
              </a:lnSpc>
              <a:buNone/>
            </a:pPr>
            <a:r>
              <a:rPr lang="en-US" sz="2400" dirty="0"/>
              <a:t>Still a third focuses on </a:t>
            </a:r>
            <a:r>
              <a:rPr lang="en-US" sz="2400" b="1" i="1" dirty="0">
                <a:solidFill>
                  <a:srgbClr val="FF0000"/>
                </a:solidFill>
                <a:effectLst>
                  <a:outerShdw blurRad="38100" dist="38100" dir="2700000" algn="tl">
                    <a:srgbClr val="000000">
                      <a:alpha val="43137"/>
                    </a:srgbClr>
                  </a:outerShdw>
                </a:effectLst>
              </a:rPr>
              <a:t>injustice</a:t>
            </a:r>
            <a:r>
              <a:rPr lang="en-US" sz="2400" dirty="0"/>
              <a:t>, especially when </a:t>
            </a:r>
            <a:r>
              <a:rPr lang="en-US" sz="2400" b="1" i="1" dirty="0">
                <a:solidFill>
                  <a:srgbClr val="FF0000"/>
                </a:solidFill>
                <a:effectLst>
                  <a:outerShdw blurRad="38100" dist="38100" dir="2700000" algn="tl">
                    <a:srgbClr val="000000">
                      <a:alpha val="43137"/>
                    </a:srgbClr>
                  </a:outerShdw>
                </a:effectLst>
              </a:rPr>
              <a:t>injustice is systematic and seeming integrated into the design of processes or outcomes</a:t>
            </a:r>
            <a:r>
              <a:rPr lang="en-US" sz="2400" dirty="0"/>
              <a:t>. </a:t>
            </a:r>
            <a:endParaRPr lang="el-GR" sz="2400" dirty="0"/>
          </a:p>
          <a:p>
            <a:pPr marL="0" indent="0">
              <a:lnSpc>
                <a:spcPct val="110000"/>
              </a:lnSpc>
              <a:buNone/>
            </a:pPr>
            <a:endParaRPr lang="el-GR" sz="2400" dirty="0"/>
          </a:p>
        </p:txBody>
      </p:sp>
      <p:sp>
        <p:nvSpPr>
          <p:cNvPr id="7" name="Title 2">
            <a:extLst>
              <a:ext uri="{FF2B5EF4-FFF2-40B4-BE49-F238E27FC236}">
                <a16:creationId xmlns:a16="http://schemas.microsoft.com/office/drawing/2014/main" id="{B73FBCE0-D83C-369D-E2D2-28A69968D96C}"/>
              </a:ext>
            </a:extLst>
          </p:cNvPr>
          <p:cNvSpPr>
            <a:spLocks noGrp="1"/>
          </p:cNvSpPr>
          <p:nvPr>
            <p:ph type="title"/>
          </p:nvPr>
        </p:nvSpPr>
        <p:spPr>
          <a:xfrm>
            <a:off x="838200" y="106363"/>
            <a:ext cx="8750300" cy="766762"/>
          </a:xfrm>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20517232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DF9D5-9C91-B2A7-2F46-B866DFAC3055}"/>
            </a:ext>
          </a:extLst>
        </p:cNvPr>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15F7F92F-4EC4-A526-8357-EC1003248AA8}"/>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11</a:t>
            </a:fld>
            <a:endParaRPr lang="en-US" sz="1300" dirty="0"/>
          </a:p>
        </p:txBody>
      </p:sp>
      <p:sp>
        <p:nvSpPr>
          <p:cNvPr id="2" name="Content Placeholder 2">
            <a:extLst>
              <a:ext uri="{FF2B5EF4-FFF2-40B4-BE49-F238E27FC236}">
                <a16:creationId xmlns:a16="http://schemas.microsoft.com/office/drawing/2014/main" id="{51A2E105-66A4-BD56-9D5E-DE946FF25989}"/>
              </a:ext>
            </a:extLst>
          </p:cNvPr>
          <p:cNvSpPr>
            <a:spLocks noGrp="1"/>
          </p:cNvSpPr>
          <p:nvPr>
            <p:ph idx="1"/>
          </p:nvPr>
        </p:nvSpPr>
        <p:spPr>
          <a:xfrm>
            <a:off x="838201" y="978794"/>
            <a:ext cx="10958847" cy="4986170"/>
          </a:xfrm>
        </p:spPr>
        <p:txBody>
          <a:bodyPr vert="horz" lIns="91440" tIns="45720" rIns="91440" bIns="45720" rtlCol="0">
            <a:noAutofit/>
          </a:bodyPr>
          <a:lstStyle/>
          <a:p>
            <a:pPr marL="0" indent="0">
              <a:lnSpc>
                <a:spcPct val="110000"/>
              </a:lnSpc>
              <a:buNone/>
            </a:pPr>
            <a:r>
              <a:rPr lang="en-GB" sz="2400" b="1" dirty="0">
                <a:latin typeface="Tw Cen MT"/>
                <a:cs typeface="Tw Cen MT"/>
              </a:rPr>
              <a:t>Energy Transition Ethics</a:t>
            </a:r>
            <a:endParaRPr lang="el-GR" sz="2400" b="1" dirty="0">
              <a:latin typeface="Tw Cen MT"/>
              <a:cs typeface="Tw Cen MT"/>
            </a:endParaRPr>
          </a:p>
          <a:p>
            <a:pPr marL="0" indent="0">
              <a:lnSpc>
                <a:spcPct val="110000"/>
              </a:lnSpc>
              <a:buNone/>
            </a:pPr>
            <a:r>
              <a:rPr lang="en-US" sz="2400" dirty="0"/>
              <a:t>Finally, a fourth attends to </a:t>
            </a:r>
            <a:r>
              <a:rPr lang="en-US" sz="2400" i="1" dirty="0">
                <a:effectLst>
                  <a:outerShdw blurRad="38100" dist="38100" dir="2700000" algn="tl">
                    <a:srgbClr val="000000">
                      <a:alpha val="43137"/>
                    </a:srgbClr>
                  </a:outerShdw>
                </a:effectLst>
              </a:rPr>
              <a:t>organizational values and practices</a:t>
            </a:r>
            <a:r>
              <a:rPr lang="en-US" sz="2400" dirty="0"/>
              <a:t>, especially with regard to the </a:t>
            </a:r>
            <a:r>
              <a:rPr lang="en-US" sz="2400" b="1" i="1" dirty="0">
                <a:effectLst>
                  <a:outerShdw blurRad="38100" dist="38100" dir="2700000" algn="tl">
                    <a:srgbClr val="000000">
                      <a:alpha val="43137"/>
                    </a:srgbClr>
                  </a:outerShdw>
                </a:effectLst>
              </a:rPr>
              <a:t>rights and responsibilities </a:t>
            </a:r>
            <a:r>
              <a:rPr lang="en-US" sz="2400" dirty="0"/>
              <a:t>of professionals, employers, employees, contractors, clients, and so forth. </a:t>
            </a:r>
            <a:endParaRPr lang="el-GR" sz="2400" dirty="0"/>
          </a:p>
          <a:p>
            <a:pPr marL="0" indent="0">
              <a:lnSpc>
                <a:spcPct val="110000"/>
              </a:lnSpc>
              <a:buNone/>
            </a:pPr>
            <a:endParaRPr lang="el-GR" sz="2400" dirty="0"/>
          </a:p>
          <a:p>
            <a:pPr marL="0" indent="0">
              <a:lnSpc>
                <a:spcPct val="110000"/>
              </a:lnSpc>
              <a:buNone/>
            </a:pPr>
            <a:r>
              <a:rPr lang="en-US" sz="2400" dirty="0"/>
              <a:t>In all of these dimensions, </a:t>
            </a:r>
            <a:r>
              <a:rPr lang="en-US" sz="2400" b="1" i="1" dirty="0">
                <a:effectLst>
                  <a:outerShdw blurRad="38100" dist="38100" dir="2700000" algn="tl">
                    <a:srgbClr val="000000">
                      <a:alpha val="43137"/>
                    </a:srgbClr>
                  </a:outerShdw>
                </a:effectLst>
              </a:rPr>
              <a:t>ethics operates </a:t>
            </a:r>
            <a:r>
              <a:rPr lang="en-US" sz="2400" dirty="0"/>
              <a:t>at the level of </a:t>
            </a:r>
            <a:r>
              <a:rPr lang="en-US" sz="2400" b="1" i="1" dirty="0">
                <a:effectLst>
                  <a:outerShdw blurRad="38100" dist="38100" dir="2700000" algn="tl">
                    <a:srgbClr val="000000">
                      <a:alpha val="43137"/>
                    </a:srgbClr>
                  </a:outerShdw>
                </a:effectLst>
              </a:rPr>
              <a:t>individuals</a:t>
            </a:r>
            <a:r>
              <a:rPr lang="en-US" sz="2400" dirty="0"/>
              <a:t> (what has come to be understood as micro-ethics) as well as at the level of </a:t>
            </a:r>
            <a:r>
              <a:rPr lang="en-US" sz="2400" b="1" i="1" dirty="0">
                <a:effectLst>
                  <a:outerShdw blurRad="38100" dist="38100" dir="2700000" algn="tl">
                    <a:srgbClr val="000000">
                      <a:alpha val="43137"/>
                    </a:srgbClr>
                  </a:outerShdw>
                </a:effectLst>
              </a:rPr>
              <a:t>organizations, professions, and societies </a:t>
            </a:r>
            <a:r>
              <a:rPr lang="en-US" sz="2400" dirty="0"/>
              <a:t>(what has come to be understood as macro-ethics).</a:t>
            </a:r>
            <a:endParaRPr lang="el-GR" sz="2400" dirty="0"/>
          </a:p>
          <a:p>
            <a:pPr marL="0" indent="0">
              <a:lnSpc>
                <a:spcPct val="110000"/>
              </a:lnSpc>
              <a:buNone/>
            </a:pPr>
            <a:endParaRPr lang="el-GR" sz="2400" dirty="0"/>
          </a:p>
          <a:p>
            <a:pPr marL="0" indent="0" algn="ctr">
              <a:lnSpc>
                <a:spcPct val="110000"/>
              </a:lnSpc>
              <a:buNone/>
            </a:pPr>
            <a:r>
              <a:rPr lang="en-US" sz="2400" i="1" dirty="0">
                <a:solidFill>
                  <a:srgbClr val="FF0000"/>
                </a:solidFill>
                <a:effectLst>
                  <a:outerShdw blurRad="38100" dist="38100" dir="2700000" algn="tl">
                    <a:srgbClr val="000000">
                      <a:alpha val="43137"/>
                    </a:srgbClr>
                  </a:outerShdw>
                </a:effectLst>
              </a:rPr>
              <a:t>Ethical questions permeate the planning and execution of energy transitions.</a:t>
            </a:r>
          </a:p>
        </p:txBody>
      </p:sp>
      <p:sp>
        <p:nvSpPr>
          <p:cNvPr id="7" name="Title 2">
            <a:extLst>
              <a:ext uri="{FF2B5EF4-FFF2-40B4-BE49-F238E27FC236}">
                <a16:creationId xmlns:a16="http://schemas.microsoft.com/office/drawing/2014/main" id="{22E07DB0-A3F1-78CC-0892-6DCC21610E52}"/>
              </a:ext>
            </a:extLst>
          </p:cNvPr>
          <p:cNvSpPr>
            <a:spLocks noGrp="1"/>
          </p:cNvSpPr>
          <p:nvPr>
            <p:ph type="title"/>
          </p:nvPr>
        </p:nvSpPr>
        <p:spPr>
          <a:xfrm>
            <a:off x="838200" y="106363"/>
            <a:ext cx="8750300" cy="766762"/>
          </a:xfrm>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117433246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55EEB-FE7C-3F60-78DA-91780A47F1B5}"/>
            </a:ext>
          </a:extLst>
        </p:cNvPr>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C3124AA-BED1-7906-3233-7C8989D5B436}"/>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12</a:t>
            </a:fld>
            <a:endParaRPr lang="en-US" sz="1300" dirty="0"/>
          </a:p>
        </p:txBody>
      </p:sp>
      <p:sp>
        <p:nvSpPr>
          <p:cNvPr id="2" name="Content Placeholder 2">
            <a:extLst>
              <a:ext uri="{FF2B5EF4-FFF2-40B4-BE49-F238E27FC236}">
                <a16:creationId xmlns:a16="http://schemas.microsoft.com/office/drawing/2014/main" id="{137FBB69-96B2-404E-7C7E-DC37446E02DD}"/>
              </a:ext>
            </a:extLst>
          </p:cNvPr>
          <p:cNvSpPr>
            <a:spLocks noGrp="1"/>
          </p:cNvSpPr>
          <p:nvPr>
            <p:ph idx="1"/>
          </p:nvPr>
        </p:nvSpPr>
        <p:spPr>
          <a:xfrm>
            <a:off x="838201" y="978794"/>
            <a:ext cx="10958847" cy="4986170"/>
          </a:xfrm>
        </p:spPr>
        <p:txBody>
          <a:bodyPr vert="horz" lIns="91440" tIns="45720" rIns="91440" bIns="45720" rtlCol="0">
            <a:noAutofit/>
          </a:bodyPr>
          <a:lstStyle/>
          <a:p>
            <a:pPr marL="0" indent="0">
              <a:lnSpc>
                <a:spcPct val="110000"/>
              </a:lnSpc>
              <a:buNone/>
            </a:pPr>
            <a:r>
              <a:rPr lang="en-GB" sz="2400" b="1" dirty="0">
                <a:latin typeface="Tw Cen MT"/>
                <a:cs typeface="Tw Cen MT"/>
              </a:rPr>
              <a:t>Energy Transition Ethics</a:t>
            </a:r>
            <a:endParaRPr lang="el-GR" sz="2400" b="1" dirty="0">
              <a:latin typeface="Tw Cen MT"/>
              <a:cs typeface="Tw Cen MT"/>
            </a:endParaRPr>
          </a:p>
          <a:p>
            <a:pPr marL="0" indent="0">
              <a:lnSpc>
                <a:spcPct val="110000"/>
              </a:lnSpc>
              <a:buNone/>
            </a:pPr>
            <a:r>
              <a:rPr lang="en-US" sz="2400" dirty="0"/>
              <a:t>At the most macro-scale, a range of questions</a:t>
            </a:r>
            <a:r>
              <a:rPr lang="el-GR" sz="2400" dirty="0"/>
              <a:t> </a:t>
            </a:r>
            <a:r>
              <a:rPr lang="en-US" sz="2400" dirty="0"/>
              <a:t>could be, for example: </a:t>
            </a:r>
            <a:endParaRPr lang="el-GR" sz="2400" dirty="0"/>
          </a:p>
          <a:p>
            <a:pPr marL="457200" indent="-457200">
              <a:lnSpc>
                <a:spcPct val="110000"/>
              </a:lnSpc>
              <a:buAutoNum type="arabicParenBoth"/>
            </a:pPr>
            <a:r>
              <a:rPr lang="en-US" sz="2400" dirty="0"/>
              <a:t>how much longer continuing to pump carbon into the atmosphere can be justified, given its projected impacts on future generations; </a:t>
            </a:r>
            <a:endParaRPr lang="el-GR" sz="2400" dirty="0"/>
          </a:p>
          <a:p>
            <a:pPr marL="457200" indent="-457200">
              <a:lnSpc>
                <a:spcPct val="110000"/>
              </a:lnSpc>
              <a:buAutoNum type="arabicParenBoth"/>
            </a:pPr>
            <a:r>
              <a:rPr lang="en-US" sz="2400" dirty="0"/>
              <a:t>who is responsible for taking action to reduce carbon emissions; </a:t>
            </a:r>
            <a:endParaRPr lang="el-GR" sz="2400" dirty="0"/>
          </a:p>
          <a:p>
            <a:pPr marL="457200" indent="-457200">
              <a:lnSpc>
                <a:spcPct val="110000"/>
              </a:lnSpc>
              <a:buAutoNum type="arabicParenBoth"/>
            </a:pPr>
            <a:r>
              <a:rPr lang="en-US" sz="2400" dirty="0"/>
              <a:t>who will pay for those reductions; and </a:t>
            </a:r>
            <a:endParaRPr lang="el-GR" sz="2400" dirty="0"/>
          </a:p>
          <a:p>
            <a:pPr marL="457200" indent="-457200">
              <a:lnSpc>
                <a:spcPct val="110000"/>
              </a:lnSpc>
              <a:buAutoNum type="arabicParenBoth"/>
            </a:pPr>
            <a:r>
              <a:rPr lang="en-US" sz="2400" dirty="0"/>
              <a:t>what other sacrifices are justified or required in the face of impending climate change. </a:t>
            </a:r>
          </a:p>
          <a:p>
            <a:pPr marL="0" indent="0" algn="ctr">
              <a:lnSpc>
                <a:spcPct val="110000"/>
              </a:lnSpc>
              <a:buNone/>
            </a:pPr>
            <a:r>
              <a:rPr lang="en-US" sz="2400" i="1" dirty="0">
                <a:solidFill>
                  <a:srgbClr val="FF0000"/>
                </a:solidFill>
                <a:effectLst>
                  <a:outerShdw blurRad="38100" dist="38100" dir="2700000" algn="tl">
                    <a:srgbClr val="000000">
                      <a:alpha val="43137"/>
                    </a:srgbClr>
                  </a:outerShdw>
                </a:effectLst>
              </a:rPr>
              <a:t>Meso-scale questions directly impact energy system design and thus the work of engineers transforming the energy system. These are applying in the island scale and impacts the most</a:t>
            </a:r>
            <a:endParaRPr lang="en-GB" sz="2400" i="1" dirty="0">
              <a:solidFill>
                <a:srgbClr val="FF0000"/>
              </a:solidFill>
              <a:effectLst>
                <a:outerShdw blurRad="38100" dist="38100" dir="2700000" algn="tl">
                  <a:srgbClr val="000000">
                    <a:alpha val="43137"/>
                  </a:srgbClr>
                </a:outerShdw>
              </a:effectLst>
              <a:latin typeface="Tw Cen MT"/>
              <a:cs typeface="Tw Cen MT"/>
            </a:endParaRPr>
          </a:p>
        </p:txBody>
      </p:sp>
      <p:sp>
        <p:nvSpPr>
          <p:cNvPr id="7" name="Title 2">
            <a:extLst>
              <a:ext uri="{FF2B5EF4-FFF2-40B4-BE49-F238E27FC236}">
                <a16:creationId xmlns:a16="http://schemas.microsoft.com/office/drawing/2014/main" id="{F5C40795-8D4D-9A57-E4E0-70C7FA4FEFBA}"/>
              </a:ext>
            </a:extLst>
          </p:cNvPr>
          <p:cNvSpPr>
            <a:spLocks noGrp="1"/>
          </p:cNvSpPr>
          <p:nvPr>
            <p:ph type="title"/>
          </p:nvPr>
        </p:nvSpPr>
        <p:spPr>
          <a:xfrm>
            <a:off x="838200" y="106363"/>
            <a:ext cx="8750300" cy="766762"/>
          </a:xfrm>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2011268655"/>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b="1" dirty="0">
                <a:latin typeface="Tw Cen MT"/>
                <a:cs typeface="Tw Cen MT"/>
              </a:rPr>
              <a:t>Energy policy</a:t>
            </a:r>
          </a:p>
          <a:p>
            <a:pPr marL="0" indent="0">
              <a:buNone/>
            </a:pPr>
            <a:r>
              <a:rPr lang="en-US" dirty="0">
                <a:latin typeface="Tw Cen MT"/>
                <a:cs typeface="Tw Cen MT"/>
              </a:rPr>
              <a:t>Energy policy is the framework that addresses all of the aspects related to energy: type of energy, production, pricing, distribution and availability. Policy is developed usually on country level, since main policy is applied on country/states level. But energy policy is also developed on global or regional level by relevant institutions (United nations, European Union) , A country energy policy can be detailed in policies for specific regions in the country. </a:t>
            </a:r>
          </a:p>
          <a:p>
            <a:pPr marL="0" indent="0">
              <a:buNone/>
            </a:pPr>
            <a:r>
              <a:rPr lang="en-US" dirty="0">
                <a:latin typeface="Tw Cen MT"/>
                <a:cs typeface="Tw Cen MT"/>
              </a:rPr>
              <a:t>Some typical differentiation of policies for energy, can apply between </a:t>
            </a:r>
          </a:p>
          <a:p>
            <a:r>
              <a:rPr lang="en-US" dirty="0">
                <a:latin typeface="Tw Cen MT"/>
                <a:cs typeface="Tw Cen MT"/>
              </a:rPr>
              <a:t>rural and urban areas</a:t>
            </a:r>
          </a:p>
          <a:p>
            <a:r>
              <a:rPr lang="en-US" dirty="0">
                <a:latin typeface="Tw Cen MT"/>
                <a:cs typeface="Tw Cen MT"/>
              </a:rPr>
              <a:t>areas with different economic activities, </a:t>
            </a:r>
            <a:r>
              <a:rPr lang="en-US" dirty="0" err="1">
                <a:latin typeface="Tw Cen MT"/>
                <a:cs typeface="Tw Cen MT"/>
              </a:rPr>
              <a:t>eg</a:t>
            </a:r>
            <a:r>
              <a:rPr lang="en-US" dirty="0">
                <a:latin typeface="Tw Cen MT"/>
                <a:cs typeface="Tw Cen MT"/>
              </a:rPr>
              <a:t> agriculture, industrial, touristic  </a:t>
            </a:r>
          </a:p>
          <a:p>
            <a:r>
              <a:rPr lang="en-US" dirty="0">
                <a:latin typeface="Tw Cen MT"/>
                <a:cs typeface="Tw Cen MT"/>
              </a:rPr>
              <a:t>off shore/remote areas :islands, overseas, out of borders).</a:t>
            </a: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3964042750"/>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289" y="2267205"/>
            <a:ext cx="7358558" cy="3323653"/>
          </a:xfrm>
        </p:spPr>
        <p:txBody>
          <a:bodyPr>
            <a:normAutofit/>
          </a:bodyPr>
          <a:lstStyle/>
          <a:p>
            <a:pPr marL="0" indent="0">
              <a:buNone/>
            </a:pPr>
            <a:r>
              <a:rPr lang="en-US" dirty="0">
                <a:latin typeface="Tw Cen MT"/>
                <a:cs typeface="Tw Cen MT"/>
              </a:rPr>
              <a:t>You can discover yourself the general policy of European Union about Energy:</a:t>
            </a:r>
          </a:p>
          <a:p>
            <a:pPr marL="0" indent="0">
              <a:buNone/>
            </a:pPr>
            <a:r>
              <a:rPr lang="en-US" dirty="0">
                <a:latin typeface="Tw Cen MT"/>
                <a:cs typeface="Tw Cen MT"/>
                <a:hlinkClick r:id="rId2"/>
              </a:rPr>
              <a:t>https://www.europarl.europa.eu/factsheets/en/sheet/68/energy-policy-general-principles</a:t>
            </a:r>
            <a:endParaRPr lang="en-US" dirty="0">
              <a:latin typeface="Tw Cen MT"/>
              <a:cs typeface="Tw Cen MT"/>
            </a:endParaRPr>
          </a:p>
          <a:p>
            <a:pPr marL="0" indent="0">
              <a:buNone/>
            </a:pPr>
            <a:endParaRPr lang="en-US" dirty="0">
              <a:latin typeface="Tw Cen MT"/>
              <a:cs typeface="Tw Cen MT"/>
            </a:endParaRPr>
          </a:p>
          <a:p>
            <a:pPr marL="0" indent="0">
              <a:buNone/>
            </a:pPr>
            <a:r>
              <a:rPr lang="en-US" dirty="0">
                <a:latin typeface="Tw Cen MT"/>
                <a:cs typeface="Tw Cen MT"/>
              </a:rPr>
              <a:t>Can you find the </a:t>
            </a:r>
            <a:r>
              <a:rPr lang="en-US" u="sng" dirty="0">
                <a:latin typeface="Tw Cen MT"/>
                <a:cs typeface="Tw Cen MT"/>
              </a:rPr>
              <a:t>four principles </a:t>
            </a:r>
            <a:r>
              <a:rPr lang="en-US" dirty="0">
                <a:latin typeface="Tw Cen MT"/>
                <a:cs typeface="Tw Cen MT"/>
              </a:rPr>
              <a:t>that is based on?</a:t>
            </a:r>
          </a:p>
        </p:txBody>
      </p:sp>
      <p:pic>
        <p:nvPicPr>
          <p:cNvPr id="4" name="Picture 3" descr="Στιγμιότυπο 2024-07-10, 9.30.14 πμ.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99424" y="2136633"/>
            <a:ext cx="3775638" cy="2504768"/>
          </a:xfrm>
          <a:prstGeom prst="rect">
            <a:avLst/>
          </a:prstGeom>
        </p:spPr>
      </p:pic>
      <p:sp>
        <p:nvSpPr>
          <p:cNvPr id="5" name="Content Placeholder 2"/>
          <p:cNvSpPr txBox="1">
            <a:spLocks/>
          </p:cNvSpPr>
          <p:nvPr/>
        </p:nvSpPr>
        <p:spPr>
          <a:xfrm>
            <a:off x="831839" y="873452"/>
            <a:ext cx="10308289" cy="1263181"/>
          </a:xfrm>
          <a:prstGeom prst="rect">
            <a:avLst/>
          </a:prstGeom>
        </p:spPr>
        <p:txBody>
          <a:bodyPr vert="horz" lIns="91440" tIns="45720" rIns="91440" bIns="45720" rtlCol="0">
            <a:normAutofit/>
          </a:bodyPr>
          <a:lst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latin typeface="Tw Cen MT"/>
                <a:cs typeface="Tw Cen MT"/>
              </a:rPr>
              <a:t>Energy policy</a:t>
            </a:r>
          </a:p>
          <a:p>
            <a:pPr marL="0" indent="0">
              <a:buFont typeface="Arial" panose="020B0604020202020204" pitchFamily="34" charset="0"/>
              <a:buNone/>
            </a:pPr>
            <a:r>
              <a:rPr lang="en-US" dirty="0">
                <a:latin typeface="Tw Cen MT"/>
                <a:cs typeface="Tw Cen MT"/>
              </a:rPr>
              <a:t>Energy policy is drafted based on values and aims to a scope.</a:t>
            </a:r>
          </a:p>
        </p:txBody>
      </p:sp>
      <p:sp>
        <p:nvSpPr>
          <p:cNvPr id="6"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48802389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288" y="1587338"/>
            <a:ext cx="10356839" cy="3323653"/>
          </a:xfrm>
        </p:spPr>
        <p:txBody>
          <a:bodyPr>
            <a:noAutofit/>
          </a:bodyPr>
          <a:lstStyle/>
          <a:p>
            <a:pPr marL="0" indent="0">
              <a:buNone/>
            </a:pPr>
            <a:r>
              <a:rPr lang="en-US" sz="2400" dirty="0">
                <a:latin typeface="Tw Cen MT"/>
                <a:cs typeface="Tw Cen MT"/>
              </a:rPr>
              <a:t>The Energy policy of European Union is based on the following four principles :</a:t>
            </a:r>
          </a:p>
          <a:p>
            <a:pPr marL="0" indent="0">
              <a:buNone/>
            </a:pPr>
            <a:endParaRPr lang="en-US" sz="2400" dirty="0">
              <a:latin typeface="Tw Cen MT"/>
              <a:cs typeface="Tw Cen MT"/>
            </a:endParaRPr>
          </a:p>
          <a:p>
            <a:pPr marL="230188" indent="-50800"/>
            <a:r>
              <a:rPr lang="en-US" sz="2400" b="1" dirty="0" err="1">
                <a:latin typeface="Tw Cen MT"/>
                <a:cs typeface="Tw Cen MT"/>
              </a:rPr>
              <a:t>decarbonization</a:t>
            </a:r>
            <a:r>
              <a:rPr lang="en-US" sz="2400" b="1" dirty="0">
                <a:latin typeface="Tw Cen MT"/>
                <a:cs typeface="Tw Cen MT"/>
              </a:rPr>
              <a:t>, </a:t>
            </a:r>
          </a:p>
          <a:p>
            <a:pPr marL="230188" indent="-50800"/>
            <a:r>
              <a:rPr lang="en-US" sz="2400" b="1" dirty="0">
                <a:latin typeface="Tw Cen MT"/>
                <a:cs typeface="Tw Cen MT"/>
              </a:rPr>
              <a:t>competitiveness, </a:t>
            </a:r>
          </a:p>
          <a:p>
            <a:pPr marL="230188" indent="-50800"/>
            <a:r>
              <a:rPr lang="en-US" sz="2400" b="1" dirty="0">
                <a:latin typeface="Tw Cen MT"/>
                <a:cs typeface="Tw Cen MT"/>
              </a:rPr>
              <a:t>security of supply, </a:t>
            </a:r>
            <a:endParaRPr lang="en-US" sz="2400" dirty="0">
              <a:latin typeface="Tw Cen MT"/>
              <a:cs typeface="Tw Cen MT"/>
            </a:endParaRPr>
          </a:p>
          <a:p>
            <a:pPr marL="230188" indent="-50800"/>
            <a:r>
              <a:rPr lang="en-US" sz="2400" b="1" dirty="0">
                <a:latin typeface="Tw Cen MT"/>
                <a:cs typeface="Tw Cen MT"/>
              </a:rPr>
              <a:t>sustainability</a:t>
            </a:r>
            <a:r>
              <a:rPr lang="en-US" sz="2400" dirty="0">
                <a:latin typeface="Tw Cen MT"/>
                <a:cs typeface="Tw Cen MT"/>
              </a:rPr>
              <a:t>. </a:t>
            </a:r>
          </a:p>
          <a:p>
            <a:pPr marL="0" indent="0">
              <a:buNone/>
            </a:pPr>
            <a:r>
              <a:rPr lang="en-US" sz="2000" i="1" dirty="0">
                <a:latin typeface="Tw Cen MT"/>
                <a:cs typeface="Tw Cen MT"/>
                <a:hlinkClick r:id="rId2"/>
              </a:rPr>
              <a:t>https://www.europarl.europa.eu/factsheets/en/sheet/68/energy-policy-general-principles</a:t>
            </a:r>
            <a:endParaRPr lang="en-US" sz="2000" i="1" dirty="0">
              <a:latin typeface="Tw Cen MT"/>
              <a:cs typeface="Tw Cen MT"/>
            </a:endParaRPr>
          </a:p>
        </p:txBody>
      </p:sp>
      <p:sp>
        <p:nvSpPr>
          <p:cNvPr id="5" name="Content Placeholder 2"/>
          <p:cNvSpPr txBox="1">
            <a:spLocks/>
          </p:cNvSpPr>
          <p:nvPr/>
        </p:nvSpPr>
        <p:spPr>
          <a:xfrm>
            <a:off x="831839" y="873452"/>
            <a:ext cx="10308289" cy="1263181"/>
          </a:xfrm>
          <a:prstGeom prst="rect">
            <a:avLst/>
          </a:prstGeom>
        </p:spPr>
        <p:txBody>
          <a:bodyPr vert="horz" lIns="91440" tIns="45720" rIns="91440" bIns="45720" rtlCol="0">
            <a:normAutofit/>
          </a:bodyPr>
          <a:lst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latin typeface="Tw Cen MT"/>
                <a:cs typeface="Tw Cen MT"/>
              </a:rPr>
              <a:t>Energy policy</a:t>
            </a:r>
          </a:p>
        </p:txBody>
      </p:sp>
      <p:sp>
        <p:nvSpPr>
          <p:cNvPr id="6"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654396266"/>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5718" y="1433406"/>
            <a:ext cx="10356839" cy="4441673"/>
          </a:xfrm>
        </p:spPr>
        <p:txBody>
          <a:bodyPr>
            <a:noAutofit/>
          </a:bodyPr>
          <a:lstStyle/>
          <a:p>
            <a:pPr marL="0" indent="0">
              <a:buNone/>
            </a:pPr>
            <a:r>
              <a:rPr lang="en-US" sz="2400" dirty="0">
                <a:latin typeface="Tw Cen MT"/>
                <a:cs typeface="Tw Cen MT"/>
              </a:rPr>
              <a:t>The objectives of the EU Energy Policy include :</a:t>
            </a:r>
          </a:p>
          <a:p>
            <a:pPr marL="0" indent="0">
              <a:buNone/>
            </a:pPr>
            <a:endParaRPr lang="en-US" sz="2400" dirty="0">
              <a:latin typeface="Tw Cen MT"/>
              <a:cs typeface="Tw Cen MT"/>
            </a:endParaRPr>
          </a:p>
          <a:p>
            <a:pPr marL="230188" indent="39688"/>
            <a:r>
              <a:rPr lang="en-US" sz="2400" dirty="0">
                <a:latin typeface="Tw Cen MT"/>
                <a:cs typeface="Tw Cen MT"/>
              </a:rPr>
              <a:t>ensuring the functioning of the energy market </a:t>
            </a:r>
          </a:p>
          <a:p>
            <a:pPr marL="230188" indent="39688"/>
            <a:r>
              <a:rPr lang="en-US" sz="2400" dirty="0">
                <a:latin typeface="Tw Cen MT"/>
                <a:cs typeface="Tw Cen MT"/>
              </a:rPr>
              <a:t>a secure energy supply within the EU, </a:t>
            </a:r>
          </a:p>
          <a:p>
            <a:pPr marL="230188" indent="39688"/>
            <a:r>
              <a:rPr lang="en-US" sz="2400" dirty="0">
                <a:latin typeface="Tw Cen MT"/>
                <a:cs typeface="Tw Cen MT"/>
              </a:rPr>
              <a:t>promoting energy efficiency and savings, </a:t>
            </a:r>
          </a:p>
          <a:p>
            <a:pPr marL="230188" indent="39688"/>
            <a:r>
              <a:rPr lang="en-US" sz="2400" dirty="0">
                <a:latin typeface="Tw Cen MT"/>
                <a:cs typeface="Tw Cen MT"/>
              </a:rPr>
              <a:t>the development of renewable energies </a:t>
            </a:r>
          </a:p>
          <a:p>
            <a:pPr marL="230188" indent="39688"/>
            <a:r>
              <a:rPr lang="en-US" sz="2400" dirty="0">
                <a:latin typeface="Tw Cen MT"/>
                <a:cs typeface="Tw Cen MT"/>
              </a:rPr>
              <a:t>the interconnection of energy networks. </a:t>
            </a:r>
          </a:p>
          <a:p>
            <a:pPr marL="230188" indent="39688"/>
            <a:r>
              <a:rPr lang="en-US" sz="2400" dirty="0">
                <a:latin typeface="Tw Cen MT"/>
                <a:cs typeface="Tw Cen MT"/>
              </a:rPr>
              <a:t>A complete Energy Union in  EU.</a:t>
            </a:r>
          </a:p>
          <a:p>
            <a:endParaRPr lang="en-US" sz="2400" dirty="0">
              <a:latin typeface="Tw Cen MT"/>
              <a:cs typeface="Tw Cen MT"/>
            </a:endParaRPr>
          </a:p>
          <a:p>
            <a:pPr marL="0" indent="0">
              <a:buNone/>
            </a:pPr>
            <a:r>
              <a:rPr lang="en-US" sz="2400" i="1" dirty="0">
                <a:latin typeface="Tw Cen MT"/>
                <a:cs typeface="Tw Cen MT"/>
                <a:hlinkClick r:id="rId2"/>
              </a:rPr>
              <a:t>https://www.europarl.europa.eu/factsheets/en/sheet/68/energy-policy-general-principles</a:t>
            </a:r>
            <a:endParaRPr lang="en-US" sz="2400" i="1" dirty="0">
              <a:latin typeface="Tw Cen MT"/>
              <a:cs typeface="Tw Cen MT"/>
            </a:endParaRPr>
          </a:p>
          <a:p>
            <a:endParaRPr lang="en-US" sz="2400" dirty="0">
              <a:latin typeface="Tw Cen MT"/>
              <a:cs typeface="Tw Cen MT"/>
            </a:endParaRPr>
          </a:p>
        </p:txBody>
      </p:sp>
      <p:sp>
        <p:nvSpPr>
          <p:cNvPr id="5" name="Content Placeholder 2"/>
          <p:cNvSpPr txBox="1">
            <a:spLocks/>
          </p:cNvSpPr>
          <p:nvPr/>
        </p:nvSpPr>
        <p:spPr>
          <a:xfrm>
            <a:off x="831839" y="873452"/>
            <a:ext cx="10308289" cy="1263181"/>
          </a:xfrm>
          <a:prstGeom prst="rect">
            <a:avLst/>
          </a:prstGeom>
        </p:spPr>
        <p:txBody>
          <a:bodyPr vert="horz" lIns="91440" tIns="45720" rIns="91440" bIns="45720" rtlCol="0">
            <a:normAutofit/>
          </a:bodyPr>
          <a:lst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latin typeface="Tw Cen MT"/>
                <a:cs typeface="Tw Cen MT"/>
              </a:rPr>
              <a:t>Energy policy</a:t>
            </a:r>
          </a:p>
        </p:txBody>
      </p:sp>
      <p:sp>
        <p:nvSpPr>
          <p:cNvPr id="6"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722807488"/>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840" y="1433407"/>
            <a:ext cx="10500718" cy="2389244"/>
          </a:xfrm>
        </p:spPr>
        <p:txBody>
          <a:bodyPr>
            <a:noAutofit/>
          </a:bodyPr>
          <a:lstStyle/>
          <a:p>
            <a:pPr marL="0" indent="0">
              <a:buNone/>
            </a:pPr>
            <a:r>
              <a:rPr lang="en-US" sz="2400" dirty="0">
                <a:latin typeface="Tw Cen MT"/>
                <a:cs typeface="Tw Cen MT"/>
              </a:rPr>
              <a:t>Energy policy is a holistic framework, based on somehow abstract and ethical ideas. However, it is of vital importance and should not be overlooked or described in generic terms (</a:t>
            </a:r>
            <a:r>
              <a:rPr lang="en-US" sz="2400" i="1" dirty="0">
                <a:latin typeface="Tw Cen MT"/>
                <a:cs typeface="Tw Cen MT"/>
              </a:rPr>
              <a:t>Coca Cola policy, fits to all</a:t>
            </a:r>
            <a:r>
              <a:rPr lang="en-US" sz="2400" dirty="0">
                <a:latin typeface="Tw Cen MT"/>
                <a:cs typeface="Tw Cen MT"/>
              </a:rPr>
              <a:t>). Policy drives all actions for managing energy matters. </a:t>
            </a:r>
          </a:p>
          <a:p>
            <a:pPr marL="0" indent="0">
              <a:buNone/>
            </a:pPr>
            <a:r>
              <a:rPr lang="en-US" sz="2400" dirty="0">
                <a:latin typeface="Tw Cen MT"/>
                <a:cs typeface="Tw Cen MT"/>
              </a:rPr>
              <a:t>It has to balance social and ethical values, with the demands of economy and the technological progress and achievements.</a:t>
            </a:r>
          </a:p>
        </p:txBody>
      </p:sp>
      <p:sp>
        <p:nvSpPr>
          <p:cNvPr id="5" name="Content Placeholder 2"/>
          <p:cNvSpPr txBox="1">
            <a:spLocks/>
          </p:cNvSpPr>
          <p:nvPr/>
        </p:nvSpPr>
        <p:spPr>
          <a:xfrm>
            <a:off x="831839" y="873452"/>
            <a:ext cx="10308289" cy="1263181"/>
          </a:xfrm>
          <a:prstGeom prst="rect">
            <a:avLst/>
          </a:prstGeom>
        </p:spPr>
        <p:txBody>
          <a:bodyPr vert="horz" lIns="91440" tIns="45720" rIns="91440" bIns="45720" rtlCol="0">
            <a:normAutofit/>
          </a:bodyPr>
          <a:lst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latin typeface="Tw Cen MT"/>
                <a:cs typeface="Tw Cen MT"/>
              </a:rPr>
              <a:t>Energy policy</a:t>
            </a:r>
          </a:p>
        </p:txBody>
      </p:sp>
      <p:pic>
        <p:nvPicPr>
          <p:cNvPr id="4" name="Picture 3"/>
          <p:cNvPicPr>
            <a:picLocks noChangeAspect="1"/>
          </p:cNvPicPr>
          <p:nvPr/>
        </p:nvPicPr>
        <p:blipFill>
          <a:blip r:embed="rId2"/>
          <a:stretch>
            <a:fillRect/>
          </a:stretch>
        </p:blipFill>
        <p:spPr>
          <a:xfrm>
            <a:off x="8512701" y="3928199"/>
            <a:ext cx="3492500" cy="2324100"/>
          </a:xfrm>
          <a:prstGeom prst="rect">
            <a:avLst/>
          </a:prstGeom>
        </p:spPr>
      </p:pic>
      <p:sp>
        <p:nvSpPr>
          <p:cNvPr id="6" name="Content Placeholder 2"/>
          <p:cNvSpPr txBox="1">
            <a:spLocks/>
          </p:cNvSpPr>
          <p:nvPr/>
        </p:nvSpPr>
        <p:spPr>
          <a:xfrm>
            <a:off x="838200" y="3812751"/>
            <a:ext cx="7526060" cy="3859600"/>
          </a:xfrm>
          <a:prstGeom prst="rect">
            <a:avLst/>
          </a:prstGeom>
        </p:spPr>
        <p:txBody>
          <a:bodyPr vert="horz" lIns="91440" tIns="45720" rIns="91440" bIns="45720" rtlCol="0">
            <a:noAutofit/>
          </a:bodyPr>
          <a:lst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latin typeface="Tw Cen MT"/>
                <a:cs typeface="Tw Cen MT"/>
              </a:rPr>
              <a:t>A wrong or unclear or ill structured or incomplete energy policy, will lead to bad energy management. Apart from the harm to society and economy, it will lead to objections to innovation and technological advance and the immersion of energy activism. </a:t>
            </a:r>
          </a:p>
          <a:p>
            <a:pPr marL="0" indent="0">
              <a:buFont typeface="Arial" panose="020B0604020202020204" pitchFamily="34" charset="0"/>
              <a:buNone/>
            </a:pPr>
            <a:r>
              <a:rPr lang="en-US" sz="2400" dirty="0">
                <a:latin typeface="Tw Cen MT"/>
                <a:cs typeface="Tw Cen MT"/>
              </a:rPr>
              <a:t>A proper Energy policy is vital, especially in times of Energy Transformation.</a:t>
            </a:r>
          </a:p>
        </p:txBody>
      </p:sp>
      <p:sp>
        <p:nvSpPr>
          <p:cNvPr id="7"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1320202101"/>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ctr">
              <a:buNone/>
            </a:pPr>
            <a:r>
              <a:rPr lang="en-US" b="1" dirty="0">
                <a:latin typeface="Tw Cen MT"/>
                <a:cs typeface="Tw Cen MT"/>
              </a:rPr>
              <a:t>Values of Energy Policy</a:t>
            </a:r>
          </a:p>
          <a:p>
            <a:pPr marL="0" indent="0">
              <a:buNone/>
            </a:pPr>
            <a:endParaRPr lang="en-US" b="1" dirty="0">
              <a:latin typeface="Tw Cen MT"/>
              <a:cs typeface="Tw Cen MT"/>
            </a:endParaRPr>
          </a:p>
          <a:p>
            <a:pPr marL="0" indent="0">
              <a:buNone/>
            </a:pPr>
            <a:r>
              <a:rPr lang="en-US" dirty="0">
                <a:latin typeface="Tw Cen MT"/>
                <a:cs typeface="Tw Cen MT"/>
              </a:rPr>
              <a:t>Energy justice is verifying the ways in which benefits and deficits are distributed, remediated and victims are recognized.</a:t>
            </a:r>
          </a:p>
          <a:p>
            <a:pPr marL="0" indent="0">
              <a:buNone/>
            </a:pPr>
            <a:r>
              <a:rPr lang="en-US" dirty="0">
                <a:latin typeface="Tw Cen MT"/>
                <a:cs typeface="Tw Cen MT"/>
              </a:rPr>
              <a:t>Energy justice evaluates (Kirsten Jenkins et al., 2016):</a:t>
            </a:r>
          </a:p>
          <a:p>
            <a:pPr marL="269875" indent="0">
              <a:buNone/>
            </a:pPr>
            <a:r>
              <a:rPr lang="en-US" dirty="0">
                <a:latin typeface="Tw Cen MT"/>
                <a:cs typeface="Tw Cen MT"/>
              </a:rPr>
              <a:t>(a) where injustices emerge, </a:t>
            </a:r>
          </a:p>
          <a:p>
            <a:pPr marL="269875" indent="0">
              <a:buNone/>
            </a:pPr>
            <a:r>
              <a:rPr lang="en-US" dirty="0">
                <a:latin typeface="Tw Cen MT"/>
                <a:cs typeface="Tw Cen MT"/>
              </a:rPr>
              <a:t>(b) which affected sections of society are ignored, </a:t>
            </a:r>
          </a:p>
          <a:p>
            <a:pPr marL="269875" indent="0">
              <a:buNone/>
            </a:pPr>
            <a:r>
              <a:rPr lang="en-US" dirty="0">
                <a:latin typeface="Tw Cen MT"/>
                <a:cs typeface="Tw Cen MT"/>
              </a:rPr>
              <a:t>(c) which processes exist for their remediation in order to </a:t>
            </a:r>
            <a:r>
              <a:rPr lang="en-US" sz="2800" dirty="0">
                <a:solidFill>
                  <a:schemeClr val="tx1"/>
                </a:solidFill>
                <a:latin typeface="Tw Cen MT"/>
                <a:cs typeface="Tw Cen MT"/>
              </a:rPr>
              <a:t>reveal, and reduce such injustices.</a:t>
            </a:r>
          </a:p>
          <a:p>
            <a:pPr marL="0" indent="0">
              <a:buNone/>
            </a:pPr>
            <a:endParaRPr lang="en-US" b="1" dirty="0">
              <a:latin typeface="Tw Cen MT"/>
              <a:cs typeface="Tw Cen MT"/>
            </a:endParaRPr>
          </a:p>
          <a:p>
            <a:pPr marL="0" indent="0">
              <a:buNone/>
            </a:pPr>
            <a:endParaRPr lang="en-US" b="1" dirty="0">
              <a:latin typeface="Tw Cen MT"/>
              <a:cs typeface="Tw Cen MT"/>
            </a:endParaRP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416777456"/>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b="1" dirty="0">
                <a:latin typeface="Tw Cen MT"/>
                <a:cs typeface="Tw Cen MT"/>
              </a:rPr>
              <a:t>Values of Energy Policy-Energy Justice</a:t>
            </a:r>
          </a:p>
          <a:p>
            <a:pPr marL="0" indent="0" algn="ctr">
              <a:buNone/>
            </a:pPr>
            <a:endParaRPr lang="en-US" b="1" dirty="0">
              <a:latin typeface="Tw Cen MT"/>
              <a:cs typeface="Tw Cen MT"/>
            </a:endParaRPr>
          </a:p>
          <a:p>
            <a:pPr marL="0" indent="0">
              <a:buNone/>
            </a:pPr>
            <a:r>
              <a:rPr lang="en-US" dirty="0">
                <a:latin typeface="Tw Cen MT"/>
                <a:cs typeface="Tw Cen MT"/>
              </a:rPr>
              <a:t>Energy justice is deployed in three </a:t>
            </a:r>
            <a:r>
              <a:rPr lang="en-US" dirty="0" err="1">
                <a:latin typeface="Tw Cen MT"/>
                <a:cs typeface="Tw Cen MT"/>
              </a:rPr>
              <a:t>pilars</a:t>
            </a:r>
            <a:r>
              <a:rPr lang="en-US" dirty="0">
                <a:latin typeface="Tw Cen MT"/>
                <a:cs typeface="Tw Cen MT"/>
              </a:rPr>
              <a:t> </a:t>
            </a:r>
            <a:r>
              <a:rPr lang="en-US" sz="2000" dirty="0">
                <a:latin typeface="Tw Cen MT"/>
                <a:cs typeface="Tw Cen MT"/>
              </a:rPr>
              <a:t>(Kirsten Jenkins</a:t>
            </a:r>
            <a:r>
              <a:rPr lang="en-US" sz="2000" b="1" dirty="0">
                <a:latin typeface="Tw Cen MT"/>
                <a:cs typeface="Tw Cen MT"/>
              </a:rPr>
              <a:t> </a:t>
            </a:r>
            <a:r>
              <a:rPr lang="en-US" sz="2000" dirty="0">
                <a:latin typeface="Tw Cen MT"/>
                <a:cs typeface="Tw Cen MT"/>
              </a:rPr>
              <a:t>et al. , 2016)</a:t>
            </a:r>
            <a:r>
              <a:rPr lang="en-US" dirty="0">
                <a:latin typeface="Tw Cen MT"/>
                <a:cs typeface="Tw Cen MT"/>
              </a:rPr>
              <a:t>:</a:t>
            </a:r>
          </a:p>
          <a:p>
            <a:pPr marL="514350" indent="-65088">
              <a:buFont typeface="+mj-lt"/>
              <a:buAutoNum type="arabicPeriod"/>
            </a:pPr>
            <a:r>
              <a:rPr lang="en-US" dirty="0">
                <a:latin typeface="Tw Cen MT"/>
                <a:cs typeface="Tw Cen MT"/>
              </a:rPr>
              <a:t>Procedural justice</a:t>
            </a:r>
          </a:p>
          <a:p>
            <a:pPr marL="514350" indent="-65088">
              <a:buFont typeface="+mj-lt"/>
              <a:buAutoNum type="arabicPeriod"/>
            </a:pPr>
            <a:r>
              <a:rPr lang="en-US" dirty="0">
                <a:latin typeface="Tw Cen MT"/>
                <a:cs typeface="Tw Cen MT"/>
              </a:rPr>
              <a:t>Distributional justice</a:t>
            </a:r>
          </a:p>
          <a:p>
            <a:pPr marL="514350" indent="-65088">
              <a:buFont typeface="+mj-lt"/>
              <a:buAutoNum type="arabicPeriod"/>
            </a:pPr>
            <a:r>
              <a:rPr lang="en-US" dirty="0">
                <a:latin typeface="Tw Cen MT"/>
                <a:cs typeface="Tw Cen MT"/>
              </a:rPr>
              <a:t>Recognition-based justice</a:t>
            </a:r>
          </a:p>
          <a:p>
            <a:pPr marL="514350" indent="-514350">
              <a:buFont typeface="+mj-lt"/>
              <a:buAutoNum type="arabicPeriod"/>
            </a:pPr>
            <a:endParaRPr lang="en-US" dirty="0">
              <a:latin typeface="Tw Cen MT"/>
              <a:cs typeface="Tw Cen MT"/>
            </a:endParaRP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115637971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256573" y="105813"/>
            <a:ext cx="10557954" cy="767639"/>
          </a:xfrm>
        </p:spPr>
        <p:txBody>
          <a:bodyPr/>
          <a:lstStyle/>
          <a:p>
            <a:r>
              <a:rPr lang="en-GB" sz="1800" dirty="0"/>
              <a:t>MOOC 3: BUSINESS AND REGULATORY ETHICAL ASPECTS</a:t>
            </a:r>
            <a:br>
              <a:rPr lang="en-GB" sz="1800" dirty="0"/>
            </a:br>
            <a:r>
              <a:rPr lang="en-GB" sz="1800" dirty="0"/>
              <a:t>UNIT 1: INTRODUCTION</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b="1" dirty="0">
                <a:solidFill>
                  <a:srgbClr val="313131"/>
                </a:solidFill>
                <a:highlight>
                  <a:srgbClr val="FFFFFF"/>
                </a:highlight>
                <a:latin typeface="Tw Cen MT"/>
                <a:cs typeface="Tw Cen MT"/>
              </a:rPr>
              <a:t>Description of the Unit</a:t>
            </a:r>
          </a:p>
          <a:p>
            <a:pPr marL="0" indent="0">
              <a:buNone/>
            </a:pPr>
            <a:r>
              <a:rPr lang="en-US" sz="2400" dirty="0">
                <a:solidFill>
                  <a:srgbClr val="313131"/>
                </a:solidFill>
                <a:highlight>
                  <a:srgbClr val="FFFFFF"/>
                </a:highlight>
                <a:latin typeface="Tw Cen MT"/>
                <a:cs typeface="Tw Cen MT"/>
              </a:rPr>
              <a:t>This unit is targeting the business sector and its role on addressing the Ethical, Societal and Justice issues of Energy and Energy Transition (ET). </a:t>
            </a:r>
          </a:p>
          <a:p>
            <a:pPr marL="0" indent="0">
              <a:buNone/>
            </a:pPr>
            <a:r>
              <a:rPr lang="en-US" sz="2400" dirty="0">
                <a:solidFill>
                  <a:srgbClr val="313131"/>
                </a:solidFill>
                <a:highlight>
                  <a:srgbClr val="FFFFFF"/>
                </a:highlight>
                <a:latin typeface="Tw Cen MT"/>
                <a:cs typeface="Tw Cen MT"/>
              </a:rPr>
              <a:t>Target Audience is mainly the businesses involved in the delivery of solutions to support ET (e.g., equipment provides, services’ providers, </a:t>
            </a:r>
            <a:r>
              <a:rPr lang="en-US" sz="2400" dirty="0" err="1">
                <a:solidFill>
                  <a:srgbClr val="313131"/>
                </a:solidFill>
                <a:highlight>
                  <a:srgbClr val="FFFFFF"/>
                </a:highlight>
                <a:latin typeface="Tw Cen MT"/>
                <a:cs typeface="Tw Cen MT"/>
              </a:rPr>
              <a:t>etc</a:t>
            </a:r>
            <a:r>
              <a:rPr lang="en-US" sz="2400" dirty="0">
                <a:solidFill>
                  <a:srgbClr val="313131"/>
                </a:solidFill>
                <a:highlight>
                  <a:srgbClr val="FFFFFF"/>
                </a:highlight>
                <a:latin typeface="Tw Cen MT"/>
                <a:cs typeface="Tw Cen MT"/>
              </a:rPr>
              <a:t>) and companies that will benefit from the ET. </a:t>
            </a:r>
          </a:p>
          <a:p>
            <a:pPr marL="0" indent="0">
              <a:buNone/>
            </a:pPr>
            <a:endParaRPr lang="en-US" sz="2400" dirty="0">
              <a:solidFill>
                <a:srgbClr val="313131"/>
              </a:solidFill>
              <a:highlight>
                <a:srgbClr val="FFFFFF"/>
              </a:highlight>
              <a:latin typeface="Tw Cen MT"/>
              <a:cs typeface="Tw Cen MT"/>
            </a:endParaRPr>
          </a:p>
          <a:p>
            <a:pPr marL="0" indent="0">
              <a:buNone/>
            </a:pPr>
            <a:endParaRPr lang="en-US" sz="2400" dirty="0">
              <a:solidFill>
                <a:srgbClr val="313131"/>
              </a:solidFill>
              <a:highlight>
                <a:srgbClr val="FFFFFF"/>
              </a:highlight>
              <a:latin typeface="Tw Cen MT"/>
              <a:cs typeface="Tw Cen MT"/>
            </a:endParaRPr>
          </a:p>
          <a:p>
            <a:pPr marL="0" indent="0">
              <a:buNone/>
            </a:pPr>
            <a:r>
              <a:rPr lang="en-US" sz="2400" b="1" dirty="0">
                <a:solidFill>
                  <a:srgbClr val="313131"/>
                </a:solidFill>
                <a:highlight>
                  <a:srgbClr val="FFFFFF"/>
                </a:highlight>
                <a:latin typeface="Tw Cen MT"/>
                <a:cs typeface="Tw Cen MT"/>
              </a:rPr>
              <a:t>Learning Outcomes </a:t>
            </a:r>
          </a:p>
          <a:p>
            <a:pPr marL="0" indent="0">
              <a:buNone/>
            </a:pPr>
            <a:r>
              <a:rPr lang="en-US" sz="2400" dirty="0">
                <a:solidFill>
                  <a:srgbClr val="313131"/>
                </a:solidFill>
                <a:highlight>
                  <a:srgbClr val="FFFFFF"/>
                </a:highlight>
                <a:latin typeface="Tw Cen MT"/>
                <a:cs typeface="Tw Cen MT"/>
              </a:rPr>
              <a:t>Provide an overview of the role of business in ethical and social justice of ET, both in terms of providers and beneficiaries. </a:t>
            </a:r>
          </a:p>
          <a:p>
            <a:pPr marL="0" indent="0">
              <a:buNone/>
            </a:pPr>
            <a:r>
              <a:rPr lang="en-US" sz="2400" dirty="0">
                <a:solidFill>
                  <a:srgbClr val="313131"/>
                </a:solidFill>
                <a:highlight>
                  <a:srgbClr val="FFFFFF"/>
                </a:highlight>
                <a:latin typeface="Tw Cen MT"/>
                <a:cs typeface="Tw Cen MT"/>
              </a:rPr>
              <a:t> </a:t>
            </a:r>
            <a:endParaRPr lang="en-GB" sz="2400" dirty="0">
              <a:latin typeface="Tw Cen MT"/>
              <a:cs typeface="Tw Cen MT"/>
            </a:endParaRPr>
          </a:p>
        </p:txBody>
      </p:sp>
    </p:spTree>
    <p:extLst>
      <p:ext uri="{BB962C8B-B14F-4D97-AF65-F5344CB8AC3E}">
        <p14:creationId xmlns:p14="http://schemas.microsoft.com/office/powerpoint/2010/main" val="1282033188"/>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b="1" dirty="0">
                <a:latin typeface="Tw Cen MT"/>
                <a:cs typeface="Tw Cen MT"/>
              </a:rPr>
              <a:t>Values of Energy Policy-Procedural Energy Justice</a:t>
            </a:r>
            <a:r>
              <a:rPr lang="el-GR" b="1" dirty="0">
                <a:latin typeface="Tw Cen MT"/>
                <a:cs typeface="Tw Cen MT"/>
              </a:rPr>
              <a:t> </a:t>
            </a:r>
            <a:r>
              <a:rPr lang="en-US" sz="2000" dirty="0">
                <a:latin typeface="Tw Cen MT"/>
                <a:cs typeface="Tw Cen MT"/>
              </a:rPr>
              <a:t>(Kirsten Jenkins</a:t>
            </a:r>
            <a:r>
              <a:rPr lang="en-US" sz="2000" b="1" dirty="0">
                <a:latin typeface="Tw Cen MT"/>
                <a:cs typeface="Tw Cen MT"/>
              </a:rPr>
              <a:t> </a:t>
            </a:r>
            <a:r>
              <a:rPr lang="en-US" sz="2000" dirty="0">
                <a:latin typeface="Tw Cen MT"/>
                <a:cs typeface="Tw Cen MT"/>
              </a:rPr>
              <a:t>et al. , 2016)</a:t>
            </a:r>
            <a:endParaRPr lang="en-US" sz="2000" b="1" dirty="0">
              <a:latin typeface="Tw Cen MT"/>
              <a:cs typeface="Tw Cen MT"/>
            </a:endParaRPr>
          </a:p>
          <a:p>
            <a:pPr marL="0" indent="0" algn="ctr">
              <a:buNone/>
            </a:pPr>
            <a:endParaRPr lang="en-US" b="1" dirty="0">
              <a:latin typeface="Tw Cen MT"/>
              <a:cs typeface="Tw Cen MT"/>
            </a:endParaRPr>
          </a:p>
          <a:p>
            <a:pPr marL="0" indent="0">
              <a:buNone/>
            </a:pPr>
            <a:r>
              <a:rPr lang="en-US" dirty="0">
                <a:latin typeface="Tw Cen MT"/>
                <a:cs typeface="Tw Cen MT"/>
              </a:rPr>
              <a:t>Procedural Energy Justice is revealing and remediating inequalities</a:t>
            </a:r>
            <a:r>
              <a:rPr lang="el-GR" dirty="0">
                <a:latin typeface="Tw Cen MT"/>
                <a:cs typeface="Tw Cen MT"/>
              </a:rPr>
              <a:t> </a:t>
            </a:r>
            <a:r>
              <a:rPr lang="en-US" dirty="0">
                <a:latin typeface="Tw Cen MT"/>
                <a:cs typeface="Tw Cen MT"/>
              </a:rPr>
              <a:t>that relate to the ways in which decision makers have sought to engage with communities. </a:t>
            </a:r>
          </a:p>
          <a:p>
            <a:pPr marL="0" indent="0">
              <a:buNone/>
            </a:pPr>
            <a:r>
              <a:rPr lang="en-US" dirty="0">
                <a:latin typeface="Tw Cen MT"/>
                <a:cs typeface="Tw Cen MT"/>
              </a:rPr>
              <a:t>An example is local agricultural communities, with a strong relation to the ecosystem, for their income. Decision on energy maters, should include an honest and in depth communication and negotiations with local communities and should respect their opinion and their interests.</a:t>
            </a: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1207777957"/>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b="1" dirty="0">
                <a:latin typeface="Tw Cen MT"/>
                <a:cs typeface="Tw Cen MT"/>
              </a:rPr>
              <a:t>Values of Energy Policy-Recognition-based Energy Justice</a:t>
            </a:r>
            <a:r>
              <a:rPr lang="el-GR" b="1" dirty="0">
                <a:latin typeface="Tw Cen MT"/>
                <a:cs typeface="Tw Cen MT"/>
              </a:rPr>
              <a:t> </a:t>
            </a:r>
            <a:r>
              <a:rPr lang="en-US" dirty="0">
                <a:latin typeface="Tw Cen MT"/>
                <a:cs typeface="Tw Cen MT"/>
              </a:rPr>
              <a:t>(Kirsten Jenkins</a:t>
            </a:r>
            <a:r>
              <a:rPr lang="en-US" b="1" dirty="0">
                <a:latin typeface="Tw Cen MT"/>
                <a:cs typeface="Tw Cen MT"/>
              </a:rPr>
              <a:t> </a:t>
            </a:r>
            <a:r>
              <a:rPr lang="en-US" dirty="0">
                <a:latin typeface="Tw Cen MT"/>
                <a:cs typeface="Tw Cen MT"/>
              </a:rPr>
              <a:t>et al. , 2016)</a:t>
            </a:r>
            <a:endParaRPr lang="en-US" b="1" dirty="0">
              <a:latin typeface="Tw Cen MT"/>
              <a:cs typeface="Tw Cen MT"/>
            </a:endParaRPr>
          </a:p>
          <a:p>
            <a:pPr marL="0" indent="0">
              <a:buNone/>
            </a:pPr>
            <a:endParaRPr lang="en-US" dirty="0">
              <a:latin typeface="Tw Cen MT"/>
              <a:cs typeface="Tw Cen MT"/>
            </a:endParaRPr>
          </a:p>
          <a:p>
            <a:pPr marL="0" indent="0">
              <a:buNone/>
            </a:pPr>
            <a:r>
              <a:rPr lang="en-US" dirty="0">
                <a:latin typeface="Tw Cen MT"/>
                <a:cs typeface="Tw Cen MT"/>
              </a:rPr>
              <a:t>Recognition-based Energy Justice relates to the ways in which energy harms specific areas or groups of people, like the elder or </a:t>
            </a:r>
            <a:r>
              <a:rPr lang="en-US" dirty="0" err="1">
                <a:latin typeface="Tw Cen MT"/>
                <a:cs typeface="Tw Cen MT"/>
              </a:rPr>
              <a:t>indigenius</a:t>
            </a:r>
            <a:r>
              <a:rPr lang="en-US" dirty="0">
                <a:latin typeface="Tw Cen MT"/>
                <a:cs typeface="Tw Cen MT"/>
              </a:rPr>
              <a:t>.</a:t>
            </a:r>
          </a:p>
          <a:p>
            <a:pPr marL="0" indent="0">
              <a:buNone/>
            </a:pPr>
            <a:r>
              <a:rPr lang="en-US" dirty="0">
                <a:latin typeface="Tw Cen MT"/>
                <a:cs typeface="Tw Cen MT"/>
              </a:rPr>
              <a:t>It relates to  respect to the individuals, which must have complete and equal rights and can take their decision with physical threats and that they must be offered complete and equal political rights. </a:t>
            </a:r>
          </a:p>
          <a:p>
            <a:pPr marL="0" indent="0">
              <a:buNone/>
            </a:pPr>
            <a:r>
              <a:rPr lang="en-US" dirty="0">
                <a:latin typeface="Tw Cen MT"/>
                <a:cs typeface="Tw Cen MT"/>
              </a:rPr>
              <a:t>A typical example, is forgetting (not recognizing) the elders and omitting to provide enough power to them, since  they need more energy especially for heating.</a:t>
            </a: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3612564728"/>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76329"/>
            <a:ext cx="10669072" cy="5183580"/>
          </a:xfrm>
        </p:spPr>
        <p:txBody>
          <a:bodyPr>
            <a:normAutofit lnSpcReduction="10000"/>
          </a:bodyPr>
          <a:lstStyle/>
          <a:p>
            <a:pPr marL="0" indent="0">
              <a:buNone/>
            </a:pPr>
            <a:r>
              <a:rPr lang="en-US" b="1" dirty="0">
                <a:latin typeface="Tw Cen MT"/>
                <a:cs typeface="Tw Cen MT"/>
              </a:rPr>
              <a:t>Values of Energy Policy-Distributional Energy Justice (1/2)</a:t>
            </a:r>
            <a:r>
              <a:rPr lang="el-GR" b="1" dirty="0">
                <a:latin typeface="Tw Cen MT"/>
                <a:cs typeface="Tw Cen MT"/>
              </a:rPr>
              <a:t> </a:t>
            </a:r>
            <a:r>
              <a:rPr lang="en-US" sz="1800" dirty="0">
                <a:latin typeface="Tw Cen MT"/>
                <a:cs typeface="Tw Cen MT"/>
              </a:rPr>
              <a:t>(Kirsten Jenkins</a:t>
            </a:r>
            <a:r>
              <a:rPr lang="en-US" sz="1800" b="1" dirty="0">
                <a:latin typeface="Tw Cen MT"/>
                <a:cs typeface="Tw Cen MT"/>
              </a:rPr>
              <a:t> </a:t>
            </a:r>
            <a:r>
              <a:rPr lang="en-US" sz="1800" dirty="0">
                <a:latin typeface="Tw Cen MT"/>
                <a:cs typeface="Tw Cen MT"/>
              </a:rPr>
              <a:t>et al. , 2016)</a:t>
            </a:r>
            <a:endParaRPr lang="en-US" sz="1800" b="1" dirty="0">
              <a:latin typeface="Tw Cen MT"/>
              <a:cs typeface="Tw Cen MT"/>
            </a:endParaRPr>
          </a:p>
          <a:p>
            <a:pPr marL="0" indent="0">
              <a:buNone/>
            </a:pPr>
            <a:r>
              <a:rPr lang="en-US" dirty="0">
                <a:latin typeface="Tw Cen MT"/>
                <a:cs typeface="Tw Cen MT"/>
              </a:rPr>
              <a:t>Distributional Energy Justice relates to the ways in which energy is located (spatially) in a specific region.</a:t>
            </a:r>
          </a:p>
          <a:p>
            <a:pPr marL="0" indent="0">
              <a:buNone/>
            </a:pPr>
            <a:r>
              <a:rPr lang="en-US" dirty="0">
                <a:latin typeface="Tw Cen MT"/>
                <a:cs typeface="Tw Cen MT"/>
              </a:rPr>
              <a:t>This applies not only to the sitting of new or existing power production units, but also to the access to power.</a:t>
            </a:r>
          </a:p>
          <a:p>
            <a:pPr marL="0" indent="0">
              <a:buNone/>
            </a:pPr>
            <a:r>
              <a:rPr lang="en-US" dirty="0">
                <a:latin typeface="Tw Cen MT"/>
                <a:cs typeface="Tw Cen MT"/>
              </a:rPr>
              <a:t>A typical and well known example of Distributional Energy justice, is the nature of energy production that affect distribution of energy:</a:t>
            </a:r>
          </a:p>
          <a:p>
            <a:pPr marL="0" indent="0" algn="ctr">
              <a:buNone/>
            </a:pPr>
            <a:r>
              <a:rPr lang="en-US" dirty="0">
                <a:latin typeface="Tw Cen MT"/>
                <a:cs typeface="Tw Cen MT"/>
              </a:rPr>
              <a:t> Large production installations ( like fossil fuel or nuclear), </a:t>
            </a:r>
          </a:p>
          <a:p>
            <a:pPr marL="0" indent="0" algn="ctr">
              <a:buNone/>
            </a:pPr>
            <a:r>
              <a:rPr lang="en-US" dirty="0">
                <a:latin typeface="Tw Cen MT"/>
                <a:cs typeface="Tw Cen MT"/>
              </a:rPr>
              <a:t>or</a:t>
            </a:r>
          </a:p>
          <a:p>
            <a:pPr marL="0" indent="0" algn="ctr">
              <a:buNone/>
            </a:pPr>
            <a:r>
              <a:rPr lang="en-US" dirty="0">
                <a:latin typeface="Tw Cen MT"/>
                <a:cs typeface="Tw Cen MT"/>
              </a:rPr>
              <a:t>smaller renewables sites that are more evenly distributed in a specific area. </a:t>
            </a:r>
          </a:p>
          <a:p>
            <a:pPr marL="0" indent="0">
              <a:buNone/>
            </a:pPr>
            <a:endParaRPr lang="en-US" dirty="0">
              <a:latin typeface="Tw Cen MT"/>
              <a:cs typeface="Tw Cen MT"/>
            </a:endParaRP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4029374092"/>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76329"/>
            <a:ext cx="10669072" cy="5183580"/>
          </a:xfrm>
        </p:spPr>
        <p:txBody>
          <a:bodyPr>
            <a:normAutofit/>
          </a:bodyPr>
          <a:lstStyle/>
          <a:p>
            <a:pPr marL="0" indent="0">
              <a:buNone/>
            </a:pPr>
            <a:r>
              <a:rPr lang="en-US" b="1" dirty="0">
                <a:latin typeface="Tw Cen MT"/>
                <a:cs typeface="Tw Cen MT"/>
              </a:rPr>
              <a:t>Values of Energy Policy-Distributional Energy Justice (2/2)</a:t>
            </a:r>
            <a:r>
              <a:rPr lang="el-GR" b="1" dirty="0">
                <a:latin typeface="Tw Cen MT"/>
                <a:cs typeface="Tw Cen MT"/>
              </a:rPr>
              <a:t> </a:t>
            </a:r>
            <a:r>
              <a:rPr lang="en-US" sz="2000" dirty="0">
                <a:latin typeface="Tw Cen MT"/>
                <a:cs typeface="Tw Cen MT"/>
              </a:rPr>
              <a:t>(Kirsten Jenkins</a:t>
            </a:r>
            <a:r>
              <a:rPr lang="en-US" sz="2000" b="1" dirty="0">
                <a:latin typeface="Tw Cen MT"/>
                <a:cs typeface="Tw Cen MT"/>
              </a:rPr>
              <a:t> </a:t>
            </a:r>
            <a:r>
              <a:rPr lang="en-US" sz="2000" dirty="0">
                <a:latin typeface="Tw Cen MT"/>
                <a:cs typeface="Tw Cen MT"/>
              </a:rPr>
              <a:t>et al. , 2016)</a:t>
            </a:r>
            <a:endParaRPr lang="en-US" dirty="0">
              <a:latin typeface="Tw Cen MT"/>
              <a:cs typeface="Tw Cen MT"/>
            </a:endParaRPr>
          </a:p>
          <a:p>
            <a:pPr marL="0" indent="0">
              <a:buNone/>
            </a:pPr>
            <a:r>
              <a:rPr lang="en-US" dirty="0">
                <a:latin typeface="Tw Cen MT"/>
                <a:cs typeface="Tw Cen MT"/>
              </a:rPr>
              <a:t>For instance, in Greece, the old power system of the mainland, was located in one great and one smaller energy area (energy centers). The new Greek mainland power system that is based on renewables and natural gas, is based on several smaller sites, distributed almost everywhere in Greece.</a:t>
            </a:r>
          </a:p>
          <a:p>
            <a:pPr marL="0" indent="0">
              <a:buNone/>
            </a:pPr>
            <a:endParaRPr lang="en-US" dirty="0">
              <a:latin typeface="Tw Cen MT"/>
              <a:cs typeface="Tw Cen MT"/>
            </a:endParaRPr>
          </a:p>
          <a:p>
            <a:pPr marL="0" indent="0">
              <a:buNone/>
            </a:pPr>
            <a:r>
              <a:rPr lang="en-US" i="1" dirty="0">
                <a:latin typeface="Tw Cen MT"/>
                <a:cs typeface="Tw Cen MT"/>
              </a:rPr>
              <a:t>How fair do you think, is the citing of energy production sites in small islands, that depend of tourism and on the other hand have a relatively (per capita) higher demand for energy?</a:t>
            </a:r>
            <a:r>
              <a:rPr lang="en-US" dirty="0">
                <a:latin typeface="Tw Cen MT"/>
                <a:cs typeface="Tw Cen MT"/>
              </a:rPr>
              <a:t> </a:t>
            </a: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853325674"/>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US" b="1" dirty="0">
                <a:latin typeface="Tw Cen MT"/>
                <a:cs typeface="Tw Cen MT"/>
              </a:rPr>
              <a:t>Social problems of energy transition</a:t>
            </a:r>
          </a:p>
          <a:p>
            <a:pPr marL="0" indent="0">
              <a:buNone/>
            </a:pPr>
            <a:r>
              <a:rPr lang="en-US" dirty="0">
                <a:latin typeface="Tw Cen MT"/>
                <a:cs typeface="Tw Cen MT"/>
              </a:rPr>
              <a:t>Energy transition is a major change in the infrastructure, which is  the backbone of economy and society. In this manner, it creates challenges for addressing the social problems that arise from it.</a:t>
            </a:r>
          </a:p>
          <a:p>
            <a:pPr marL="0" indent="0">
              <a:buNone/>
            </a:pPr>
            <a:r>
              <a:rPr lang="en-US" dirty="0">
                <a:latin typeface="Tw Cen MT"/>
                <a:cs typeface="Tw Cen MT"/>
              </a:rPr>
              <a:t>The most evident social problems from energy transition are </a:t>
            </a:r>
            <a:r>
              <a:rPr lang="en-US" sz="1800" dirty="0">
                <a:latin typeface="Tw Cen MT"/>
                <a:cs typeface="Tw Cen MT"/>
              </a:rPr>
              <a:t>(University of Sussex, 2023)</a:t>
            </a:r>
            <a:r>
              <a:rPr lang="en-US" dirty="0">
                <a:latin typeface="Tw Cen MT"/>
                <a:cs typeface="Tw Cen MT"/>
              </a:rPr>
              <a:t>:</a:t>
            </a:r>
          </a:p>
          <a:p>
            <a:r>
              <a:rPr lang="en-US" dirty="0">
                <a:latin typeface="Tw Cen MT"/>
                <a:cs typeface="Tw Cen MT"/>
              </a:rPr>
              <a:t>loss of fossil fuel industry jobs, </a:t>
            </a:r>
          </a:p>
          <a:p>
            <a:r>
              <a:rPr lang="en-US" dirty="0">
                <a:latin typeface="Tw Cen MT"/>
                <a:cs typeface="Tw Cen MT"/>
              </a:rPr>
              <a:t>the decline of industrial communities, </a:t>
            </a:r>
          </a:p>
          <a:p>
            <a:r>
              <a:rPr lang="en-US" dirty="0">
                <a:latin typeface="Tw Cen MT"/>
                <a:cs typeface="Tw Cen MT"/>
              </a:rPr>
              <a:t>impacts on personal identities and family histories, in the </a:t>
            </a:r>
            <a:r>
              <a:rPr lang="en-US" i="1" dirty="0">
                <a:latin typeface="Tw Cen MT"/>
                <a:cs typeface="Tw Cen MT"/>
              </a:rPr>
              <a:t>old industries</a:t>
            </a:r>
            <a:r>
              <a:rPr lang="en-US" dirty="0">
                <a:latin typeface="Tw Cen MT"/>
                <a:cs typeface="Tw Cen MT"/>
              </a:rPr>
              <a:t>.</a:t>
            </a:r>
          </a:p>
          <a:p>
            <a:pPr marL="0" indent="0">
              <a:buNone/>
            </a:pPr>
            <a:r>
              <a:rPr lang="en-US" dirty="0">
                <a:latin typeface="Tw Cen MT"/>
                <a:cs typeface="Tw Cen MT"/>
              </a:rPr>
              <a:t>We may add to the above, any </a:t>
            </a:r>
            <a:r>
              <a:rPr lang="en-US" dirty="0" err="1">
                <a:latin typeface="Tw Cen MT"/>
                <a:cs typeface="Tw Cen MT"/>
              </a:rPr>
              <a:t>injusticies</a:t>
            </a:r>
            <a:r>
              <a:rPr lang="en-US" dirty="0">
                <a:latin typeface="Tw Cen MT"/>
                <a:cs typeface="Tw Cen MT"/>
              </a:rPr>
              <a:t> that may happen due to energy transformation. Some of the injustices, may not be evident from the beginning and may need some time to be recognized.</a:t>
            </a: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1735993334"/>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latin typeface="Tw Cen MT"/>
                <a:cs typeface="Tw Cen MT"/>
              </a:rPr>
              <a:t>Social problems of energy transition</a:t>
            </a:r>
          </a:p>
          <a:p>
            <a:pPr marL="0" indent="0">
              <a:buNone/>
            </a:pPr>
            <a:r>
              <a:rPr lang="en-US" dirty="0">
                <a:latin typeface="Tw Cen MT"/>
                <a:cs typeface="Tw Cen MT"/>
              </a:rPr>
              <a:t>The social problems of Energy Transition depend on the region that they occur. For instance, loss of jobs in the oil and gas sector may be a small problem in a developed region, where other job opportunities exist and there are also provisions for re-training the job seekers in new jobs. </a:t>
            </a:r>
          </a:p>
          <a:p>
            <a:pPr marL="0" indent="0">
              <a:buNone/>
            </a:pPr>
            <a:r>
              <a:rPr lang="en-US" dirty="0">
                <a:latin typeface="Tw Cen MT"/>
                <a:cs typeface="Tw Cen MT"/>
              </a:rPr>
              <a:t>However, it is a big problem in areas where development is poor and none of the above remedies are in place. In this case, unemployed people, will have to immigrate or live in poverty.</a:t>
            </a: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2801272576"/>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b="1" dirty="0">
                <a:latin typeface="Tw Cen MT"/>
                <a:cs typeface="Tw Cen MT"/>
              </a:rPr>
              <a:t>Conclusion</a:t>
            </a:r>
          </a:p>
          <a:p>
            <a:pPr marL="0" indent="0">
              <a:buNone/>
            </a:pPr>
            <a:endParaRPr lang="en-US" b="1" dirty="0">
              <a:latin typeface="Tw Cen MT"/>
              <a:cs typeface="Tw Cen MT"/>
            </a:endParaRPr>
          </a:p>
          <a:p>
            <a:r>
              <a:rPr lang="en-US" dirty="0">
                <a:latin typeface="Tw Cen MT"/>
                <a:cs typeface="Tw Cen MT"/>
              </a:rPr>
              <a:t>Energy is a basic human need and as such, is related to ethical and social problems.</a:t>
            </a:r>
          </a:p>
          <a:p>
            <a:r>
              <a:rPr lang="en-US" dirty="0">
                <a:latin typeface="Tw Cen MT"/>
                <a:cs typeface="Tw Cen MT"/>
              </a:rPr>
              <a:t>Energy poverty is significant in developed countries, as well as in developing.</a:t>
            </a:r>
          </a:p>
          <a:p>
            <a:r>
              <a:rPr lang="en-US" dirty="0">
                <a:latin typeface="Tw Cen MT"/>
                <a:cs typeface="Tw Cen MT"/>
              </a:rPr>
              <a:t>Energy transformation from fossil fuels to renewables sources, creates serious questions about ethical and social problems, in smaller or wider regions.</a:t>
            </a:r>
          </a:p>
          <a:p>
            <a:r>
              <a:rPr lang="en-US" dirty="0">
                <a:latin typeface="Tw Cen MT"/>
                <a:cs typeface="Tw Cen MT"/>
              </a:rPr>
              <a:t>When planning for the Energy Transformation, technological and financial aspects should not obscure the ethical and social ones.</a:t>
            </a: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3057435145"/>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873452"/>
            <a:ext cx="10964131" cy="4696128"/>
          </a:xfrm>
        </p:spPr>
        <p:txBody>
          <a:bodyPr>
            <a:noAutofit/>
          </a:bodyPr>
          <a:lstStyle/>
          <a:p>
            <a:pPr marL="0" indent="0">
              <a:buNone/>
            </a:pPr>
            <a:r>
              <a:rPr lang="en-US" sz="1800" b="1" dirty="0">
                <a:latin typeface="Tw Cen MT"/>
                <a:cs typeface="Tw Cen MT"/>
              </a:rPr>
              <a:t>References</a:t>
            </a:r>
            <a:endParaRPr lang="en-US" sz="1800" dirty="0">
              <a:latin typeface="Tw Cen MT"/>
              <a:cs typeface="Tw Cen MT"/>
            </a:endParaRPr>
          </a:p>
          <a:p>
            <a:r>
              <a:rPr lang="en-US" sz="1800" dirty="0">
                <a:latin typeface="Tw Cen MT"/>
                <a:cs typeface="Tw Cen MT"/>
              </a:rPr>
              <a:t>United Nations , 2023, 2023 GLOBAL MULTIDIMENSIONAL POVERTY INDEX (MPI), available from </a:t>
            </a:r>
            <a:r>
              <a:rPr lang="en-US" sz="1800" dirty="0">
                <a:latin typeface="Tw Cen MT"/>
                <a:cs typeface="Tw Cen MT"/>
                <a:hlinkClick r:id="rId2"/>
              </a:rPr>
              <a:t>https://hdr.undp.org/content/2023-global-multidimensional-poverty-index-mpi#/indicies/MPI</a:t>
            </a:r>
            <a:endParaRPr lang="en-US" sz="1800" dirty="0">
              <a:latin typeface="Tw Cen MT"/>
              <a:cs typeface="Tw Cen MT"/>
            </a:endParaRPr>
          </a:p>
          <a:p>
            <a:r>
              <a:rPr lang="en-US" sz="1800" dirty="0">
                <a:latin typeface="Tw Cen MT"/>
                <a:cs typeface="Tw Cen MT"/>
              </a:rPr>
              <a:t>United Nations, </a:t>
            </a:r>
            <a:r>
              <a:rPr lang="en-US" sz="1800" dirty="0" err="1">
                <a:latin typeface="Tw Cen MT"/>
                <a:cs typeface="Tw Cen MT"/>
              </a:rPr>
              <a:t>n.d.</a:t>
            </a:r>
            <a:r>
              <a:rPr lang="en-US" sz="1800" dirty="0">
                <a:latin typeface="Tw Cen MT"/>
                <a:cs typeface="Tw Cen MT"/>
              </a:rPr>
              <a:t>, The 17 goals, </a:t>
            </a:r>
            <a:r>
              <a:rPr lang="en-US" sz="1800" dirty="0">
                <a:latin typeface="Tw Cen MT"/>
                <a:cs typeface="Tw Cen MT"/>
                <a:hlinkClick r:id="rId3"/>
              </a:rPr>
              <a:t>https://</a:t>
            </a:r>
            <a:r>
              <a:rPr lang="en-US" sz="1800" dirty="0" err="1">
                <a:latin typeface="Tw Cen MT"/>
                <a:cs typeface="Tw Cen MT"/>
                <a:hlinkClick r:id="rId3"/>
              </a:rPr>
              <a:t>sdgs.un.org</a:t>
            </a:r>
            <a:r>
              <a:rPr lang="en-US" sz="1800">
                <a:latin typeface="Tw Cen MT"/>
                <a:cs typeface="Tw Cen MT"/>
                <a:hlinkClick r:id="rId3"/>
              </a:rPr>
              <a:t>/goals</a:t>
            </a:r>
            <a:r>
              <a:rPr lang="en-US" sz="1800">
                <a:latin typeface="Tw Cen MT"/>
                <a:cs typeface="Tw Cen MT"/>
              </a:rPr>
              <a:t> </a:t>
            </a:r>
            <a:endParaRPr lang="en-US" sz="1800" dirty="0">
              <a:latin typeface="Tw Cen MT"/>
              <a:cs typeface="Tw Cen MT"/>
            </a:endParaRPr>
          </a:p>
          <a:p>
            <a:r>
              <a:rPr lang="en-US" sz="1800" dirty="0">
                <a:latin typeface="Tw Cen MT"/>
                <a:cs typeface="Tw Cen MT"/>
              </a:rPr>
              <a:t>Kirsten Jenkins, Darren McCauley, Raphael </a:t>
            </a:r>
            <a:r>
              <a:rPr lang="en-US" sz="1800" dirty="0" err="1">
                <a:latin typeface="Tw Cen MT"/>
                <a:cs typeface="Tw Cen MT"/>
              </a:rPr>
              <a:t>Heffron</a:t>
            </a:r>
            <a:r>
              <a:rPr lang="en-US" sz="1800" dirty="0">
                <a:latin typeface="Tw Cen MT"/>
                <a:cs typeface="Tw Cen MT"/>
              </a:rPr>
              <a:t>, </a:t>
            </a:r>
            <a:r>
              <a:rPr lang="en-US" sz="1800" dirty="0" err="1">
                <a:latin typeface="Tw Cen MT"/>
                <a:cs typeface="Tw Cen MT"/>
              </a:rPr>
              <a:t>Hannes</a:t>
            </a:r>
            <a:r>
              <a:rPr lang="en-US" sz="1800" dirty="0">
                <a:latin typeface="Tw Cen MT"/>
                <a:cs typeface="Tw Cen MT"/>
              </a:rPr>
              <a:t> Stephan, Robert </a:t>
            </a:r>
            <a:r>
              <a:rPr lang="en-US" sz="1800" dirty="0" err="1">
                <a:latin typeface="Tw Cen MT"/>
                <a:cs typeface="Tw Cen MT"/>
              </a:rPr>
              <a:t>Rehner</a:t>
            </a:r>
            <a:r>
              <a:rPr lang="en-US" sz="1800" dirty="0">
                <a:latin typeface="Tw Cen MT"/>
                <a:cs typeface="Tw Cen MT"/>
              </a:rPr>
              <a:t>, Energy justice: A conceptual review, Energy Research &amp; Social Science, Volume 11, 2016, Pages 174-182, ISSN 2214-6296, available from </a:t>
            </a:r>
            <a:r>
              <a:rPr lang="en-US" sz="1800" dirty="0">
                <a:latin typeface="Tw Cen MT"/>
                <a:cs typeface="Tw Cen MT"/>
                <a:hlinkClick r:id="rId4"/>
              </a:rPr>
              <a:t>https://doi.org/10.1016/j.erss.2015.10.004</a:t>
            </a:r>
            <a:r>
              <a:rPr lang="en-US" sz="1800" dirty="0">
                <a:latin typeface="Tw Cen MT"/>
                <a:cs typeface="Tw Cen MT"/>
              </a:rPr>
              <a:t>.</a:t>
            </a:r>
          </a:p>
          <a:p>
            <a:r>
              <a:rPr lang="en-US" sz="1800" dirty="0">
                <a:latin typeface="Tw Cen MT"/>
                <a:cs typeface="Tw Cen MT"/>
              </a:rPr>
              <a:t>European Union, Energy poverty,  2024, available from </a:t>
            </a:r>
            <a:r>
              <a:rPr lang="en-US" sz="1800" dirty="0">
                <a:latin typeface="Tw Cen MT"/>
                <a:cs typeface="Tw Cen MT"/>
                <a:hlinkClick r:id="rId5"/>
              </a:rPr>
              <a:t>https://energy.ec.europa.eu/topics/markets-and-consumers/energy-consumer-rights/energy-poverty_en</a:t>
            </a:r>
            <a:endParaRPr lang="en-US" sz="1800" dirty="0">
              <a:latin typeface="Tw Cen MT"/>
              <a:cs typeface="Tw Cen MT"/>
            </a:endParaRPr>
          </a:p>
          <a:p>
            <a:r>
              <a:rPr lang="en-US" sz="1800" dirty="0">
                <a:latin typeface="Tw Cen MT"/>
                <a:cs typeface="Tw Cen MT"/>
              </a:rPr>
              <a:t>Steve Pye, Audrey Dobbins, Claire Baffert, Jurica </a:t>
            </a:r>
            <a:r>
              <a:rPr lang="en-US" sz="1800" dirty="0" err="1">
                <a:latin typeface="Tw Cen MT"/>
                <a:cs typeface="Tw Cen MT"/>
              </a:rPr>
              <a:t>Brajković</a:t>
            </a:r>
            <a:r>
              <a:rPr lang="en-US" sz="1800" dirty="0">
                <a:latin typeface="Tw Cen MT"/>
                <a:cs typeface="Tw Cen MT"/>
              </a:rPr>
              <a:t>, Ivana </a:t>
            </a:r>
            <a:r>
              <a:rPr lang="en-US" sz="1800" dirty="0" err="1">
                <a:latin typeface="Tw Cen MT"/>
                <a:cs typeface="Tw Cen MT"/>
              </a:rPr>
              <a:t>Grgurev</a:t>
            </a:r>
            <a:r>
              <a:rPr lang="en-US" sz="1800" dirty="0">
                <a:latin typeface="Tw Cen MT"/>
                <a:cs typeface="Tw Cen MT"/>
              </a:rPr>
              <a:t>, Rocco De Miglio and Paul Deane, 2015, Energy poverty and vulnerable consumers in the energy sector across the EU: analysis of policies and Measures-Policy Report , </a:t>
            </a:r>
            <a:r>
              <a:rPr lang="en-US" sz="1800" dirty="0" err="1">
                <a:latin typeface="Tw Cen MT"/>
                <a:cs typeface="Tw Cen MT"/>
              </a:rPr>
              <a:t>Insight_E</a:t>
            </a:r>
            <a:r>
              <a:rPr lang="en-US" sz="1800" dirty="0">
                <a:latin typeface="Tw Cen MT"/>
                <a:cs typeface="Tw Cen MT"/>
              </a:rPr>
              <a:t> project, available from </a:t>
            </a:r>
            <a:r>
              <a:rPr lang="en-US" sz="1800" dirty="0">
                <a:latin typeface="Tw Cen MT"/>
                <a:cs typeface="Tw Cen MT"/>
                <a:hlinkClick r:id="rId6"/>
              </a:rPr>
              <a:t>https://energy.ec.europa.eu/document/download/f3806eda-321a-414e-886e-44759d3ec448_en?filename=INSIGHT_E_Energy%20Poverty-Main%20Report.pdf</a:t>
            </a:r>
            <a:endParaRPr lang="en-US" sz="1800" dirty="0">
              <a:latin typeface="Tw Cen MT"/>
              <a:cs typeface="Tw Cen MT"/>
            </a:endParaRPr>
          </a:p>
          <a:p>
            <a:r>
              <a:rPr lang="en-US" sz="1800" dirty="0">
                <a:latin typeface="Tw Cen MT"/>
                <a:cs typeface="Tw Cen MT"/>
              </a:rPr>
              <a:t>Miller, Clark. The ethics of energy transitions. 2014 IEEE international symposium on ethics in science, technology and engineering. IEEE, 2014 available from </a:t>
            </a:r>
            <a:r>
              <a:rPr lang="en-US" sz="1800" dirty="0">
                <a:latin typeface="Tw Cen MT"/>
                <a:cs typeface="Tw Cen MT"/>
                <a:hlinkClick r:id="rId7"/>
              </a:rPr>
              <a:t>https://ieeexplore.ieee.org/document/6893445</a:t>
            </a:r>
            <a:r>
              <a:rPr lang="en-US" sz="1800" dirty="0">
                <a:latin typeface="Tw Cen MT"/>
                <a:cs typeface="Tw Cen MT"/>
              </a:rPr>
              <a:t> </a:t>
            </a:r>
          </a:p>
          <a:p>
            <a:endParaRPr lang="en-US" sz="1800" dirty="0">
              <a:latin typeface="Tw Cen MT"/>
              <a:cs typeface="Tw Cen MT"/>
            </a:endParaRPr>
          </a:p>
          <a:p>
            <a:endParaRPr lang="en-US" sz="1800" dirty="0">
              <a:latin typeface="Tw Cen MT"/>
              <a:cs typeface="Tw Cen MT"/>
            </a:endParaRPr>
          </a:p>
          <a:p>
            <a:endParaRPr lang="en-US" sz="1800" dirty="0">
              <a:latin typeface="Tw Cen MT"/>
              <a:cs typeface="Tw Cen MT"/>
            </a:endParaRPr>
          </a:p>
        </p:txBody>
      </p:sp>
      <p:sp>
        <p:nvSpPr>
          <p:cNvPr id="4" name="Title 2">
            <a:extLst>
              <a:ext uri="{FF2B5EF4-FFF2-40B4-BE49-F238E27FC236}">
                <a16:creationId xmlns:a16="http://schemas.microsoft.com/office/drawing/2014/main" id="{8F84DD99-5809-423C-85D8-63BDF4ED9427}"/>
              </a:ext>
            </a:extLst>
          </p:cNvPr>
          <p:cNvSpPr>
            <a:spLocks noGrp="1"/>
          </p:cNvSpPr>
          <p:nvPr>
            <p:ph type="title"/>
          </p:nvPr>
        </p:nvSpPr>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430915058"/>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96036" y="2044113"/>
            <a:ext cx="8093122" cy="1204062"/>
          </a:xfrm>
        </p:spPr>
        <p:txBody>
          <a:bodyPr>
            <a:normAutofit/>
          </a:bodyPr>
          <a:lstStyle/>
          <a:p>
            <a:r>
              <a:rPr lang="it-IT" sz="2400" b="0" dirty="0">
                <a:solidFill>
                  <a:srgbClr val="008000"/>
                </a:solidFill>
              </a:rPr>
              <a:t>Prof. Dr. C.S. Psomopoulos, </a:t>
            </a:r>
            <a:br>
              <a:rPr lang="it-IT" sz="2400" b="0" dirty="0">
                <a:solidFill>
                  <a:srgbClr val="008000"/>
                </a:solidFill>
              </a:rPr>
            </a:br>
            <a:r>
              <a:rPr lang="it-IT" sz="2400" b="0" dirty="0">
                <a:solidFill>
                  <a:srgbClr val="008000"/>
                </a:solidFill>
              </a:rPr>
              <a:t>cpsomop@uniwa.gr</a:t>
            </a:r>
          </a:p>
        </p:txBody>
      </p:sp>
      <p:sp>
        <p:nvSpPr>
          <p:cNvPr id="6" name="Titolo 3"/>
          <p:cNvSpPr txBox="1">
            <a:spLocks/>
          </p:cNvSpPr>
          <p:nvPr/>
        </p:nvSpPr>
        <p:spPr>
          <a:xfrm>
            <a:off x="327546" y="3616658"/>
            <a:ext cx="8461612" cy="2268594"/>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8000"/>
              </a:solidFill>
            </a:endParaRPr>
          </a:p>
        </p:txBody>
      </p:sp>
      <p:sp>
        <p:nvSpPr>
          <p:cNvPr id="5" name="Titolo 3"/>
          <p:cNvSpPr txBox="1">
            <a:spLocks/>
          </p:cNvSpPr>
          <p:nvPr/>
        </p:nvSpPr>
        <p:spPr>
          <a:xfrm>
            <a:off x="511791" y="4640255"/>
            <a:ext cx="8093122" cy="1204062"/>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9900"/>
              </a:solidFill>
            </a:endParaRPr>
          </a:p>
        </p:txBody>
      </p:sp>
      <p:sp>
        <p:nvSpPr>
          <p:cNvPr id="2" name="CasellaDiTesto 1"/>
          <p:cNvSpPr txBox="1"/>
          <p:nvPr/>
        </p:nvSpPr>
        <p:spPr>
          <a:xfrm>
            <a:off x="805218" y="3918760"/>
            <a:ext cx="6605516" cy="1200329"/>
          </a:xfrm>
          <a:prstGeom prst="rect">
            <a:avLst/>
          </a:prstGeom>
          <a:noFill/>
        </p:spPr>
        <p:txBody>
          <a:bodyPr wrap="square" rtlCol="0">
            <a:spAutoFit/>
          </a:bodyPr>
          <a:lstStyle/>
          <a:p>
            <a:r>
              <a:rPr lang="it-IT" dirty="0">
                <a:solidFill>
                  <a:srgbClr val="008000"/>
                </a:solidFill>
              </a:rPr>
              <a:t>Social Media Accounts:</a:t>
            </a:r>
          </a:p>
          <a:p>
            <a:endParaRPr lang="it-IT" dirty="0">
              <a:solidFill>
                <a:srgbClr val="008000"/>
              </a:solidFill>
            </a:endParaRPr>
          </a:p>
          <a:p>
            <a:endParaRPr lang="it-IT" dirty="0">
              <a:solidFill>
                <a:srgbClr val="008000"/>
              </a:solidFill>
            </a:endParaRPr>
          </a:p>
          <a:p>
            <a:endParaRPr lang="it-IT" dirty="0">
              <a:solidFill>
                <a:srgbClr val="008000"/>
              </a:solidFill>
            </a:endParaRPr>
          </a:p>
        </p:txBody>
      </p:sp>
      <p:grpSp>
        <p:nvGrpSpPr>
          <p:cNvPr id="9" name="Gruppo 8"/>
          <p:cNvGrpSpPr/>
          <p:nvPr/>
        </p:nvGrpSpPr>
        <p:grpSpPr>
          <a:xfrm>
            <a:off x="1050878" y="4418684"/>
            <a:ext cx="5022850" cy="1400810"/>
            <a:chOff x="0" y="0"/>
            <a:chExt cx="5022850" cy="1400810"/>
          </a:xfrm>
        </p:grpSpPr>
        <p:sp>
          <p:nvSpPr>
            <p:cNvPr id="10" name="Rettangolo 9"/>
            <p:cNvSpPr>
              <a:spLocks noChangeArrowheads="1"/>
            </p:cNvSpPr>
            <p:nvPr/>
          </p:nvSpPr>
          <p:spPr bwMode="auto">
            <a:xfrm flipH="1">
              <a:off x="0" y="0"/>
              <a:ext cx="5022850" cy="1400810"/>
            </a:xfrm>
            <a:prstGeom prst="rect">
              <a:avLst/>
            </a:prstGeom>
            <a:noFill/>
            <a:ln w="19050">
              <a:noFill/>
              <a:miter lim="800000"/>
              <a:headEnd/>
              <a:tailEnd/>
            </a:ln>
            <a:effectLst>
              <a:outerShdw blurRad="50800" dist="38100" dir="2700000" sx="100500" sy="100500" algn="tl" rotWithShape="0">
                <a:prstClr val="black">
                  <a:alpha val="40000"/>
                </a:prstClr>
              </a:outerShdw>
            </a:effectLst>
          </p:spPr>
          <p:txBody>
            <a:bodyPr rot="0" vert="horz" wrap="square" lIns="0" tIns="0" rIns="0" bIns="0" anchor="ctr" anchorCtr="0">
              <a:noAutofit/>
            </a:bodyPr>
            <a:lstStyle/>
            <a:p>
              <a:pPr>
                <a:lnSpc>
                  <a:spcPct val="115000"/>
                </a:lnSpc>
                <a:spcAft>
                  <a:spcPts val="0"/>
                </a:spcAft>
              </a:pPr>
              <a:r>
                <a:rPr lang="it-IT" sz="1400" dirty="0">
                  <a:solidFill>
                    <a:srgbClr val="0070C0"/>
                  </a:solidFill>
                  <a:effectLst/>
                  <a:latin typeface="Calibri"/>
                  <a:ea typeface="SimSun"/>
                  <a:cs typeface="Times New Roman"/>
                </a:rPr>
                <a:t>                           https://twitter.com/....</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www.linkedin.com/......</a:t>
              </a:r>
              <a:endParaRPr lang="it-IT" sz="1100" dirty="0">
                <a:effectLst/>
                <a:latin typeface="Calibri"/>
                <a:ea typeface="SimSun"/>
                <a:cs typeface="Times New Roman"/>
              </a:endParaRPr>
            </a:p>
          </p:txBody>
        </p:sp>
        <p:pic>
          <p:nvPicPr>
            <p:cNvPr id="11" name="Immagin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634" y="118753"/>
              <a:ext cx="605642" cy="498763"/>
            </a:xfrm>
            <a:prstGeom prst="rect">
              <a:avLst/>
            </a:prstGeom>
          </p:spPr>
        </p:pic>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512" y="878774"/>
              <a:ext cx="439387" cy="439387"/>
            </a:xfrm>
            <a:prstGeom prst="rect">
              <a:avLst/>
            </a:prstGeom>
          </p:spPr>
        </p:pic>
      </p:grpSp>
      <p:sp>
        <p:nvSpPr>
          <p:cNvPr id="3" name="TextBox 2"/>
          <p:cNvSpPr txBox="1"/>
          <p:nvPr/>
        </p:nvSpPr>
        <p:spPr>
          <a:xfrm>
            <a:off x="4435612" y="3461812"/>
            <a:ext cx="4169301" cy="523220"/>
          </a:xfrm>
          <a:prstGeom prst="rect">
            <a:avLst/>
          </a:prstGeom>
          <a:noFill/>
        </p:spPr>
        <p:txBody>
          <a:bodyPr wrap="square" rtlCol="0">
            <a:spAutoFit/>
          </a:bodyPr>
          <a:lstStyle/>
          <a:p>
            <a:pPr algn="ctr"/>
            <a:r>
              <a:rPr lang="en-US" sz="2800" b="1" dirty="0">
                <a:solidFill>
                  <a:srgbClr val="008000"/>
                </a:solidFill>
              </a:rPr>
              <a:t>Thank you very much !!!</a:t>
            </a:r>
          </a:p>
        </p:txBody>
      </p:sp>
    </p:spTree>
    <p:extLst>
      <p:ext uri="{BB962C8B-B14F-4D97-AF65-F5344CB8AC3E}">
        <p14:creationId xmlns:p14="http://schemas.microsoft.com/office/powerpoint/2010/main" val="204489776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a:t>
            </a:fld>
            <a:endParaRPr lang="en-US" sz="1300"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vert="horz" lIns="91440" tIns="45720" rIns="91440" bIns="45720" rtlCol="0">
            <a:normAutofit/>
          </a:bodyPr>
          <a:lstStyle/>
          <a:p>
            <a:pPr marL="0" indent="0">
              <a:lnSpc>
                <a:spcPct val="110000"/>
              </a:lnSpc>
              <a:buNone/>
            </a:pPr>
            <a:r>
              <a:rPr lang="en-GB" sz="2400" b="1" dirty="0">
                <a:latin typeface="Tw Cen MT"/>
                <a:cs typeface="Tw Cen MT"/>
              </a:rPr>
              <a:t>Introduction</a:t>
            </a:r>
          </a:p>
          <a:p>
            <a:pPr marL="0" indent="0">
              <a:lnSpc>
                <a:spcPct val="110000"/>
              </a:lnSpc>
              <a:buNone/>
            </a:pPr>
            <a:r>
              <a:rPr lang="en-GB" sz="2400" dirty="0">
                <a:latin typeface="Tw Cen MT"/>
                <a:cs typeface="Tw Cen MT"/>
              </a:rPr>
              <a:t>Energy abundance in the so called Western world, as well as the relatively low energy prices, has led to the consideration of Energy as not not having any ethical or social aspects related to it.</a:t>
            </a:r>
          </a:p>
          <a:p>
            <a:pPr marL="0" indent="0">
              <a:lnSpc>
                <a:spcPct val="110000"/>
              </a:lnSpc>
              <a:buNone/>
            </a:pPr>
            <a:r>
              <a:rPr lang="en-GB" sz="2400" dirty="0">
                <a:latin typeface="Tw Cen MT"/>
                <a:cs typeface="Tw Cen MT"/>
              </a:rPr>
              <a:t>However, electrification of a country is one of the basic indices for measuring the level of development. For instance, electricity availability to households, is a contributor to accounts for approximately 5,5%  in the Multidimensional Poverty Index (MPI) of United Nations Development Program (United Nations Development Program, 2023).</a:t>
            </a:r>
          </a:p>
          <a:p>
            <a:pPr marL="0" indent="0">
              <a:lnSpc>
                <a:spcPct val="110000"/>
              </a:lnSpc>
              <a:buNone/>
            </a:pPr>
            <a:r>
              <a:rPr lang="en-GB" sz="2400" dirty="0">
                <a:latin typeface="Tw Cen MT"/>
                <a:cs typeface="Tw Cen MT"/>
              </a:rPr>
              <a:t>Energy is considered a common good and this depicts the fact that is strongly related to ethical and social issues.</a:t>
            </a:r>
          </a:p>
          <a:p>
            <a:pPr marL="0" indent="0">
              <a:lnSpc>
                <a:spcPct val="110000"/>
              </a:lnSpc>
              <a:buNone/>
            </a:pPr>
            <a:endParaRPr lang="en-GB" sz="2400" dirty="0">
              <a:latin typeface="Tw Cen MT"/>
              <a:cs typeface="Tw Cen MT"/>
            </a:endParaRPr>
          </a:p>
        </p:txBody>
      </p:sp>
      <p:sp>
        <p:nvSpPr>
          <p:cNvPr id="7"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6363"/>
            <a:ext cx="8750300" cy="766762"/>
          </a:xfrm>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769918423"/>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2">
            <a:extLst>
              <a:ext uri="{FF2B5EF4-FFF2-40B4-BE49-F238E27FC236}">
                <a16:creationId xmlns:a16="http://schemas.microsoft.com/office/drawing/2014/main" id="{B10C9031-DBCA-4CC4-8127-B940885F5E1A}"/>
              </a:ext>
            </a:extLst>
          </p:cNvPr>
          <p:cNvSpPr txBox="1">
            <a:spLocks/>
          </p:cNvSpPr>
          <p:nvPr/>
        </p:nvSpPr>
        <p:spPr>
          <a:xfrm>
            <a:off x="560490" y="962197"/>
            <a:ext cx="10732882" cy="1821156"/>
          </a:xfrm>
          <a:prstGeom prst="rect">
            <a:avLst/>
          </a:prstGeom>
          <a:ln>
            <a:noFill/>
          </a:ln>
        </p:spPr>
        <p:txBody>
          <a:bodyPr vert="horz" lIns="91440" tIns="45720" rIns="91440" bIns="45720" rtlCol="0">
            <a:noAutofit/>
          </a:bodyPr>
          <a:lst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dirty="0">
                <a:latin typeface="Tw Cen MT"/>
                <a:cs typeface="Tw Cen MT"/>
              </a:rPr>
              <a:t>Introduction</a:t>
            </a:r>
          </a:p>
          <a:p>
            <a:pPr marL="0" indent="0">
              <a:buFont typeface="Arial" panose="020B0604020202020204" pitchFamily="34" charset="0"/>
              <a:buNone/>
            </a:pPr>
            <a:endParaRPr lang="it-IT" sz="2400" dirty="0">
              <a:latin typeface="Tw Cen MT"/>
              <a:cs typeface="Tw Cen MT"/>
            </a:endParaRPr>
          </a:p>
          <a:p>
            <a:pPr marL="0" indent="0">
              <a:buFont typeface="Arial" panose="020B0604020202020204" pitchFamily="34" charset="0"/>
              <a:buNone/>
            </a:pPr>
            <a:r>
              <a:rPr lang="it-IT" sz="2400" dirty="0">
                <a:latin typeface="Tw Cen MT"/>
                <a:cs typeface="Tw Cen MT"/>
              </a:rPr>
              <a:t>Several theoretical works explain and detail the subject of the social and ethical implications of Energy. </a:t>
            </a:r>
            <a:r>
              <a:rPr lang="it-IT" sz="2400" dirty="0" err="1">
                <a:latin typeface="Tw Cen MT"/>
                <a:cs typeface="Tw Cen MT"/>
              </a:rPr>
              <a:t>We</a:t>
            </a:r>
            <a:r>
              <a:rPr lang="it-IT" sz="2400" dirty="0">
                <a:latin typeface="Tw Cen MT"/>
                <a:cs typeface="Tw Cen MT"/>
              </a:rPr>
              <a:t> </a:t>
            </a:r>
            <a:r>
              <a:rPr lang="it-IT" sz="2400" dirty="0" err="1">
                <a:latin typeface="Tw Cen MT"/>
                <a:cs typeface="Tw Cen MT"/>
              </a:rPr>
              <a:t>will</a:t>
            </a:r>
            <a:r>
              <a:rPr lang="it-IT" sz="2400" dirty="0">
                <a:latin typeface="Tw Cen MT"/>
                <a:cs typeface="Tw Cen MT"/>
              </a:rPr>
              <a:t> elaborate on  </a:t>
            </a:r>
            <a:r>
              <a:rPr lang="it-IT" sz="2400" dirty="0" err="1">
                <a:latin typeface="Tw Cen MT"/>
                <a:cs typeface="Tw Cen MT"/>
              </a:rPr>
              <a:t>this</a:t>
            </a:r>
            <a:r>
              <a:rPr lang="it-IT" sz="2400" dirty="0">
                <a:latin typeface="Tw Cen MT"/>
                <a:cs typeface="Tw Cen MT"/>
              </a:rPr>
              <a:t>, by </a:t>
            </a:r>
            <a:r>
              <a:rPr lang="it-IT" sz="2400" dirty="0" err="1">
                <a:latin typeface="Tw Cen MT"/>
                <a:cs typeface="Tw Cen MT"/>
              </a:rPr>
              <a:t>explaining</a:t>
            </a:r>
            <a:r>
              <a:rPr lang="it-IT" sz="2400" dirty="0">
                <a:latin typeface="Tw Cen MT"/>
                <a:cs typeface="Tw Cen MT"/>
              </a:rPr>
              <a:t> </a:t>
            </a:r>
            <a:r>
              <a:rPr lang="it-IT" sz="2400" dirty="0" err="1">
                <a:latin typeface="Tw Cen MT"/>
                <a:cs typeface="Tw Cen MT"/>
              </a:rPr>
              <a:t>how</a:t>
            </a:r>
            <a:r>
              <a:rPr lang="it-IT" sz="2400" dirty="0">
                <a:latin typeface="Tw Cen MT"/>
                <a:cs typeface="Tw Cen MT"/>
              </a:rPr>
              <a:t> </a:t>
            </a:r>
            <a:r>
              <a:rPr lang="it-IT" sz="2400" dirty="0" err="1">
                <a:latin typeface="Tw Cen MT"/>
                <a:cs typeface="Tw Cen MT"/>
              </a:rPr>
              <a:t>this</a:t>
            </a:r>
            <a:r>
              <a:rPr lang="it-IT" sz="2400" dirty="0">
                <a:latin typeface="Tw Cen MT"/>
                <a:cs typeface="Tw Cen MT"/>
              </a:rPr>
              <a:t> </a:t>
            </a:r>
            <a:r>
              <a:rPr lang="it-IT" sz="2400" dirty="0" err="1">
                <a:latin typeface="Tw Cen MT"/>
                <a:cs typeface="Tw Cen MT"/>
              </a:rPr>
              <a:t>is</a:t>
            </a:r>
            <a:r>
              <a:rPr lang="it-IT" sz="2400" dirty="0">
                <a:latin typeface="Tw Cen MT"/>
                <a:cs typeface="Tw Cen MT"/>
              </a:rPr>
              <a:t> </a:t>
            </a:r>
            <a:r>
              <a:rPr lang="it-IT" sz="2400" dirty="0" err="1">
                <a:latin typeface="Tw Cen MT"/>
                <a:cs typeface="Tw Cen MT"/>
              </a:rPr>
              <a:t>articulated</a:t>
            </a:r>
            <a:r>
              <a:rPr lang="it-IT" sz="2400" dirty="0">
                <a:latin typeface="Tw Cen MT"/>
                <a:cs typeface="Tw Cen MT"/>
              </a:rPr>
              <a:t> in the </a:t>
            </a:r>
            <a:r>
              <a:rPr lang="it-IT" sz="2400" dirty="0" err="1">
                <a:latin typeface="Tw Cen MT"/>
                <a:cs typeface="Tw Cen MT"/>
              </a:rPr>
              <a:t>United</a:t>
            </a:r>
            <a:r>
              <a:rPr lang="it-IT" sz="2400" dirty="0">
                <a:latin typeface="Tw Cen MT"/>
                <a:cs typeface="Tw Cen MT"/>
              </a:rPr>
              <a:t> Nations </a:t>
            </a:r>
            <a:r>
              <a:rPr lang="it-IT" sz="2400" dirty="0" err="1">
                <a:latin typeface="Tw Cen MT"/>
                <a:cs typeface="Tw Cen MT"/>
              </a:rPr>
              <a:t>framework</a:t>
            </a:r>
            <a:r>
              <a:rPr lang="it-IT" sz="2400" dirty="0">
                <a:latin typeface="Tw Cen MT"/>
                <a:cs typeface="Tw Cen MT"/>
              </a:rPr>
              <a:t> for </a:t>
            </a:r>
            <a:r>
              <a:rPr lang="it-IT" sz="2400" dirty="0" err="1">
                <a:latin typeface="Tw Cen MT"/>
                <a:cs typeface="Tw Cen MT"/>
              </a:rPr>
              <a:t>Sustainable</a:t>
            </a:r>
            <a:r>
              <a:rPr lang="it-IT" sz="2400" dirty="0">
                <a:latin typeface="Tw Cen MT"/>
                <a:cs typeface="Tw Cen MT"/>
              </a:rPr>
              <a:t> </a:t>
            </a:r>
            <a:r>
              <a:rPr lang="it-IT" sz="2400" dirty="0" err="1">
                <a:latin typeface="Tw Cen MT"/>
                <a:cs typeface="Tw Cen MT"/>
              </a:rPr>
              <a:t>development</a:t>
            </a:r>
            <a:r>
              <a:rPr lang="it-IT" sz="2400" dirty="0">
                <a:latin typeface="Tw Cen MT"/>
                <a:cs typeface="Tw Cen MT"/>
              </a:rPr>
              <a:t>.</a:t>
            </a:r>
          </a:p>
        </p:txBody>
      </p:sp>
      <p:sp>
        <p:nvSpPr>
          <p:cNvPr id="5" name="Sottotitolo 2">
            <a:extLst>
              <a:ext uri="{FF2B5EF4-FFF2-40B4-BE49-F238E27FC236}">
                <a16:creationId xmlns:a16="http://schemas.microsoft.com/office/drawing/2014/main" id="{B10C9031-DBCA-4CC4-8127-B940885F5E1A}"/>
              </a:ext>
            </a:extLst>
          </p:cNvPr>
          <p:cNvSpPr txBox="1">
            <a:spLocks/>
          </p:cNvSpPr>
          <p:nvPr/>
        </p:nvSpPr>
        <p:spPr>
          <a:xfrm>
            <a:off x="580847" y="3405306"/>
            <a:ext cx="8309153" cy="2597268"/>
          </a:xfrm>
          <a:prstGeom prst="rect">
            <a:avLst/>
          </a:prstGeom>
          <a:ln>
            <a:noFill/>
          </a:ln>
        </p:spPr>
        <p:txBody>
          <a:bodyPr vert="horz" lIns="91440" tIns="45720" rIns="91440" bIns="45720" rtlCol="0">
            <a:noAutofit/>
          </a:bodyPr>
          <a:lst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it-IT" sz="2400" dirty="0">
                <a:solidFill>
                  <a:srgbClr val="000000"/>
                </a:solidFill>
                <a:latin typeface="Tw Cen MT"/>
                <a:cs typeface="Tw Cen MT"/>
              </a:rPr>
              <a:t>Social Development </a:t>
            </a:r>
            <a:r>
              <a:rPr lang="it-IT" sz="2400" dirty="0" err="1">
                <a:solidFill>
                  <a:srgbClr val="000000"/>
                </a:solidFill>
                <a:latin typeface="Tw Cen MT"/>
                <a:cs typeface="Tw Cen MT"/>
              </a:rPr>
              <a:t>is</a:t>
            </a:r>
            <a:r>
              <a:rPr lang="it-IT" sz="2400" dirty="0">
                <a:solidFill>
                  <a:srgbClr val="000000"/>
                </a:solidFill>
                <a:latin typeface="Tw Cen MT"/>
                <a:cs typeface="Tw Cen MT"/>
              </a:rPr>
              <a:t> </a:t>
            </a:r>
            <a:r>
              <a:rPr lang="it-IT" sz="2400" dirty="0" err="1">
                <a:solidFill>
                  <a:srgbClr val="000000"/>
                </a:solidFill>
                <a:latin typeface="Tw Cen MT"/>
                <a:cs typeface="Tw Cen MT"/>
              </a:rPr>
              <a:t>one</a:t>
            </a:r>
            <a:r>
              <a:rPr lang="it-IT" sz="2400" dirty="0">
                <a:solidFill>
                  <a:srgbClr val="000000"/>
                </a:solidFill>
                <a:latin typeface="Tw Cen MT"/>
                <a:cs typeface="Tw Cen MT"/>
              </a:rPr>
              <a:t> of the </a:t>
            </a:r>
            <a:r>
              <a:rPr lang="it-IT" sz="2400" dirty="0" err="1">
                <a:solidFill>
                  <a:srgbClr val="000000"/>
                </a:solidFill>
                <a:latin typeface="Tw Cen MT"/>
                <a:cs typeface="Tw Cen MT"/>
              </a:rPr>
              <a:t>three</a:t>
            </a:r>
            <a:r>
              <a:rPr lang="it-IT" sz="2400" dirty="0">
                <a:solidFill>
                  <a:srgbClr val="000000"/>
                </a:solidFill>
                <a:latin typeface="Tw Cen MT"/>
                <a:cs typeface="Tw Cen MT"/>
              </a:rPr>
              <a:t> </a:t>
            </a:r>
            <a:r>
              <a:rPr lang="it-IT" sz="2400" dirty="0" err="1">
                <a:solidFill>
                  <a:srgbClr val="000000"/>
                </a:solidFill>
                <a:latin typeface="Tw Cen MT"/>
                <a:cs typeface="Tw Cen MT"/>
              </a:rPr>
              <a:t>elements</a:t>
            </a:r>
            <a:r>
              <a:rPr lang="it-IT" sz="2400" dirty="0">
                <a:solidFill>
                  <a:srgbClr val="000000"/>
                </a:solidFill>
                <a:latin typeface="Tw Cen MT"/>
                <a:cs typeface="Tw Cen MT"/>
              </a:rPr>
              <a:t> of </a:t>
            </a:r>
            <a:r>
              <a:rPr lang="it-IT" sz="2400" dirty="0" err="1">
                <a:solidFill>
                  <a:srgbClr val="000000"/>
                </a:solidFill>
                <a:latin typeface="Tw Cen MT"/>
                <a:cs typeface="Tw Cen MT"/>
              </a:rPr>
              <a:t>Sustainable</a:t>
            </a:r>
            <a:r>
              <a:rPr lang="it-IT" sz="2400" dirty="0">
                <a:solidFill>
                  <a:srgbClr val="000000"/>
                </a:solidFill>
                <a:latin typeface="Tw Cen MT"/>
                <a:cs typeface="Tw Cen MT"/>
              </a:rPr>
              <a:t> Development, </a:t>
            </a:r>
            <a:r>
              <a:rPr lang="it-IT" sz="2400" dirty="0" err="1">
                <a:solidFill>
                  <a:srgbClr val="000000"/>
                </a:solidFill>
                <a:latin typeface="Tw Cen MT"/>
                <a:cs typeface="Tw Cen MT"/>
              </a:rPr>
              <a:t>together</a:t>
            </a:r>
            <a:r>
              <a:rPr lang="it-IT" sz="2400" dirty="0">
                <a:solidFill>
                  <a:srgbClr val="000000"/>
                </a:solidFill>
                <a:latin typeface="Tw Cen MT"/>
                <a:cs typeface="Tw Cen MT"/>
              </a:rPr>
              <a:t> with </a:t>
            </a:r>
            <a:r>
              <a:rPr lang="en-GB" sz="2400" dirty="0">
                <a:solidFill>
                  <a:srgbClr val="000000"/>
                </a:solidFill>
                <a:latin typeface="Tw Cen MT"/>
                <a:cs typeface="Tw Cen MT"/>
              </a:rPr>
              <a:t>environmental</a:t>
            </a:r>
            <a:r>
              <a:rPr lang="it-IT" sz="2400" dirty="0">
                <a:solidFill>
                  <a:srgbClr val="000000"/>
                </a:solidFill>
                <a:latin typeface="Tw Cen MT"/>
                <a:cs typeface="Tw Cen MT"/>
              </a:rPr>
              <a:t> and </a:t>
            </a:r>
            <a:r>
              <a:rPr lang="it-IT" sz="2400" dirty="0" err="1">
                <a:solidFill>
                  <a:srgbClr val="000000"/>
                </a:solidFill>
                <a:latin typeface="Tw Cen MT"/>
                <a:cs typeface="Tw Cen MT"/>
              </a:rPr>
              <a:t>economic</a:t>
            </a:r>
            <a:r>
              <a:rPr lang="it-IT" sz="2400" dirty="0">
                <a:solidFill>
                  <a:srgbClr val="000000"/>
                </a:solidFill>
                <a:latin typeface="Tw Cen MT"/>
                <a:cs typeface="Tw Cen MT"/>
              </a:rPr>
              <a:t> Development. Energy </a:t>
            </a:r>
            <a:r>
              <a:rPr lang="it-IT" sz="2400" dirty="0" err="1">
                <a:solidFill>
                  <a:srgbClr val="000000"/>
                </a:solidFill>
                <a:latin typeface="Tw Cen MT"/>
                <a:cs typeface="Tw Cen MT"/>
              </a:rPr>
              <a:t>is</a:t>
            </a:r>
            <a:r>
              <a:rPr lang="it-IT" sz="2400" dirty="0">
                <a:solidFill>
                  <a:srgbClr val="000000"/>
                </a:solidFill>
                <a:latin typeface="Tw Cen MT"/>
                <a:cs typeface="Tw Cen MT"/>
              </a:rPr>
              <a:t> </a:t>
            </a:r>
            <a:r>
              <a:rPr lang="it-IT" sz="2400" dirty="0" err="1">
                <a:solidFill>
                  <a:srgbClr val="000000"/>
                </a:solidFill>
                <a:latin typeface="Tw Cen MT"/>
                <a:cs typeface="Tw Cen MT"/>
              </a:rPr>
              <a:t>included</a:t>
            </a:r>
            <a:r>
              <a:rPr lang="it-IT" sz="2400" dirty="0">
                <a:solidFill>
                  <a:srgbClr val="000000"/>
                </a:solidFill>
                <a:latin typeface="Tw Cen MT"/>
                <a:cs typeface="Tw Cen MT"/>
              </a:rPr>
              <a:t> in the </a:t>
            </a:r>
            <a:r>
              <a:rPr lang="it-IT" sz="2400" dirty="0" err="1">
                <a:solidFill>
                  <a:srgbClr val="000000"/>
                </a:solidFill>
                <a:latin typeface="Tw Cen MT"/>
                <a:cs typeface="Tw Cen MT"/>
              </a:rPr>
              <a:t>United</a:t>
            </a:r>
            <a:r>
              <a:rPr lang="it-IT" sz="2400" dirty="0">
                <a:solidFill>
                  <a:srgbClr val="000000"/>
                </a:solidFill>
                <a:latin typeface="Tw Cen MT"/>
                <a:cs typeface="Tw Cen MT"/>
              </a:rPr>
              <a:t> Nations 27 </a:t>
            </a:r>
            <a:r>
              <a:rPr lang="it-IT" sz="2400" dirty="0" err="1">
                <a:solidFill>
                  <a:srgbClr val="000000"/>
                </a:solidFill>
                <a:latin typeface="Tw Cen MT"/>
                <a:cs typeface="Tw Cen MT"/>
              </a:rPr>
              <a:t>goals</a:t>
            </a:r>
            <a:r>
              <a:rPr lang="it-IT" sz="2400" dirty="0">
                <a:solidFill>
                  <a:srgbClr val="000000"/>
                </a:solidFill>
                <a:latin typeface="Tw Cen MT"/>
                <a:cs typeface="Tw Cen MT"/>
              </a:rPr>
              <a:t> for </a:t>
            </a:r>
            <a:r>
              <a:rPr lang="it-IT" sz="2400" dirty="0" err="1">
                <a:solidFill>
                  <a:srgbClr val="000000"/>
                </a:solidFill>
                <a:latin typeface="Tw Cen MT"/>
                <a:cs typeface="Tw Cen MT"/>
              </a:rPr>
              <a:t>sustainable</a:t>
            </a:r>
            <a:r>
              <a:rPr lang="it-IT" sz="2400" dirty="0">
                <a:solidFill>
                  <a:srgbClr val="000000"/>
                </a:solidFill>
                <a:latin typeface="Tw Cen MT"/>
                <a:cs typeface="Tw Cen MT"/>
              </a:rPr>
              <a:t> </a:t>
            </a:r>
            <a:r>
              <a:rPr lang="it-IT" sz="2400" dirty="0" err="1">
                <a:solidFill>
                  <a:srgbClr val="000000"/>
                </a:solidFill>
                <a:latin typeface="Tw Cen MT"/>
                <a:cs typeface="Tw Cen MT"/>
              </a:rPr>
              <a:t>development</a:t>
            </a:r>
            <a:r>
              <a:rPr lang="it-IT" sz="2400" dirty="0">
                <a:solidFill>
                  <a:srgbClr val="000000"/>
                </a:solidFill>
                <a:latin typeface="Tw Cen MT"/>
                <a:cs typeface="Tw Cen MT"/>
              </a:rPr>
              <a:t>. </a:t>
            </a:r>
            <a:r>
              <a:rPr lang="it-IT" sz="2400" dirty="0" err="1">
                <a:solidFill>
                  <a:srgbClr val="000000"/>
                </a:solidFill>
                <a:latin typeface="Tw Cen MT"/>
                <a:cs typeface="Tw Cen MT"/>
              </a:rPr>
              <a:t>Specifically</a:t>
            </a:r>
            <a:r>
              <a:rPr lang="it-IT" sz="2400" dirty="0">
                <a:solidFill>
                  <a:srgbClr val="000000"/>
                </a:solidFill>
                <a:latin typeface="Tw Cen MT"/>
                <a:cs typeface="Tw Cen MT"/>
              </a:rPr>
              <a:t> goal No7, </a:t>
            </a:r>
            <a:r>
              <a:rPr lang="it-IT" sz="2400" dirty="0" err="1">
                <a:solidFill>
                  <a:srgbClr val="000000"/>
                </a:solidFill>
                <a:latin typeface="Tw Cen MT"/>
                <a:cs typeface="Tw Cen MT"/>
              </a:rPr>
              <a:t>is</a:t>
            </a:r>
            <a:r>
              <a:rPr lang="it-IT" sz="2400" dirty="0">
                <a:solidFill>
                  <a:srgbClr val="000000"/>
                </a:solidFill>
                <a:latin typeface="Tw Cen MT"/>
                <a:cs typeface="Tw Cen MT"/>
              </a:rPr>
              <a:t> </a:t>
            </a:r>
            <a:r>
              <a:rPr lang="it-IT" sz="2400" dirty="0" err="1">
                <a:solidFill>
                  <a:srgbClr val="000000"/>
                </a:solidFill>
                <a:latin typeface="Tw Cen MT"/>
                <a:cs typeface="Tw Cen MT"/>
              </a:rPr>
              <a:t>about</a:t>
            </a:r>
            <a:r>
              <a:rPr lang="it-IT" sz="2400" dirty="0">
                <a:solidFill>
                  <a:srgbClr val="000000"/>
                </a:solidFill>
                <a:latin typeface="Tw Cen MT"/>
                <a:cs typeface="Tw Cen MT"/>
              </a:rPr>
              <a:t> </a:t>
            </a:r>
            <a:r>
              <a:rPr lang="it-IT" sz="2400" dirty="0" err="1">
                <a:solidFill>
                  <a:srgbClr val="000000"/>
                </a:solidFill>
                <a:latin typeface="Tw Cen MT"/>
                <a:cs typeface="Tw Cen MT"/>
              </a:rPr>
              <a:t>affordable</a:t>
            </a:r>
            <a:r>
              <a:rPr lang="it-IT" sz="2400" dirty="0">
                <a:solidFill>
                  <a:srgbClr val="000000"/>
                </a:solidFill>
                <a:latin typeface="Tw Cen MT"/>
                <a:cs typeface="Tw Cen MT"/>
              </a:rPr>
              <a:t> and </a:t>
            </a:r>
            <a:r>
              <a:rPr lang="it-IT" sz="2400" dirty="0" err="1">
                <a:solidFill>
                  <a:srgbClr val="000000"/>
                </a:solidFill>
                <a:latin typeface="Tw Cen MT"/>
                <a:cs typeface="Tw Cen MT"/>
              </a:rPr>
              <a:t>clean</a:t>
            </a:r>
            <a:r>
              <a:rPr lang="it-IT" sz="2400" dirty="0">
                <a:solidFill>
                  <a:srgbClr val="000000"/>
                </a:solidFill>
                <a:latin typeface="Tw Cen MT"/>
                <a:cs typeface="Tw Cen MT"/>
              </a:rPr>
              <a:t> </a:t>
            </a:r>
            <a:r>
              <a:rPr lang="it-IT" sz="2400" dirty="0" err="1">
                <a:solidFill>
                  <a:srgbClr val="000000"/>
                </a:solidFill>
                <a:latin typeface="Tw Cen MT"/>
                <a:cs typeface="Tw Cen MT"/>
              </a:rPr>
              <a:t>energy</a:t>
            </a:r>
            <a:r>
              <a:rPr lang="it-IT" sz="2400" dirty="0">
                <a:solidFill>
                  <a:srgbClr val="000000"/>
                </a:solidFill>
                <a:latin typeface="Tw Cen MT"/>
                <a:cs typeface="Tw Cen MT"/>
              </a:rPr>
              <a:t> (</a:t>
            </a:r>
            <a:r>
              <a:rPr lang="it-IT" sz="2400" i="1" dirty="0" err="1">
                <a:solidFill>
                  <a:srgbClr val="000000"/>
                </a:solidFill>
                <a:latin typeface="Tw Cen MT"/>
                <a:cs typeface="Tw Cen MT"/>
              </a:rPr>
              <a:t>United</a:t>
            </a:r>
            <a:r>
              <a:rPr lang="it-IT" sz="2400" i="1" dirty="0">
                <a:solidFill>
                  <a:srgbClr val="000000"/>
                </a:solidFill>
                <a:latin typeface="Tw Cen MT"/>
                <a:cs typeface="Tw Cen MT"/>
              </a:rPr>
              <a:t> Nations, </a:t>
            </a:r>
            <a:r>
              <a:rPr lang="it-IT" sz="2400" i="1" dirty="0" err="1">
                <a:solidFill>
                  <a:srgbClr val="000000"/>
                </a:solidFill>
                <a:latin typeface="Tw Cen MT"/>
                <a:cs typeface="Tw Cen MT"/>
              </a:rPr>
              <a:t>n.d.</a:t>
            </a:r>
            <a:r>
              <a:rPr lang="it-IT" sz="2400" dirty="0">
                <a:solidFill>
                  <a:srgbClr val="000000"/>
                </a:solidFill>
                <a:latin typeface="Tw Cen MT"/>
                <a:cs typeface="Tw Cen MT"/>
              </a:rPr>
              <a:t>).</a:t>
            </a:r>
          </a:p>
          <a:p>
            <a:pPr marL="0" indent="0">
              <a:buFont typeface="Arial" panose="020B0604020202020204" pitchFamily="34" charset="0"/>
              <a:buNone/>
            </a:pPr>
            <a:endParaRPr lang="it-IT" sz="2400" dirty="0">
              <a:solidFill>
                <a:srgbClr val="000000"/>
              </a:solidFill>
              <a:latin typeface="Tw Cen MT"/>
              <a:cs typeface="Tw Cen MT"/>
            </a:endParaRPr>
          </a:p>
        </p:txBody>
      </p:sp>
      <p:pic>
        <p:nvPicPr>
          <p:cNvPr id="6" name="Picture 5"/>
          <p:cNvPicPr>
            <a:picLocks noChangeAspect="1"/>
          </p:cNvPicPr>
          <p:nvPr/>
        </p:nvPicPr>
        <p:blipFill>
          <a:blip r:embed="rId2"/>
          <a:stretch>
            <a:fillRect/>
          </a:stretch>
        </p:blipFill>
        <p:spPr>
          <a:xfrm>
            <a:off x="9120011" y="2882900"/>
            <a:ext cx="2857500" cy="2857500"/>
          </a:xfrm>
          <a:prstGeom prst="rect">
            <a:avLst/>
          </a:prstGeom>
        </p:spPr>
      </p:pic>
      <p:sp>
        <p:nvSpPr>
          <p:cNvPr id="7" name="Title 2">
            <a:extLst>
              <a:ext uri="{FF2B5EF4-FFF2-40B4-BE49-F238E27FC236}">
                <a16:creationId xmlns:a16="http://schemas.microsoft.com/office/drawing/2014/main" id="{8F84DD99-5809-423C-85D8-63BDF4ED9427}"/>
              </a:ext>
            </a:extLst>
          </p:cNvPr>
          <p:cNvSpPr>
            <a:spLocks noGrp="1"/>
          </p:cNvSpPr>
          <p:nvPr>
            <p:ph type="title"/>
          </p:nvPr>
        </p:nvSpPr>
        <p:spPr>
          <a:xfrm>
            <a:off x="423863" y="106363"/>
            <a:ext cx="11006137" cy="766762"/>
          </a:xfrm>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100987374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7851D3-2FC7-AE81-D190-1DF2B3B3091C}"/>
            </a:ext>
          </a:extLst>
        </p:cNvPr>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D2C62C52-3CC1-4051-A4F4-6AF60A698759}"/>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5</a:t>
            </a:fld>
            <a:endParaRPr lang="en-US" sz="1300" dirty="0"/>
          </a:p>
        </p:txBody>
      </p:sp>
      <p:sp>
        <p:nvSpPr>
          <p:cNvPr id="2" name="Content Placeholder 2">
            <a:extLst>
              <a:ext uri="{FF2B5EF4-FFF2-40B4-BE49-F238E27FC236}">
                <a16:creationId xmlns:a16="http://schemas.microsoft.com/office/drawing/2014/main" id="{327C0822-208D-16A1-A27F-F305DF8ABAFC}"/>
              </a:ext>
            </a:extLst>
          </p:cNvPr>
          <p:cNvSpPr>
            <a:spLocks noGrp="1"/>
          </p:cNvSpPr>
          <p:nvPr>
            <p:ph idx="1"/>
          </p:nvPr>
        </p:nvSpPr>
        <p:spPr>
          <a:xfrm>
            <a:off x="838201" y="978793"/>
            <a:ext cx="10958847" cy="5132295"/>
          </a:xfrm>
        </p:spPr>
        <p:txBody>
          <a:bodyPr vert="horz" lIns="91440" tIns="45720" rIns="91440" bIns="45720" rtlCol="0">
            <a:noAutofit/>
          </a:bodyPr>
          <a:lstStyle/>
          <a:p>
            <a:pPr marL="0" indent="0">
              <a:lnSpc>
                <a:spcPct val="110000"/>
              </a:lnSpc>
              <a:buNone/>
            </a:pPr>
            <a:r>
              <a:rPr lang="en-GB" sz="2400" b="1" dirty="0">
                <a:latin typeface="Tw Cen MT"/>
                <a:cs typeface="Tw Cen MT"/>
              </a:rPr>
              <a:t>Socio-Energy System Design</a:t>
            </a:r>
          </a:p>
          <a:p>
            <a:pPr marL="0" indent="0">
              <a:buNone/>
            </a:pPr>
            <a:r>
              <a:rPr lang="en-US" sz="2400" dirty="0"/>
              <a:t>Thus transformation of the energy systems in order to deliver affordable clean energy following the SDG7 is more than technology and includes ethics.  </a:t>
            </a:r>
          </a:p>
          <a:p>
            <a:pPr marL="0" indent="0">
              <a:buNone/>
            </a:pPr>
            <a:r>
              <a:rPr lang="en-US" sz="2400" dirty="0"/>
              <a:t>In literature are recognized generally  three key facts about energy systems that are particularly significant in the context of large-scale energy transitions. </a:t>
            </a:r>
          </a:p>
          <a:p>
            <a:pPr marL="0" indent="0">
              <a:buNone/>
            </a:pPr>
            <a:endParaRPr lang="en-US" sz="2400" dirty="0"/>
          </a:p>
          <a:p>
            <a:pPr marL="0" indent="0">
              <a:buNone/>
            </a:pPr>
            <a:r>
              <a:rPr lang="en-US" sz="2400" dirty="0"/>
              <a:t>The first is that </a:t>
            </a:r>
            <a:r>
              <a:rPr lang="en-US" sz="2400" b="1" dirty="0">
                <a:solidFill>
                  <a:srgbClr val="FF0000"/>
                </a:solidFill>
              </a:rPr>
              <a:t>energy systems are not merely technological systems but rather systems that closely intertwine technologies with a wide range of people: </a:t>
            </a:r>
            <a:r>
              <a:rPr lang="en-US" sz="2400" dirty="0"/>
              <a:t>investors, workers, engineers, industrialists, customers, users, citizens, etc. </a:t>
            </a:r>
            <a:endParaRPr lang="el-GR" sz="2400" dirty="0"/>
          </a:p>
          <a:p>
            <a:pPr marL="0" indent="0">
              <a:buNone/>
            </a:pPr>
            <a:r>
              <a:rPr lang="en-US" sz="2400" dirty="0"/>
              <a:t>Energy transitions, therefore, are not simply shifts in fuel or the technological basis of energy production and/or consumption. </a:t>
            </a:r>
          </a:p>
          <a:p>
            <a:pPr marL="0" indent="0">
              <a:lnSpc>
                <a:spcPct val="110000"/>
              </a:lnSpc>
              <a:buNone/>
            </a:pPr>
            <a:endParaRPr lang="en-GB" sz="2400" dirty="0">
              <a:latin typeface="Tw Cen MT"/>
              <a:cs typeface="Tw Cen MT"/>
            </a:endParaRPr>
          </a:p>
        </p:txBody>
      </p:sp>
      <p:sp>
        <p:nvSpPr>
          <p:cNvPr id="7" name="Title 2">
            <a:extLst>
              <a:ext uri="{FF2B5EF4-FFF2-40B4-BE49-F238E27FC236}">
                <a16:creationId xmlns:a16="http://schemas.microsoft.com/office/drawing/2014/main" id="{04B3E095-4D1A-8EB7-967A-3527C9EB4BFC}"/>
              </a:ext>
            </a:extLst>
          </p:cNvPr>
          <p:cNvSpPr>
            <a:spLocks noGrp="1"/>
          </p:cNvSpPr>
          <p:nvPr>
            <p:ph type="title"/>
          </p:nvPr>
        </p:nvSpPr>
        <p:spPr>
          <a:xfrm>
            <a:off x="838200" y="106363"/>
            <a:ext cx="8750300" cy="766762"/>
          </a:xfrm>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432734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3AFB0-4929-7AC8-EB90-7E8689EAB43C}"/>
            </a:ext>
          </a:extLst>
        </p:cNvPr>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08F6B5-1C84-3E23-62AB-4764739C3FDF}"/>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6</a:t>
            </a:fld>
            <a:endParaRPr lang="en-US" sz="1300" dirty="0"/>
          </a:p>
        </p:txBody>
      </p:sp>
      <p:sp>
        <p:nvSpPr>
          <p:cNvPr id="2" name="Content Placeholder 2">
            <a:extLst>
              <a:ext uri="{FF2B5EF4-FFF2-40B4-BE49-F238E27FC236}">
                <a16:creationId xmlns:a16="http://schemas.microsoft.com/office/drawing/2014/main" id="{307C077A-B497-4BFC-CFC5-575D90757D34}"/>
              </a:ext>
            </a:extLst>
          </p:cNvPr>
          <p:cNvSpPr>
            <a:spLocks noGrp="1"/>
          </p:cNvSpPr>
          <p:nvPr>
            <p:ph idx="1"/>
          </p:nvPr>
        </p:nvSpPr>
        <p:spPr>
          <a:xfrm>
            <a:off x="838201" y="978794"/>
            <a:ext cx="10958847" cy="4986170"/>
          </a:xfrm>
        </p:spPr>
        <p:txBody>
          <a:bodyPr vert="horz" lIns="91440" tIns="45720" rIns="91440" bIns="45720" rtlCol="0">
            <a:normAutofit/>
          </a:bodyPr>
          <a:lstStyle/>
          <a:p>
            <a:pPr marL="0" indent="0">
              <a:lnSpc>
                <a:spcPct val="110000"/>
              </a:lnSpc>
              <a:buNone/>
            </a:pPr>
            <a:r>
              <a:rPr lang="en-GB" sz="2400" b="1" dirty="0">
                <a:latin typeface="Tw Cen MT"/>
                <a:cs typeface="Tw Cen MT"/>
              </a:rPr>
              <a:t>Socio-Energy System Design</a:t>
            </a:r>
          </a:p>
          <a:p>
            <a:pPr marL="0" indent="0">
              <a:buNone/>
            </a:pPr>
            <a:r>
              <a:rPr lang="en-US" sz="2400" dirty="0"/>
              <a:t>Instead, these technical changes occur in parallel, and in relation to and exchange with, changes in values, decisions, behaviors, relationships, practices, and institutions.</a:t>
            </a:r>
          </a:p>
          <a:p>
            <a:pPr marL="0" indent="0">
              <a:buNone/>
            </a:pPr>
            <a:r>
              <a:rPr lang="en-US" sz="2400" b="1" dirty="0">
                <a:solidFill>
                  <a:srgbClr val="FF0000"/>
                </a:solidFill>
              </a:rPr>
              <a:t>Past transitions make clear, in fact, that often the most important aspects of major energy transitions are the accompanying social, economic, and political reorganization.</a:t>
            </a:r>
          </a:p>
          <a:p>
            <a:pPr marL="0" indent="0">
              <a:buNone/>
            </a:pPr>
            <a:r>
              <a:rPr lang="en-US" sz="2400" dirty="0"/>
              <a:t>The second key fact follows from the first. </a:t>
            </a:r>
            <a:r>
              <a:rPr lang="en-US" sz="2400" b="1" i="1" dirty="0">
                <a:solidFill>
                  <a:srgbClr val="FF0000"/>
                </a:solidFill>
                <a:effectLst>
                  <a:outerShdw blurRad="38100" dist="38100" dir="2700000" algn="tl">
                    <a:srgbClr val="000000">
                      <a:alpha val="43137"/>
                    </a:srgbClr>
                  </a:outerShdw>
                </a:effectLst>
              </a:rPr>
              <a:t>Energy transitions not only reorganize energy production and consumption, they also redistribute power, wealth, risk, vulnerability’ resilience, etc.</a:t>
            </a:r>
          </a:p>
          <a:p>
            <a:pPr marL="0" indent="0">
              <a:buNone/>
            </a:pPr>
            <a:r>
              <a:rPr lang="en-US" sz="2400" dirty="0"/>
              <a:t> The ethics of energy transitions is thus bound up with the reallocation of important societal outcomes, on scales from the individual to the globe. </a:t>
            </a:r>
            <a:endParaRPr lang="en-GB" sz="2400" dirty="0">
              <a:latin typeface="Tw Cen MT"/>
              <a:cs typeface="Tw Cen MT"/>
            </a:endParaRPr>
          </a:p>
        </p:txBody>
      </p:sp>
      <p:sp>
        <p:nvSpPr>
          <p:cNvPr id="7" name="Title 2">
            <a:extLst>
              <a:ext uri="{FF2B5EF4-FFF2-40B4-BE49-F238E27FC236}">
                <a16:creationId xmlns:a16="http://schemas.microsoft.com/office/drawing/2014/main" id="{05E0F2C5-9F53-C3A7-F9B7-7F0FDF2FFA9E}"/>
              </a:ext>
            </a:extLst>
          </p:cNvPr>
          <p:cNvSpPr>
            <a:spLocks noGrp="1"/>
          </p:cNvSpPr>
          <p:nvPr>
            <p:ph type="title"/>
          </p:nvPr>
        </p:nvSpPr>
        <p:spPr>
          <a:xfrm>
            <a:off x="838200" y="106363"/>
            <a:ext cx="8750300" cy="766762"/>
          </a:xfrm>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1741250490"/>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1D7D6E-A695-2CB1-4DD9-B07AFB0F7DA7}"/>
            </a:ext>
          </a:extLst>
        </p:cNvPr>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3BCB3509-8A52-BBAA-35BE-7002FBC20C30}"/>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7</a:t>
            </a:fld>
            <a:endParaRPr lang="en-US" sz="1300" dirty="0"/>
          </a:p>
        </p:txBody>
      </p:sp>
      <p:sp>
        <p:nvSpPr>
          <p:cNvPr id="2" name="Content Placeholder 2">
            <a:extLst>
              <a:ext uri="{FF2B5EF4-FFF2-40B4-BE49-F238E27FC236}">
                <a16:creationId xmlns:a16="http://schemas.microsoft.com/office/drawing/2014/main" id="{775254A5-55F9-B216-EA5A-55825A27052B}"/>
              </a:ext>
            </a:extLst>
          </p:cNvPr>
          <p:cNvSpPr>
            <a:spLocks noGrp="1"/>
          </p:cNvSpPr>
          <p:nvPr>
            <p:ph idx="1"/>
          </p:nvPr>
        </p:nvSpPr>
        <p:spPr>
          <a:xfrm>
            <a:off x="838201" y="978794"/>
            <a:ext cx="10958847" cy="4986170"/>
          </a:xfrm>
        </p:spPr>
        <p:txBody>
          <a:bodyPr vert="horz" lIns="91440" tIns="45720" rIns="91440" bIns="45720" rtlCol="0">
            <a:normAutofit/>
          </a:bodyPr>
          <a:lstStyle/>
          <a:p>
            <a:pPr marL="0" indent="0">
              <a:lnSpc>
                <a:spcPct val="110000"/>
              </a:lnSpc>
              <a:buNone/>
            </a:pPr>
            <a:r>
              <a:rPr lang="en-GB" sz="2400" b="1" dirty="0">
                <a:latin typeface="Tw Cen MT"/>
                <a:cs typeface="Tw Cen MT"/>
              </a:rPr>
              <a:t>Socio-Energy System Design</a:t>
            </a:r>
          </a:p>
          <a:p>
            <a:pPr marL="0" indent="0">
              <a:buNone/>
            </a:pPr>
            <a:r>
              <a:rPr lang="en-US" sz="2400" dirty="0"/>
              <a:t>In imagining and fashioning energy systems for the future, therefore, </a:t>
            </a:r>
            <a:r>
              <a:rPr lang="en-US" sz="2400" b="1" i="1" dirty="0">
                <a:solidFill>
                  <a:srgbClr val="008000"/>
                </a:solidFill>
                <a:effectLst>
                  <a:outerShdw blurRad="38100" dist="38100" dir="2700000" algn="tl">
                    <a:srgbClr val="000000">
                      <a:alpha val="43137"/>
                    </a:srgbClr>
                  </a:outerShdw>
                </a:effectLst>
              </a:rPr>
              <a:t>it is crucial to design and plan for integrated socio-energy system</a:t>
            </a:r>
            <a:r>
              <a:rPr lang="en-US" sz="2400" dirty="0"/>
              <a:t>s and not just for energy technologies. </a:t>
            </a:r>
          </a:p>
          <a:p>
            <a:pPr marL="0" indent="0">
              <a:buNone/>
            </a:pPr>
            <a:endParaRPr lang="en-US" sz="2400" dirty="0"/>
          </a:p>
          <a:p>
            <a:pPr marL="0" indent="0">
              <a:buNone/>
            </a:pPr>
            <a:r>
              <a:rPr lang="en-US" sz="2400" b="1" i="1" dirty="0">
                <a:solidFill>
                  <a:srgbClr val="FF0000"/>
                </a:solidFill>
                <a:effectLst>
                  <a:outerShdw blurRad="38100" dist="38100" dir="2700000" algn="tl">
                    <a:srgbClr val="000000">
                      <a:alpha val="43137"/>
                    </a:srgbClr>
                  </a:outerShdw>
                </a:effectLst>
              </a:rPr>
              <a:t>Unfortunately, this is far from our current practice, either in energy engineering or energy policy.</a:t>
            </a:r>
          </a:p>
          <a:p>
            <a:pPr marL="0" indent="0">
              <a:buNone/>
            </a:pPr>
            <a:endParaRPr lang="en-US" sz="2400" dirty="0"/>
          </a:p>
          <a:p>
            <a:pPr marL="0" indent="0">
              <a:buNone/>
            </a:pPr>
            <a:r>
              <a:rPr lang="en-US" sz="2400" dirty="0"/>
              <a:t>The third key fact is that </a:t>
            </a:r>
            <a:r>
              <a:rPr lang="en-US" sz="2400" b="1" i="1" dirty="0">
                <a:solidFill>
                  <a:srgbClr val="008000"/>
                </a:solidFill>
                <a:effectLst>
                  <a:outerShdw blurRad="38100" dist="38100" dir="2700000" algn="tl">
                    <a:srgbClr val="000000">
                      <a:alpha val="43137"/>
                    </a:srgbClr>
                  </a:outerShdw>
                </a:effectLst>
              </a:rPr>
              <a:t>energy technologies are flexible in design</a:t>
            </a:r>
            <a:r>
              <a:rPr lang="en-US" sz="2400" dirty="0"/>
              <a:t>, especially as they are incorporated into larger social, economic, and technological systems. </a:t>
            </a:r>
          </a:p>
          <a:p>
            <a:pPr marL="0" indent="0">
              <a:lnSpc>
                <a:spcPct val="110000"/>
              </a:lnSpc>
              <a:buNone/>
            </a:pPr>
            <a:endParaRPr lang="en-GB" sz="2400" dirty="0">
              <a:latin typeface="Tw Cen MT"/>
              <a:cs typeface="Tw Cen MT"/>
            </a:endParaRPr>
          </a:p>
        </p:txBody>
      </p:sp>
      <p:sp>
        <p:nvSpPr>
          <p:cNvPr id="7" name="Title 2">
            <a:extLst>
              <a:ext uri="{FF2B5EF4-FFF2-40B4-BE49-F238E27FC236}">
                <a16:creationId xmlns:a16="http://schemas.microsoft.com/office/drawing/2014/main" id="{150B4929-460B-0011-3678-F7D45614CB23}"/>
              </a:ext>
            </a:extLst>
          </p:cNvPr>
          <p:cNvSpPr>
            <a:spLocks noGrp="1"/>
          </p:cNvSpPr>
          <p:nvPr>
            <p:ph type="title"/>
          </p:nvPr>
        </p:nvSpPr>
        <p:spPr>
          <a:xfrm>
            <a:off x="838200" y="106363"/>
            <a:ext cx="8750300" cy="766762"/>
          </a:xfrm>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215525212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80AA2-E596-AB85-9913-EC58B7F23E10}"/>
            </a:ext>
          </a:extLst>
        </p:cNvPr>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B4323A2B-92EF-67A2-C182-50153043C450}"/>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8</a:t>
            </a:fld>
            <a:endParaRPr lang="en-US" sz="1300" dirty="0"/>
          </a:p>
        </p:txBody>
      </p:sp>
      <p:sp>
        <p:nvSpPr>
          <p:cNvPr id="2" name="Content Placeholder 2">
            <a:extLst>
              <a:ext uri="{FF2B5EF4-FFF2-40B4-BE49-F238E27FC236}">
                <a16:creationId xmlns:a16="http://schemas.microsoft.com/office/drawing/2014/main" id="{A4F829B4-B3FF-DA70-262C-CB87770ADB03}"/>
              </a:ext>
            </a:extLst>
          </p:cNvPr>
          <p:cNvSpPr>
            <a:spLocks noGrp="1"/>
          </p:cNvSpPr>
          <p:nvPr>
            <p:ph idx="1"/>
          </p:nvPr>
        </p:nvSpPr>
        <p:spPr>
          <a:xfrm>
            <a:off x="838201" y="978794"/>
            <a:ext cx="10958847" cy="4986170"/>
          </a:xfrm>
        </p:spPr>
        <p:txBody>
          <a:bodyPr vert="horz" lIns="91440" tIns="45720" rIns="91440" bIns="45720" rtlCol="0">
            <a:normAutofit/>
          </a:bodyPr>
          <a:lstStyle/>
          <a:p>
            <a:pPr marL="0" indent="0">
              <a:lnSpc>
                <a:spcPct val="110000"/>
              </a:lnSpc>
              <a:buNone/>
            </a:pPr>
            <a:r>
              <a:rPr lang="en-GB" sz="2400" b="1" dirty="0">
                <a:latin typeface="Tw Cen MT"/>
                <a:cs typeface="Tw Cen MT"/>
              </a:rPr>
              <a:t>Socio-Energy System Design</a:t>
            </a:r>
          </a:p>
          <a:p>
            <a:pPr marL="0" indent="0">
              <a:buNone/>
            </a:pPr>
            <a:r>
              <a:rPr lang="en-US" sz="2400" dirty="0"/>
              <a:t>For example PV systems are not all alike, but far more importantly, the organization of PV system into a working energy delivery system can take </a:t>
            </a:r>
            <a:r>
              <a:rPr lang="en-US" sz="2400" b="1" dirty="0">
                <a:solidFill>
                  <a:srgbClr val="008000"/>
                </a:solidFill>
                <a:effectLst>
                  <a:outerShdw blurRad="38100" dist="38100" dir="2700000" algn="tl">
                    <a:srgbClr val="000000">
                      <a:alpha val="43137"/>
                    </a:srgbClr>
                  </a:outerShdw>
                </a:effectLst>
              </a:rPr>
              <a:t>strikingly different forms, </a:t>
            </a:r>
            <a:r>
              <a:rPr lang="en-US" sz="2400" dirty="0"/>
              <a:t>ranging </a:t>
            </a:r>
            <a:r>
              <a:rPr lang="en-US" sz="2400" b="1" i="1" dirty="0">
                <a:solidFill>
                  <a:srgbClr val="008000"/>
                </a:solidFill>
                <a:effectLst>
                  <a:outerShdw blurRad="38100" dist="38100" dir="2700000" algn="tl">
                    <a:srgbClr val="000000">
                      <a:alpha val="43137"/>
                    </a:srgbClr>
                  </a:outerShdw>
                </a:effectLst>
              </a:rPr>
              <a:t>from small solar and/or rooftop systems to utility-scale power plants</a:t>
            </a:r>
            <a:r>
              <a:rPr lang="en-US" sz="2400" dirty="0"/>
              <a:t>. </a:t>
            </a:r>
          </a:p>
          <a:p>
            <a:pPr marL="0" indent="0">
              <a:buNone/>
            </a:pPr>
            <a:endParaRPr lang="en-US" sz="2400" dirty="0"/>
          </a:p>
          <a:p>
            <a:pPr marL="0" indent="0">
              <a:buNone/>
            </a:pPr>
            <a:r>
              <a:rPr lang="en-US" sz="2400" b="1" dirty="0">
                <a:solidFill>
                  <a:srgbClr val="FF0000"/>
                </a:solidFill>
                <a:effectLst>
                  <a:outerShdw blurRad="38100" dist="38100" dir="2700000" algn="tl">
                    <a:srgbClr val="000000">
                      <a:alpha val="43137"/>
                    </a:srgbClr>
                  </a:outerShdw>
                </a:effectLst>
              </a:rPr>
              <a:t>Around each of these technologies, different social and business models are possible</a:t>
            </a:r>
            <a:r>
              <a:rPr lang="en-US" sz="2400" dirty="0"/>
              <a:t>.</a:t>
            </a:r>
          </a:p>
          <a:p>
            <a:pPr marL="0" indent="0">
              <a:buNone/>
            </a:pPr>
            <a:endParaRPr lang="en-US" sz="2400" dirty="0"/>
          </a:p>
          <a:p>
            <a:pPr marL="0" indent="0">
              <a:buNone/>
            </a:pPr>
            <a:r>
              <a:rPr lang="en-US" sz="2400" dirty="0"/>
              <a:t>The net result is a wide range of opportunities for socio-energy system design, often with radically distinct ethical profiles.</a:t>
            </a:r>
          </a:p>
          <a:p>
            <a:pPr marL="0" indent="0">
              <a:lnSpc>
                <a:spcPct val="110000"/>
              </a:lnSpc>
              <a:buNone/>
            </a:pPr>
            <a:endParaRPr lang="en-GB" sz="2400" dirty="0">
              <a:latin typeface="Tw Cen MT"/>
              <a:cs typeface="Tw Cen MT"/>
            </a:endParaRPr>
          </a:p>
        </p:txBody>
      </p:sp>
      <p:sp>
        <p:nvSpPr>
          <p:cNvPr id="7" name="Title 2">
            <a:extLst>
              <a:ext uri="{FF2B5EF4-FFF2-40B4-BE49-F238E27FC236}">
                <a16:creationId xmlns:a16="http://schemas.microsoft.com/office/drawing/2014/main" id="{09552D64-DF3E-805F-FC3E-7A6BAC675F70}"/>
              </a:ext>
            </a:extLst>
          </p:cNvPr>
          <p:cNvSpPr>
            <a:spLocks noGrp="1"/>
          </p:cNvSpPr>
          <p:nvPr>
            <p:ph type="title"/>
          </p:nvPr>
        </p:nvSpPr>
        <p:spPr>
          <a:xfrm>
            <a:off x="838200" y="106363"/>
            <a:ext cx="8750300" cy="766762"/>
          </a:xfrm>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1054617373"/>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37E1A-5074-4D98-2B38-7508A52F7B95}"/>
            </a:ext>
          </a:extLst>
        </p:cNvPr>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72585F76-7CC0-3350-059E-E78326D0D494}"/>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9</a:t>
            </a:fld>
            <a:endParaRPr lang="en-US" sz="1300" dirty="0"/>
          </a:p>
        </p:txBody>
      </p:sp>
      <p:sp>
        <p:nvSpPr>
          <p:cNvPr id="2" name="Content Placeholder 2">
            <a:extLst>
              <a:ext uri="{FF2B5EF4-FFF2-40B4-BE49-F238E27FC236}">
                <a16:creationId xmlns:a16="http://schemas.microsoft.com/office/drawing/2014/main" id="{DE034521-8941-2964-BB3C-94F37A3BEA3E}"/>
              </a:ext>
            </a:extLst>
          </p:cNvPr>
          <p:cNvSpPr>
            <a:spLocks noGrp="1"/>
          </p:cNvSpPr>
          <p:nvPr>
            <p:ph idx="1"/>
          </p:nvPr>
        </p:nvSpPr>
        <p:spPr>
          <a:xfrm>
            <a:off x="838201" y="978794"/>
            <a:ext cx="10958847" cy="4986170"/>
          </a:xfrm>
        </p:spPr>
        <p:txBody>
          <a:bodyPr vert="horz" lIns="91440" tIns="45720" rIns="91440" bIns="45720" rtlCol="0">
            <a:noAutofit/>
          </a:bodyPr>
          <a:lstStyle/>
          <a:p>
            <a:pPr marL="0" indent="0">
              <a:lnSpc>
                <a:spcPct val="110000"/>
              </a:lnSpc>
              <a:buNone/>
            </a:pPr>
            <a:r>
              <a:rPr lang="en-GB" sz="2400" b="1" dirty="0">
                <a:latin typeface="Tw Cen MT"/>
                <a:cs typeface="Tw Cen MT"/>
              </a:rPr>
              <a:t>Energy Transition Ethics</a:t>
            </a:r>
            <a:endParaRPr lang="el-GR" sz="2400" b="1" dirty="0">
              <a:latin typeface="Tw Cen MT"/>
              <a:cs typeface="Tw Cen MT"/>
            </a:endParaRPr>
          </a:p>
          <a:p>
            <a:pPr marL="0" indent="0">
              <a:lnSpc>
                <a:spcPct val="110000"/>
              </a:lnSpc>
              <a:buNone/>
            </a:pPr>
            <a:r>
              <a:rPr lang="en-US" sz="2400" dirty="0"/>
              <a:t>Ethics is the practice of judging right and wrong. </a:t>
            </a:r>
            <a:endParaRPr lang="el-GR" sz="2400" dirty="0"/>
          </a:p>
          <a:p>
            <a:pPr marL="0" indent="0">
              <a:lnSpc>
                <a:spcPct val="110000"/>
              </a:lnSpc>
              <a:buNone/>
            </a:pPr>
            <a:endParaRPr lang="el-GR" sz="2400" dirty="0"/>
          </a:p>
          <a:p>
            <a:pPr marL="0" indent="0">
              <a:lnSpc>
                <a:spcPct val="110000"/>
              </a:lnSpc>
              <a:buNone/>
            </a:pPr>
            <a:r>
              <a:rPr lang="en-US" sz="2400" dirty="0"/>
              <a:t>In modern societies, this is inevitably a complex, multi-faceted, and context dependent exercise-and energy transitions are no exception. </a:t>
            </a:r>
            <a:endParaRPr lang="el-GR" sz="2400" dirty="0"/>
          </a:p>
          <a:p>
            <a:pPr marL="0" indent="0">
              <a:lnSpc>
                <a:spcPct val="110000"/>
              </a:lnSpc>
              <a:buNone/>
            </a:pPr>
            <a:endParaRPr lang="el-GR" sz="2400" dirty="0"/>
          </a:p>
          <a:p>
            <a:pPr marL="0" indent="0">
              <a:lnSpc>
                <a:spcPct val="110000"/>
              </a:lnSpc>
              <a:buNone/>
            </a:pPr>
            <a:r>
              <a:rPr lang="en-US" sz="2400" dirty="0"/>
              <a:t>Diverse traditions of ethical analysis approach this complexity from distinct perspectives, bringing important questions to bear on considerations of the ethics of energy transitions. </a:t>
            </a:r>
            <a:endParaRPr lang="el-GR" sz="2400" dirty="0"/>
          </a:p>
          <a:p>
            <a:pPr marL="0" indent="0">
              <a:lnSpc>
                <a:spcPct val="110000"/>
              </a:lnSpc>
              <a:buNone/>
            </a:pPr>
            <a:endParaRPr lang="el-GR" sz="2400" dirty="0"/>
          </a:p>
          <a:p>
            <a:pPr marL="0" indent="0">
              <a:lnSpc>
                <a:spcPct val="110000"/>
              </a:lnSpc>
              <a:buNone/>
            </a:pPr>
            <a:endParaRPr lang="el-GR" sz="2400" dirty="0"/>
          </a:p>
        </p:txBody>
      </p:sp>
      <p:sp>
        <p:nvSpPr>
          <p:cNvPr id="7" name="Title 2">
            <a:extLst>
              <a:ext uri="{FF2B5EF4-FFF2-40B4-BE49-F238E27FC236}">
                <a16:creationId xmlns:a16="http://schemas.microsoft.com/office/drawing/2014/main" id="{139B3FF6-AC4A-4EC3-5B83-73AEEB79764B}"/>
              </a:ext>
            </a:extLst>
          </p:cNvPr>
          <p:cNvSpPr>
            <a:spLocks noGrp="1"/>
          </p:cNvSpPr>
          <p:nvPr>
            <p:ph type="title"/>
          </p:nvPr>
        </p:nvSpPr>
        <p:spPr>
          <a:xfrm>
            <a:off x="838200" y="106363"/>
            <a:ext cx="8750300" cy="766762"/>
          </a:xfrm>
        </p:spPr>
        <p:txBody>
          <a:bodyPr/>
          <a:lstStyle/>
          <a:p>
            <a:r>
              <a:rPr lang="en-GB" sz="1800" dirty="0"/>
              <a:t>MOOC 3: BUSINESS AND REGULATORY ETHICAL ASPECTS</a:t>
            </a:r>
            <a:br>
              <a:rPr lang="en-GB" sz="1800" dirty="0"/>
            </a:br>
            <a:r>
              <a:rPr lang="en-GB" sz="1800" dirty="0"/>
              <a:t>UNIT 1: INTRODUCTION</a:t>
            </a:r>
          </a:p>
        </p:txBody>
      </p:sp>
    </p:spTree>
    <p:extLst>
      <p:ext uri="{BB962C8B-B14F-4D97-AF65-F5344CB8AC3E}">
        <p14:creationId xmlns:p14="http://schemas.microsoft.com/office/powerpoint/2010/main" val="2134052677"/>
      </p:ext>
    </p:extLst>
  </p:cSld>
  <p:clrMapOvr>
    <a:masterClrMapping/>
  </p:clrMapOvr>
  <p:transition spd="slow">
    <p:fade/>
  </p:transition>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Έγγραφο" ma:contentTypeID="0x010100B07DC469C549464CBAF24E320663ABE7" ma:contentTypeVersion="15" ma:contentTypeDescription="Δημιουργία νέου εγγράφου" ma:contentTypeScope="" ma:versionID="6cf9279ca72e231b0676d6582f4151d1">
  <xsd:schema xmlns:xsd="http://www.w3.org/2001/XMLSchema" xmlns:xs="http://www.w3.org/2001/XMLSchema" xmlns:p="http://schemas.microsoft.com/office/2006/metadata/properties" xmlns:ns2="852bcd7c-ecf9-4fe7-a043-1ce34af21266" xmlns:ns3="62673456-57e9-4e4e-84cb-07285f82b438" targetNamespace="http://schemas.microsoft.com/office/2006/metadata/properties" ma:root="true" ma:fieldsID="7bef903c25bbde53ebc66ace20dd656f" ns2:_="" ns3:_="">
    <xsd:import namespace="852bcd7c-ecf9-4fe7-a043-1ce34af21266"/>
    <xsd:import namespace="62673456-57e9-4e4e-84cb-07285f82b43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2bcd7c-ecf9-4fe7-a043-1ce34af212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Ετικέτες εικόνας" ma:readOnly="false" ma:fieldId="{5cf76f15-5ced-4ddc-b409-7134ff3c332f}" ma:taxonomyMulti="true" ma:sspId="02575e52-3e5f-4a4c-9122-9f0195bc6a02"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673456-57e9-4e4e-84cb-07285f82b43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26ffc23-5c6f-4e54-ba95-4fcc061eef1f}" ma:internalName="TaxCatchAll" ma:showField="CatchAllData" ma:web="62673456-57e9-4e4e-84cb-07285f82b43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Κοινή χρήση με"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Κοινή χρήση με λεπτομέρειες"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2673456-57e9-4e4e-84cb-07285f82b438" xsi:nil="true"/>
    <lcf76f155ced4ddcb4097134ff3c332f xmlns="852bcd7c-ecf9-4fe7-a043-1ce34af2126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D4FB226-2328-42BE-809C-D064AD18D12C}"/>
</file>

<file path=customXml/itemProps2.xml><?xml version="1.0" encoding="utf-8"?>
<ds:datastoreItem xmlns:ds="http://schemas.openxmlformats.org/officeDocument/2006/customXml" ds:itemID="{1BC567F7-F2A7-4B16-89A5-12DE4EB18F68}"/>
</file>

<file path=customXml/itemProps3.xml><?xml version="1.0" encoding="utf-8"?>
<ds:datastoreItem xmlns:ds="http://schemas.openxmlformats.org/officeDocument/2006/customXml" ds:itemID="{A170C9B5-7ED6-44C9-8903-F5CEA3DDFC85}"/>
</file>

<file path=docProps/app.xml><?xml version="1.0" encoding="utf-8"?>
<Properties xmlns="http://schemas.openxmlformats.org/officeDocument/2006/extended-properties" xmlns:vt="http://schemas.openxmlformats.org/officeDocument/2006/docPropsVTypes">
  <Template>Office Theme</Template>
  <TotalTime>8317</TotalTime>
  <Words>2930</Words>
  <Application>Microsoft Office PowerPoint</Application>
  <PresentationFormat>Widescreen</PresentationFormat>
  <Paragraphs>205</Paragraphs>
  <Slides>28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Tw Cen MT</vt:lpstr>
      <vt:lpstr>Office Theme</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MOOC 3: BUSINESS AND REGULATORY ETHICAL ASPECTS UNIT 1: INTRODUCTION</vt:lpstr>
      <vt:lpstr>Prof. Dr. C.S. Psomopoulos,  cpsomop@uniwa.gr</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C.S. Psomopoulos</dc:creator>
  <cp:lastModifiedBy>Psomopoulos Konstantinos</cp:lastModifiedBy>
  <cp:revision>247</cp:revision>
  <dcterms:created xsi:type="dcterms:W3CDTF">2015-09-24T08:02:08Z</dcterms:created>
  <dcterms:modified xsi:type="dcterms:W3CDTF">2024-12-06T17:31:30Z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-519647667</vt:i4>
  </property>
  <property fmtid="{D5CDD505-2E9C-101B-9397-08002B2CF9AE}" pid="3" name="_NewReviewCycle">
    <vt:lpwstr/>
  </property>
  <property fmtid="{D5CDD505-2E9C-101B-9397-08002B2CF9AE}" pid="4" name="_EmailSubject">
    <vt:lpwstr>ASSET dissemination: ASSET template revision</vt:lpwstr>
  </property>
  <property fmtid="{D5CDD505-2E9C-101B-9397-08002B2CF9AE}" pid="5" name="_AuthorEmail">
    <vt:lpwstr>nadia.politou@atos.net</vt:lpwstr>
  </property>
  <property fmtid="{D5CDD505-2E9C-101B-9397-08002B2CF9AE}" pid="6" name="_AuthorEmailDisplayName">
    <vt:lpwstr>Politou, Nadia</vt:lpwstr>
  </property>
  <property fmtid="{D5CDD505-2E9C-101B-9397-08002B2CF9AE}" pid="7" name="_PreviousAdHocReviewCycleID">
    <vt:i4>1440527548</vt:i4>
  </property>
  <property fmtid="{D5CDD505-2E9C-101B-9397-08002B2CF9AE}" pid="8" name="ContentTypeId">
    <vt:lpwstr>0x010100B07DC469C549464CBAF24E320663ABE7</vt:lpwstr>
  </property>
</Properties>
</file>