
<file path=[Content_Types].xml><?xml version="1.0" encoding="utf-8"?>
<Types xmlns="http://schemas.openxmlformats.org/package/2006/content-types">
  <Default Extension="avif" ContentType="image/avif"/>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8" r:id="rId1"/>
  </p:sldMasterIdLst>
  <p:notesMasterIdLst>
    <p:notesMasterId r:id="rId47"/>
  </p:notesMasterIdLst>
  <p:handoutMasterIdLst>
    <p:handoutMasterId r:id="rId48"/>
  </p:handoutMasterIdLst>
  <p:sldIdLst>
    <p:sldId id="257" r:id="rId2"/>
    <p:sldId id="272" r:id="rId3"/>
    <p:sldId id="268" r:id="rId4"/>
    <p:sldId id="312" r:id="rId5"/>
    <p:sldId id="313" r:id="rId6"/>
    <p:sldId id="314" r:id="rId7"/>
    <p:sldId id="315" r:id="rId8"/>
    <p:sldId id="316" r:id="rId9"/>
    <p:sldId id="317" r:id="rId10"/>
    <p:sldId id="318" r:id="rId11"/>
    <p:sldId id="329" r:id="rId12"/>
    <p:sldId id="332" r:id="rId13"/>
    <p:sldId id="320" r:id="rId14"/>
    <p:sldId id="319" r:id="rId15"/>
    <p:sldId id="330" r:id="rId16"/>
    <p:sldId id="331" r:id="rId17"/>
    <p:sldId id="322" r:id="rId18"/>
    <p:sldId id="333" r:id="rId19"/>
    <p:sldId id="323" r:id="rId20"/>
    <p:sldId id="324" r:id="rId21"/>
    <p:sldId id="334" r:id="rId22"/>
    <p:sldId id="335" r:id="rId23"/>
    <p:sldId id="336" r:id="rId24"/>
    <p:sldId id="325" r:id="rId25"/>
    <p:sldId id="326" r:id="rId26"/>
    <p:sldId id="327" r:id="rId27"/>
    <p:sldId id="337" r:id="rId28"/>
    <p:sldId id="338" r:id="rId29"/>
    <p:sldId id="340" r:id="rId30"/>
    <p:sldId id="341" r:id="rId31"/>
    <p:sldId id="339" r:id="rId32"/>
    <p:sldId id="342" r:id="rId33"/>
    <p:sldId id="343" r:id="rId34"/>
    <p:sldId id="344" r:id="rId35"/>
    <p:sldId id="345" r:id="rId36"/>
    <p:sldId id="347" r:id="rId37"/>
    <p:sldId id="346" r:id="rId38"/>
    <p:sldId id="348" r:id="rId39"/>
    <p:sldId id="349" r:id="rId40"/>
    <p:sldId id="351" r:id="rId41"/>
    <p:sldId id="350" r:id="rId42"/>
    <p:sldId id="352" r:id="rId43"/>
    <p:sldId id="295" r:id="rId44"/>
    <p:sldId id="278" r:id="rId45"/>
    <p:sldId id="26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p, Dmitriy" initials="PD" lastIdx="25" clrIdx="0"/>
  <p:cmAuthor id="2" name="Politou, Nadia" initials="PN" lastIdx="2" clrIdx="1"/>
  <p:cmAuthor id="3" name="Wen" initials="W"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BFFF7"/>
    <a:srgbClr val="009900"/>
    <a:srgbClr val="DEFFBD"/>
    <a:srgbClr val="F2FFE5"/>
    <a:srgbClr val="ECFFD9"/>
    <a:srgbClr val="FFFFCC"/>
    <a:srgbClr val="CCFFFF"/>
    <a:srgbClr val="64C6E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2" autoAdjust="0"/>
    <p:restoredTop sz="98582" autoAdjust="0"/>
  </p:normalViewPr>
  <p:slideViewPr>
    <p:cSldViewPr snapToGrid="0" snapToObjects="1">
      <p:cViewPr>
        <p:scale>
          <a:sx n="120" d="100"/>
          <a:sy n="120" d="100"/>
        </p:scale>
        <p:origin x="438" y="-528"/>
      </p:cViewPr>
      <p:guideLst>
        <p:guide orient="horz" pos="2160"/>
        <p:guide pos="3840"/>
      </p:guideLst>
    </p:cSldViewPr>
  </p:slideViewPr>
  <p:notesTextViewPr>
    <p:cViewPr>
      <p:scale>
        <a:sx n="1" d="1"/>
        <a:sy n="1" d="1"/>
      </p:scale>
      <p:origin x="0" y="0"/>
    </p:cViewPr>
  </p:notesTextViewPr>
  <p:notesViewPr>
    <p:cSldViewPr snapToGrid="0" snapToObjects="1" showGuides="1">
      <p:cViewPr varScale="1">
        <p:scale>
          <a:sx n="83" d="100"/>
          <a:sy n="83" d="100"/>
        </p:scale>
        <p:origin x="385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55"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56"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57" Type="http://schemas.openxmlformats.org/officeDocument/2006/relationships/customXml" Target="../customXml/item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somopoulos Konstantinos" userId="69d76133-da39-481d-afac-403e49746d68" providerId="ADAL" clId="{75FBCE16-D7D2-4C73-A9FC-034188242F47}"/>
    <pc:docChg chg="undo redo custSel addSld delSld modSld sldOrd">
      <pc:chgData name="Psomopoulos Konstantinos" userId="69d76133-da39-481d-afac-403e49746d68" providerId="ADAL" clId="{75FBCE16-D7D2-4C73-A9FC-034188242F47}" dt="2025-01-06T22:01:16.472" v="4726" actId="20577"/>
      <pc:docMkLst>
        <pc:docMk/>
      </pc:docMkLst>
      <pc:sldChg chg="modSp mod">
        <pc:chgData name="Psomopoulos Konstantinos" userId="69d76133-da39-481d-afac-403e49746d68" providerId="ADAL" clId="{75FBCE16-D7D2-4C73-A9FC-034188242F47}" dt="2024-12-06T17:33:56.563" v="75" actId="27636"/>
        <pc:sldMkLst>
          <pc:docMk/>
          <pc:sldMk cId="769918423" sldId="268"/>
        </pc:sldMkLst>
        <pc:spChg chg="mod">
          <ac:chgData name="Psomopoulos Konstantinos" userId="69d76133-da39-481d-afac-403e49746d68" providerId="ADAL" clId="{75FBCE16-D7D2-4C73-A9FC-034188242F47}" dt="2024-12-06T17:33:56.563" v="75" actId="27636"/>
          <ac:spMkLst>
            <pc:docMk/>
            <pc:sldMk cId="769918423" sldId="268"/>
            <ac:spMk id="2" creationId="{CE2B1F5B-9713-42D2-2B45-E00B1CFD1BC6}"/>
          </ac:spMkLst>
        </pc:spChg>
      </pc:sldChg>
      <pc:sldChg chg="del">
        <pc:chgData name="Psomopoulos Konstantinos" userId="69d76133-da39-481d-afac-403e49746d68" providerId="ADAL" clId="{75FBCE16-D7D2-4C73-A9FC-034188242F47}" dt="2024-12-07T09:46:58.106" v="867" actId="47"/>
        <pc:sldMkLst>
          <pc:docMk/>
          <pc:sldMk cId="1009873743" sldId="271"/>
        </pc:sldMkLst>
      </pc:sldChg>
      <pc:sldChg chg="del">
        <pc:chgData name="Psomopoulos Konstantinos" userId="69d76133-da39-481d-afac-403e49746d68" providerId="ADAL" clId="{75FBCE16-D7D2-4C73-A9FC-034188242F47}" dt="2024-12-07T09:47:05.626" v="880" actId="47"/>
        <pc:sldMkLst>
          <pc:docMk/>
          <pc:sldMk cId="3734359370" sldId="275"/>
        </pc:sldMkLst>
      </pc:sldChg>
      <pc:sldChg chg="del">
        <pc:chgData name="Psomopoulos Konstantinos" userId="69d76133-da39-481d-afac-403e49746d68" providerId="ADAL" clId="{75FBCE16-D7D2-4C73-A9FC-034188242F47}" dt="2024-12-07T09:47:07.538" v="884" actId="47"/>
        <pc:sldMkLst>
          <pc:docMk/>
          <pc:sldMk cId="2166821916" sldId="276"/>
        </pc:sldMkLst>
      </pc:sldChg>
      <pc:sldChg chg="del">
        <pc:chgData name="Psomopoulos Konstantinos" userId="69d76133-da39-481d-afac-403e49746d68" providerId="ADAL" clId="{75FBCE16-D7D2-4C73-A9FC-034188242F47}" dt="2024-12-07T09:46:58.854" v="868" actId="47"/>
        <pc:sldMkLst>
          <pc:docMk/>
          <pc:sldMk cId="3964042750" sldId="277"/>
        </pc:sldMkLst>
      </pc:sldChg>
      <pc:sldChg chg="modSp mod">
        <pc:chgData name="Psomopoulos Konstantinos" userId="69d76133-da39-481d-afac-403e49746d68" providerId="ADAL" clId="{75FBCE16-D7D2-4C73-A9FC-034188242F47}" dt="2025-01-06T22:01:16.472" v="4726" actId="20577"/>
        <pc:sldMkLst>
          <pc:docMk/>
          <pc:sldMk cId="430915058" sldId="278"/>
        </pc:sldMkLst>
        <pc:spChg chg="mod">
          <ac:chgData name="Psomopoulos Konstantinos" userId="69d76133-da39-481d-afac-403e49746d68" providerId="ADAL" clId="{75FBCE16-D7D2-4C73-A9FC-034188242F47}" dt="2025-01-06T22:01:16.472" v="4726" actId="20577"/>
          <ac:spMkLst>
            <pc:docMk/>
            <pc:sldMk cId="430915058" sldId="278"/>
            <ac:spMk id="3" creationId="{00000000-0000-0000-0000-000000000000}"/>
          </ac:spMkLst>
        </pc:spChg>
      </pc:sldChg>
      <pc:sldChg chg="del">
        <pc:chgData name="Psomopoulos Konstantinos" userId="69d76133-da39-481d-afac-403e49746d68" providerId="ADAL" clId="{75FBCE16-D7D2-4C73-A9FC-034188242F47}" dt="2024-12-07T09:47:01.826" v="873" actId="47"/>
        <pc:sldMkLst>
          <pc:docMk/>
          <pc:sldMk cId="416777456" sldId="279"/>
        </pc:sldMkLst>
      </pc:sldChg>
      <pc:sldChg chg="del">
        <pc:chgData name="Psomopoulos Konstantinos" userId="69d76133-da39-481d-afac-403e49746d68" providerId="ADAL" clId="{75FBCE16-D7D2-4C73-A9FC-034188242F47}" dt="2024-12-07T09:47:03.899" v="876" actId="47"/>
        <pc:sldMkLst>
          <pc:docMk/>
          <pc:sldMk cId="3612564728" sldId="280"/>
        </pc:sldMkLst>
      </pc:sldChg>
      <pc:sldChg chg="del">
        <pc:chgData name="Psomopoulos Konstantinos" userId="69d76133-da39-481d-afac-403e49746d68" providerId="ADAL" clId="{75FBCE16-D7D2-4C73-A9FC-034188242F47}" dt="2024-12-07T09:47:04.393" v="877" actId="47"/>
        <pc:sldMkLst>
          <pc:docMk/>
          <pc:sldMk cId="4029374092" sldId="281"/>
        </pc:sldMkLst>
      </pc:sldChg>
      <pc:sldChg chg="del">
        <pc:chgData name="Psomopoulos Konstantinos" userId="69d76133-da39-481d-afac-403e49746d68" providerId="ADAL" clId="{75FBCE16-D7D2-4C73-A9FC-034188242F47}" dt="2024-12-07T09:47:05.137" v="879" actId="47"/>
        <pc:sldMkLst>
          <pc:docMk/>
          <pc:sldMk cId="487660156" sldId="282"/>
        </pc:sldMkLst>
      </pc:sldChg>
      <pc:sldChg chg="del">
        <pc:chgData name="Psomopoulos Konstantinos" userId="69d76133-da39-481d-afac-403e49746d68" providerId="ADAL" clId="{75FBCE16-D7D2-4C73-A9FC-034188242F47}" dt="2024-12-07T09:47:06.911" v="883" actId="47"/>
        <pc:sldMkLst>
          <pc:docMk/>
          <pc:sldMk cId="4217097594" sldId="283"/>
        </pc:sldMkLst>
      </pc:sldChg>
      <pc:sldChg chg="del">
        <pc:chgData name="Psomopoulos Konstantinos" userId="69d76133-da39-481d-afac-403e49746d68" providerId="ADAL" clId="{75FBCE16-D7D2-4C73-A9FC-034188242F47}" dt="2024-12-07T09:46:59.419" v="869" actId="47"/>
        <pc:sldMkLst>
          <pc:docMk/>
          <pc:sldMk cId="488023899" sldId="284"/>
        </pc:sldMkLst>
      </pc:sldChg>
      <pc:sldChg chg="del">
        <pc:chgData name="Psomopoulos Konstantinos" userId="69d76133-da39-481d-afac-403e49746d68" providerId="ADAL" clId="{75FBCE16-D7D2-4C73-A9FC-034188242F47}" dt="2024-12-07T09:46:54.961" v="864" actId="47"/>
        <pc:sldMkLst>
          <pc:docMk/>
          <pc:sldMk cId="1065853641" sldId="285"/>
        </pc:sldMkLst>
      </pc:sldChg>
      <pc:sldChg chg="del">
        <pc:chgData name="Psomopoulos Konstantinos" userId="69d76133-da39-481d-afac-403e49746d68" providerId="ADAL" clId="{75FBCE16-D7D2-4C73-A9FC-034188242F47}" dt="2024-12-07T09:46:55.819" v="865" actId="47"/>
        <pc:sldMkLst>
          <pc:docMk/>
          <pc:sldMk cId="2712112559" sldId="286"/>
        </pc:sldMkLst>
      </pc:sldChg>
      <pc:sldChg chg="del">
        <pc:chgData name="Psomopoulos Konstantinos" userId="69d76133-da39-481d-afac-403e49746d68" providerId="ADAL" clId="{75FBCE16-D7D2-4C73-A9FC-034188242F47}" dt="2024-12-07T09:46:56.377" v="866" actId="47"/>
        <pc:sldMkLst>
          <pc:docMk/>
          <pc:sldMk cId="784507913" sldId="287"/>
        </pc:sldMkLst>
      </pc:sldChg>
      <pc:sldChg chg="del">
        <pc:chgData name="Psomopoulos Konstantinos" userId="69d76133-da39-481d-afac-403e49746d68" providerId="ADAL" clId="{75FBCE16-D7D2-4C73-A9FC-034188242F47}" dt="2024-12-07T09:46:59.812" v="870" actId="47"/>
        <pc:sldMkLst>
          <pc:docMk/>
          <pc:sldMk cId="654396266" sldId="288"/>
        </pc:sldMkLst>
      </pc:sldChg>
      <pc:sldChg chg="del">
        <pc:chgData name="Psomopoulos Konstantinos" userId="69d76133-da39-481d-afac-403e49746d68" providerId="ADAL" clId="{75FBCE16-D7D2-4C73-A9FC-034188242F47}" dt="2024-12-07T09:47:00.726" v="871" actId="47"/>
        <pc:sldMkLst>
          <pc:docMk/>
          <pc:sldMk cId="722807488" sldId="289"/>
        </pc:sldMkLst>
      </pc:sldChg>
      <pc:sldChg chg="del">
        <pc:chgData name="Psomopoulos Konstantinos" userId="69d76133-da39-481d-afac-403e49746d68" providerId="ADAL" clId="{75FBCE16-D7D2-4C73-A9FC-034188242F47}" dt="2024-12-07T09:47:01.201" v="872" actId="47"/>
        <pc:sldMkLst>
          <pc:docMk/>
          <pc:sldMk cId="1320202101" sldId="290"/>
        </pc:sldMkLst>
      </pc:sldChg>
      <pc:sldChg chg="del">
        <pc:chgData name="Psomopoulos Konstantinos" userId="69d76133-da39-481d-afac-403e49746d68" providerId="ADAL" clId="{75FBCE16-D7D2-4C73-A9FC-034188242F47}" dt="2024-12-07T09:47:02.419" v="874" actId="47"/>
        <pc:sldMkLst>
          <pc:docMk/>
          <pc:sldMk cId="1156379712" sldId="291"/>
        </pc:sldMkLst>
      </pc:sldChg>
      <pc:sldChg chg="del">
        <pc:chgData name="Psomopoulos Konstantinos" userId="69d76133-da39-481d-afac-403e49746d68" providerId="ADAL" clId="{75FBCE16-D7D2-4C73-A9FC-034188242F47}" dt="2024-12-07T09:47:03.210" v="875" actId="47"/>
        <pc:sldMkLst>
          <pc:docMk/>
          <pc:sldMk cId="1207777957" sldId="292"/>
        </pc:sldMkLst>
      </pc:sldChg>
      <pc:sldChg chg="del">
        <pc:chgData name="Psomopoulos Konstantinos" userId="69d76133-da39-481d-afac-403e49746d68" providerId="ADAL" clId="{75FBCE16-D7D2-4C73-A9FC-034188242F47}" dt="2024-12-07T09:47:04.795" v="878" actId="47"/>
        <pc:sldMkLst>
          <pc:docMk/>
          <pc:sldMk cId="853325674" sldId="293"/>
        </pc:sldMkLst>
      </pc:sldChg>
      <pc:sldChg chg="del">
        <pc:chgData name="Psomopoulos Konstantinos" userId="69d76133-da39-481d-afac-403e49746d68" providerId="ADAL" clId="{75FBCE16-D7D2-4C73-A9FC-034188242F47}" dt="2024-12-07T09:47:10.818" v="891" actId="47"/>
        <pc:sldMkLst>
          <pc:docMk/>
          <pc:sldMk cId="1735993334" sldId="294"/>
        </pc:sldMkLst>
      </pc:sldChg>
      <pc:sldChg chg="modSp mod">
        <pc:chgData name="Psomopoulos Konstantinos" userId="69d76133-da39-481d-afac-403e49746d68" providerId="ADAL" clId="{75FBCE16-D7D2-4C73-A9FC-034188242F47}" dt="2025-01-06T22:00:05.243" v="4724" actId="20577"/>
        <pc:sldMkLst>
          <pc:docMk/>
          <pc:sldMk cId="3057435145" sldId="295"/>
        </pc:sldMkLst>
        <pc:spChg chg="mod">
          <ac:chgData name="Psomopoulos Konstantinos" userId="69d76133-da39-481d-afac-403e49746d68" providerId="ADAL" clId="{75FBCE16-D7D2-4C73-A9FC-034188242F47}" dt="2025-01-06T22:00:05.243" v="4724" actId="20577"/>
          <ac:spMkLst>
            <pc:docMk/>
            <pc:sldMk cId="3057435145" sldId="295"/>
            <ac:spMk id="3" creationId="{00000000-0000-0000-0000-000000000000}"/>
          </ac:spMkLst>
        </pc:spChg>
      </pc:sldChg>
      <pc:sldChg chg="del">
        <pc:chgData name="Psomopoulos Konstantinos" userId="69d76133-da39-481d-afac-403e49746d68" providerId="ADAL" clId="{75FBCE16-D7D2-4C73-A9FC-034188242F47}" dt="2024-12-07T09:47:05.998" v="881" actId="47"/>
        <pc:sldMkLst>
          <pc:docMk/>
          <pc:sldMk cId="3983730762" sldId="301"/>
        </pc:sldMkLst>
      </pc:sldChg>
      <pc:sldChg chg="del">
        <pc:chgData name="Psomopoulos Konstantinos" userId="69d76133-da39-481d-afac-403e49746d68" providerId="ADAL" clId="{75FBCE16-D7D2-4C73-A9FC-034188242F47}" dt="2024-12-07T09:47:06.619" v="882" actId="47"/>
        <pc:sldMkLst>
          <pc:docMk/>
          <pc:sldMk cId="2687835782" sldId="302"/>
        </pc:sldMkLst>
      </pc:sldChg>
      <pc:sldChg chg="del">
        <pc:chgData name="Psomopoulos Konstantinos" userId="69d76133-da39-481d-afac-403e49746d68" providerId="ADAL" clId="{75FBCE16-D7D2-4C73-A9FC-034188242F47}" dt="2024-12-07T09:47:07.818" v="885" actId="47"/>
        <pc:sldMkLst>
          <pc:docMk/>
          <pc:sldMk cId="80683410" sldId="303"/>
        </pc:sldMkLst>
      </pc:sldChg>
      <pc:sldChg chg="del">
        <pc:chgData name="Psomopoulos Konstantinos" userId="69d76133-da39-481d-afac-403e49746d68" providerId="ADAL" clId="{75FBCE16-D7D2-4C73-A9FC-034188242F47}" dt="2024-12-07T09:47:08.149" v="886" actId="47"/>
        <pc:sldMkLst>
          <pc:docMk/>
          <pc:sldMk cId="267994720" sldId="304"/>
        </pc:sldMkLst>
      </pc:sldChg>
      <pc:sldChg chg="del">
        <pc:chgData name="Psomopoulos Konstantinos" userId="69d76133-da39-481d-afac-403e49746d68" providerId="ADAL" clId="{75FBCE16-D7D2-4C73-A9FC-034188242F47}" dt="2024-12-07T09:47:08.574" v="887" actId="47"/>
        <pc:sldMkLst>
          <pc:docMk/>
          <pc:sldMk cId="627855958" sldId="306"/>
        </pc:sldMkLst>
      </pc:sldChg>
      <pc:sldChg chg="del">
        <pc:chgData name="Psomopoulos Konstantinos" userId="69d76133-da39-481d-afac-403e49746d68" providerId="ADAL" clId="{75FBCE16-D7D2-4C73-A9FC-034188242F47}" dt="2024-12-07T09:47:08.957" v="888" actId="47"/>
        <pc:sldMkLst>
          <pc:docMk/>
          <pc:sldMk cId="3778690663" sldId="307"/>
        </pc:sldMkLst>
      </pc:sldChg>
      <pc:sldChg chg="del">
        <pc:chgData name="Psomopoulos Konstantinos" userId="69d76133-da39-481d-afac-403e49746d68" providerId="ADAL" clId="{75FBCE16-D7D2-4C73-A9FC-034188242F47}" dt="2024-12-07T09:47:09.697" v="889" actId="47"/>
        <pc:sldMkLst>
          <pc:docMk/>
          <pc:sldMk cId="2050285987" sldId="308"/>
        </pc:sldMkLst>
      </pc:sldChg>
      <pc:sldChg chg="del">
        <pc:chgData name="Psomopoulos Konstantinos" userId="69d76133-da39-481d-afac-403e49746d68" providerId="ADAL" clId="{75FBCE16-D7D2-4C73-A9FC-034188242F47}" dt="2024-12-07T09:47:10.091" v="890" actId="47"/>
        <pc:sldMkLst>
          <pc:docMk/>
          <pc:sldMk cId="3686542369" sldId="309"/>
        </pc:sldMkLst>
      </pc:sldChg>
      <pc:sldChg chg="del">
        <pc:chgData name="Psomopoulos Konstantinos" userId="69d76133-da39-481d-afac-403e49746d68" providerId="ADAL" clId="{75FBCE16-D7D2-4C73-A9FC-034188242F47}" dt="2024-12-07T09:47:11.945" v="892" actId="47"/>
        <pc:sldMkLst>
          <pc:docMk/>
          <pc:sldMk cId="2801272576" sldId="311"/>
        </pc:sldMkLst>
      </pc:sldChg>
      <pc:sldChg chg="add del">
        <pc:chgData name="Psomopoulos Konstantinos" userId="69d76133-da39-481d-afac-403e49746d68" providerId="ADAL" clId="{75FBCE16-D7D2-4C73-A9FC-034188242F47}" dt="2024-12-06T17:33:06.444" v="68" actId="47"/>
        <pc:sldMkLst>
          <pc:docMk/>
          <pc:sldMk cId="661613320" sldId="312"/>
        </pc:sldMkLst>
      </pc:sldChg>
      <pc:sldChg chg="modSp add mod">
        <pc:chgData name="Psomopoulos Konstantinos" userId="69d76133-da39-481d-afac-403e49746d68" providerId="ADAL" clId="{75FBCE16-D7D2-4C73-A9FC-034188242F47}" dt="2024-12-06T17:36:04.163" v="141" actId="20577"/>
        <pc:sldMkLst>
          <pc:docMk/>
          <pc:sldMk cId="2379194895" sldId="312"/>
        </pc:sldMkLst>
        <pc:spChg chg="mod">
          <ac:chgData name="Psomopoulos Konstantinos" userId="69d76133-da39-481d-afac-403e49746d68" providerId="ADAL" clId="{75FBCE16-D7D2-4C73-A9FC-034188242F47}" dt="2024-12-06T17:36:04.163" v="141" actId="20577"/>
          <ac:spMkLst>
            <pc:docMk/>
            <pc:sldMk cId="2379194895" sldId="312"/>
            <ac:spMk id="2" creationId="{1CA7B4C8-A0C2-D31A-961E-D2FB97C15190}"/>
          </ac:spMkLst>
        </pc:spChg>
      </pc:sldChg>
      <pc:sldChg chg="new del">
        <pc:chgData name="Psomopoulos Konstantinos" userId="69d76133-da39-481d-afac-403e49746d68" providerId="ADAL" clId="{75FBCE16-D7D2-4C73-A9FC-034188242F47}" dt="2024-12-06T17:36:57.631" v="143" actId="680"/>
        <pc:sldMkLst>
          <pc:docMk/>
          <pc:sldMk cId="1994522885" sldId="313"/>
        </pc:sldMkLst>
      </pc:sldChg>
      <pc:sldChg chg="modSp add mod">
        <pc:chgData name="Psomopoulos Konstantinos" userId="69d76133-da39-481d-afac-403e49746d68" providerId="ADAL" clId="{75FBCE16-D7D2-4C73-A9FC-034188242F47}" dt="2024-12-08T18:16:23.170" v="2316" actId="20577"/>
        <pc:sldMkLst>
          <pc:docMk/>
          <pc:sldMk cId="2197206158" sldId="313"/>
        </pc:sldMkLst>
        <pc:spChg chg="mod">
          <ac:chgData name="Psomopoulos Konstantinos" userId="69d76133-da39-481d-afac-403e49746d68" providerId="ADAL" clId="{75FBCE16-D7D2-4C73-A9FC-034188242F47}" dt="2024-12-08T18:16:23.170" v="2316" actId="20577"/>
          <ac:spMkLst>
            <pc:docMk/>
            <pc:sldMk cId="2197206158" sldId="313"/>
            <ac:spMk id="2" creationId="{88053FB3-3DDA-00F3-9936-FD7D573C3408}"/>
          </ac:spMkLst>
        </pc:spChg>
      </pc:sldChg>
      <pc:sldChg chg="modSp add mod">
        <pc:chgData name="Psomopoulos Konstantinos" userId="69d76133-da39-481d-afac-403e49746d68" providerId="ADAL" clId="{75FBCE16-D7D2-4C73-A9FC-034188242F47}" dt="2024-12-08T17:59:16.297" v="2061" actId="20577"/>
        <pc:sldMkLst>
          <pc:docMk/>
          <pc:sldMk cId="976530222" sldId="314"/>
        </pc:sldMkLst>
        <pc:spChg chg="mod">
          <ac:chgData name="Psomopoulos Konstantinos" userId="69d76133-da39-481d-afac-403e49746d68" providerId="ADAL" clId="{75FBCE16-D7D2-4C73-A9FC-034188242F47}" dt="2024-12-08T17:59:16.297" v="2061" actId="20577"/>
          <ac:spMkLst>
            <pc:docMk/>
            <pc:sldMk cId="976530222" sldId="314"/>
            <ac:spMk id="2" creationId="{4E6146F1-420C-5415-1844-021BACC24E66}"/>
          </ac:spMkLst>
        </pc:spChg>
      </pc:sldChg>
      <pc:sldChg chg="modSp add mod">
        <pc:chgData name="Psomopoulos Konstantinos" userId="69d76133-da39-481d-afac-403e49746d68" providerId="ADAL" clId="{75FBCE16-D7D2-4C73-A9FC-034188242F47}" dt="2024-12-07T19:01:45.925" v="1332" actId="20577"/>
        <pc:sldMkLst>
          <pc:docMk/>
          <pc:sldMk cId="1420035359" sldId="315"/>
        </pc:sldMkLst>
        <pc:spChg chg="mod">
          <ac:chgData name="Psomopoulos Konstantinos" userId="69d76133-da39-481d-afac-403e49746d68" providerId="ADAL" clId="{75FBCE16-D7D2-4C73-A9FC-034188242F47}" dt="2024-12-07T19:01:45.925" v="1332" actId="20577"/>
          <ac:spMkLst>
            <pc:docMk/>
            <pc:sldMk cId="1420035359" sldId="315"/>
            <ac:spMk id="2" creationId="{39DF86DB-57E8-9F50-EE4F-7FA66DBE9361}"/>
          </ac:spMkLst>
        </pc:spChg>
      </pc:sldChg>
      <pc:sldChg chg="modSp add mod">
        <pc:chgData name="Psomopoulos Konstantinos" userId="69d76133-da39-481d-afac-403e49746d68" providerId="ADAL" clId="{75FBCE16-D7D2-4C73-A9FC-034188242F47}" dt="2024-12-08T18:16:32.411" v="2317" actId="20577"/>
        <pc:sldMkLst>
          <pc:docMk/>
          <pc:sldMk cId="182085114" sldId="316"/>
        </pc:sldMkLst>
        <pc:spChg chg="mod">
          <ac:chgData name="Psomopoulos Konstantinos" userId="69d76133-da39-481d-afac-403e49746d68" providerId="ADAL" clId="{75FBCE16-D7D2-4C73-A9FC-034188242F47}" dt="2024-12-08T18:16:32.411" v="2317" actId="20577"/>
          <ac:spMkLst>
            <pc:docMk/>
            <pc:sldMk cId="182085114" sldId="316"/>
            <ac:spMk id="2" creationId="{2679EF7E-2E63-7B7A-D896-CA2ACAA622C1}"/>
          </ac:spMkLst>
        </pc:spChg>
      </pc:sldChg>
      <pc:sldChg chg="modSp add mod">
        <pc:chgData name="Psomopoulos Konstantinos" userId="69d76133-da39-481d-afac-403e49746d68" providerId="ADAL" clId="{75FBCE16-D7D2-4C73-A9FC-034188242F47}" dt="2024-12-08T17:51:29.304" v="2049" actId="27636"/>
        <pc:sldMkLst>
          <pc:docMk/>
          <pc:sldMk cId="1250867281" sldId="317"/>
        </pc:sldMkLst>
        <pc:spChg chg="mod">
          <ac:chgData name="Psomopoulos Konstantinos" userId="69d76133-da39-481d-afac-403e49746d68" providerId="ADAL" clId="{75FBCE16-D7D2-4C73-A9FC-034188242F47}" dt="2024-12-08T17:51:29.304" v="2049" actId="27636"/>
          <ac:spMkLst>
            <pc:docMk/>
            <pc:sldMk cId="1250867281" sldId="317"/>
            <ac:spMk id="2" creationId="{0F6D772D-74EA-E4C0-DC18-7ECDEB08EA26}"/>
          </ac:spMkLst>
        </pc:spChg>
      </pc:sldChg>
      <pc:sldChg chg="modSp add mod">
        <pc:chgData name="Psomopoulos Konstantinos" userId="69d76133-da39-481d-afac-403e49746d68" providerId="ADAL" clId="{75FBCE16-D7D2-4C73-A9FC-034188242F47}" dt="2024-12-08T21:07:34.941" v="2721" actId="20577"/>
        <pc:sldMkLst>
          <pc:docMk/>
          <pc:sldMk cId="3885746529" sldId="318"/>
        </pc:sldMkLst>
        <pc:spChg chg="mod">
          <ac:chgData name="Psomopoulos Konstantinos" userId="69d76133-da39-481d-afac-403e49746d68" providerId="ADAL" clId="{75FBCE16-D7D2-4C73-A9FC-034188242F47}" dt="2024-12-08T21:07:34.941" v="2721" actId="20577"/>
          <ac:spMkLst>
            <pc:docMk/>
            <pc:sldMk cId="3885746529" sldId="318"/>
            <ac:spMk id="2" creationId="{64B3E7F6-CA9E-2B3C-3566-FA712624F0A9}"/>
          </ac:spMkLst>
        </pc:spChg>
      </pc:sldChg>
      <pc:sldChg chg="modSp add mod ord">
        <pc:chgData name="Psomopoulos Konstantinos" userId="69d76133-da39-481d-afac-403e49746d68" providerId="ADAL" clId="{75FBCE16-D7D2-4C73-A9FC-034188242F47}" dt="2024-12-09T21:33:07.801" v="3612"/>
        <pc:sldMkLst>
          <pc:docMk/>
          <pc:sldMk cId="146244409" sldId="319"/>
        </pc:sldMkLst>
        <pc:spChg chg="mod">
          <ac:chgData name="Psomopoulos Konstantinos" userId="69d76133-da39-481d-afac-403e49746d68" providerId="ADAL" clId="{75FBCE16-D7D2-4C73-A9FC-034188242F47}" dt="2024-12-09T21:12:12.092" v="3349" actId="20577"/>
          <ac:spMkLst>
            <pc:docMk/>
            <pc:sldMk cId="146244409" sldId="319"/>
            <ac:spMk id="2" creationId="{A68CC4AB-5D5B-D31E-0092-082CAD901CA6}"/>
          </ac:spMkLst>
        </pc:spChg>
      </pc:sldChg>
      <pc:sldChg chg="add del">
        <pc:chgData name="Psomopoulos Konstantinos" userId="69d76133-da39-481d-afac-403e49746d68" providerId="ADAL" clId="{75FBCE16-D7D2-4C73-A9FC-034188242F47}" dt="2024-12-08T18:31:37.928" v="2511" actId="47"/>
        <pc:sldMkLst>
          <pc:docMk/>
          <pc:sldMk cId="228062245" sldId="319"/>
        </pc:sldMkLst>
      </pc:sldChg>
      <pc:sldChg chg="modSp add mod ord">
        <pc:chgData name="Psomopoulos Konstantinos" userId="69d76133-da39-481d-afac-403e49746d68" providerId="ADAL" clId="{75FBCE16-D7D2-4C73-A9FC-034188242F47}" dt="2024-12-09T21:33:11.931" v="3614"/>
        <pc:sldMkLst>
          <pc:docMk/>
          <pc:sldMk cId="3587707880" sldId="320"/>
        </pc:sldMkLst>
        <pc:spChg chg="mod">
          <ac:chgData name="Psomopoulos Konstantinos" userId="69d76133-da39-481d-afac-403e49746d68" providerId="ADAL" clId="{75FBCE16-D7D2-4C73-A9FC-034188242F47}" dt="2024-12-09T21:15:42.912" v="3529" actId="20577"/>
          <ac:spMkLst>
            <pc:docMk/>
            <pc:sldMk cId="3587707880" sldId="320"/>
            <ac:spMk id="2" creationId="{CBDA937B-7F50-61E1-7961-A285E05432D3}"/>
          </ac:spMkLst>
        </pc:spChg>
      </pc:sldChg>
      <pc:sldChg chg="modSp add del mod">
        <pc:chgData name="Psomopoulos Konstantinos" userId="69d76133-da39-481d-afac-403e49746d68" providerId="ADAL" clId="{75FBCE16-D7D2-4C73-A9FC-034188242F47}" dt="2024-12-09T18:18:05.635" v="3051" actId="47"/>
        <pc:sldMkLst>
          <pc:docMk/>
          <pc:sldMk cId="661362618" sldId="321"/>
        </pc:sldMkLst>
      </pc:sldChg>
      <pc:sldChg chg="modSp add mod">
        <pc:chgData name="Psomopoulos Konstantinos" userId="69d76133-da39-481d-afac-403e49746d68" providerId="ADAL" clId="{75FBCE16-D7D2-4C73-A9FC-034188242F47}" dt="2024-12-09T21:26:42.522" v="3536" actId="27636"/>
        <pc:sldMkLst>
          <pc:docMk/>
          <pc:sldMk cId="1873873505" sldId="322"/>
        </pc:sldMkLst>
        <pc:spChg chg="mod">
          <ac:chgData name="Psomopoulos Konstantinos" userId="69d76133-da39-481d-afac-403e49746d68" providerId="ADAL" clId="{75FBCE16-D7D2-4C73-A9FC-034188242F47}" dt="2024-12-09T21:26:42.522" v="3536" actId="27636"/>
          <ac:spMkLst>
            <pc:docMk/>
            <pc:sldMk cId="1873873505" sldId="322"/>
            <ac:spMk id="2" creationId="{6E29D266-A2F6-B47A-4467-7FAF80BE1FFA}"/>
          </ac:spMkLst>
        </pc:spChg>
      </pc:sldChg>
      <pc:sldChg chg="modSp add mod">
        <pc:chgData name="Psomopoulos Konstantinos" userId="69d76133-da39-481d-afac-403e49746d68" providerId="ADAL" clId="{75FBCE16-D7D2-4C73-A9FC-034188242F47}" dt="2024-12-09T21:28:54.910" v="3559" actId="207"/>
        <pc:sldMkLst>
          <pc:docMk/>
          <pc:sldMk cId="902728568" sldId="323"/>
        </pc:sldMkLst>
        <pc:spChg chg="mod">
          <ac:chgData name="Psomopoulos Konstantinos" userId="69d76133-da39-481d-afac-403e49746d68" providerId="ADAL" clId="{75FBCE16-D7D2-4C73-A9FC-034188242F47}" dt="2024-12-09T21:28:54.910" v="3559" actId="207"/>
          <ac:spMkLst>
            <pc:docMk/>
            <pc:sldMk cId="902728568" sldId="323"/>
            <ac:spMk id="2" creationId="{2DD83568-60FE-6C18-4B1F-4F8B1CE485E4}"/>
          </ac:spMkLst>
        </pc:spChg>
      </pc:sldChg>
      <pc:sldChg chg="modSp add mod">
        <pc:chgData name="Psomopoulos Konstantinos" userId="69d76133-da39-481d-afac-403e49746d68" providerId="ADAL" clId="{75FBCE16-D7D2-4C73-A9FC-034188242F47}" dt="2024-12-09T22:18:41.987" v="3625" actId="20577"/>
        <pc:sldMkLst>
          <pc:docMk/>
          <pc:sldMk cId="2449521815" sldId="324"/>
        </pc:sldMkLst>
        <pc:spChg chg="mod">
          <ac:chgData name="Psomopoulos Konstantinos" userId="69d76133-da39-481d-afac-403e49746d68" providerId="ADAL" clId="{75FBCE16-D7D2-4C73-A9FC-034188242F47}" dt="2024-12-09T22:18:41.987" v="3625" actId="20577"/>
          <ac:spMkLst>
            <pc:docMk/>
            <pc:sldMk cId="2449521815" sldId="324"/>
            <ac:spMk id="2" creationId="{EF2CE8D1-7B4C-4391-D31D-53348CA56A9B}"/>
          </ac:spMkLst>
        </pc:spChg>
      </pc:sldChg>
      <pc:sldChg chg="modSp add mod">
        <pc:chgData name="Psomopoulos Konstantinos" userId="69d76133-da39-481d-afac-403e49746d68" providerId="ADAL" clId="{75FBCE16-D7D2-4C73-A9FC-034188242F47}" dt="2024-12-08T22:20:51.146" v="2801"/>
        <pc:sldMkLst>
          <pc:docMk/>
          <pc:sldMk cId="3167279068" sldId="325"/>
        </pc:sldMkLst>
        <pc:spChg chg="mod">
          <ac:chgData name="Psomopoulos Konstantinos" userId="69d76133-da39-481d-afac-403e49746d68" providerId="ADAL" clId="{75FBCE16-D7D2-4C73-A9FC-034188242F47}" dt="2024-12-08T22:20:51.146" v="2801"/>
          <ac:spMkLst>
            <pc:docMk/>
            <pc:sldMk cId="3167279068" sldId="325"/>
            <ac:spMk id="2" creationId="{ADA4C64E-EB56-1C77-B0A8-04DF73B46428}"/>
          </ac:spMkLst>
        </pc:spChg>
      </pc:sldChg>
      <pc:sldChg chg="modSp add mod">
        <pc:chgData name="Psomopoulos Konstantinos" userId="69d76133-da39-481d-afac-403e49746d68" providerId="ADAL" clId="{75FBCE16-D7D2-4C73-A9FC-034188242F47}" dt="2024-12-08T22:21:09.476" v="2806"/>
        <pc:sldMkLst>
          <pc:docMk/>
          <pc:sldMk cId="244608673" sldId="326"/>
        </pc:sldMkLst>
        <pc:spChg chg="mod">
          <ac:chgData name="Psomopoulos Konstantinos" userId="69d76133-da39-481d-afac-403e49746d68" providerId="ADAL" clId="{75FBCE16-D7D2-4C73-A9FC-034188242F47}" dt="2024-12-08T22:21:09.476" v="2806"/>
          <ac:spMkLst>
            <pc:docMk/>
            <pc:sldMk cId="244608673" sldId="326"/>
            <ac:spMk id="2" creationId="{32F2409E-1EC4-C44B-4AD7-4BAB09C51422}"/>
          </ac:spMkLst>
        </pc:spChg>
      </pc:sldChg>
      <pc:sldChg chg="modSp add mod">
        <pc:chgData name="Psomopoulos Konstantinos" userId="69d76133-da39-481d-afac-403e49746d68" providerId="ADAL" clId="{75FBCE16-D7D2-4C73-A9FC-034188242F47}" dt="2024-12-12T19:58:36.331" v="3822" actId="6549"/>
        <pc:sldMkLst>
          <pc:docMk/>
          <pc:sldMk cId="1498563707" sldId="327"/>
        </pc:sldMkLst>
        <pc:spChg chg="mod">
          <ac:chgData name="Psomopoulos Konstantinos" userId="69d76133-da39-481d-afac-403e49746d68" providerId="ADAL" clId="{75FBCE16-D7D2-4C73-A9FC-034188242F47}" dt="2024-12-12T19:58:36.331" v="3822" actId="6549"/>
          <ac:spMkLst>
            <pc:docMk/>
            <pc:sldMk cId="1498563707" sldId="327"/>
            <ac:spMk id="2" creationId="{ED4A5335-62AD-8737-8AC6-34E83FF86A7C}"/>
          </ac:spMkLst>
        </pc:spChg>
      </pc:sldChg>
      <pc:sldChg chg="add del">
        <pc:chgData name="Psomopoulos Konstantinos" userId="69d76133-da39-481d-afac-403e49746d68" providerId="ADAL" clId="{75FBCE16-D7D2-4C73-A9FC-034188242F47}" dt="2024-12-12T20:30:52.986" v="3838" actId="2696"/>
        <pc:sldMkLst>
          <pc:docMk/>
          <pc:sldMk cId="502080189" sldId="328"/>
        </pc:sldMkLst>
      </pc:sldChg>
      <pc:sldChg chg="addSp modSp add mod ord">
        <pc:chgData name="Psomopoulos Konstantinos" userId="69d76133-da39-481d-afac-403e49746d68" providerId="ADAL" clId="{75FBCE16-D7D2-4C73-A9FC-034188242F47}" dt="2024-12-09T21:33:13.975" v="3616"/>
        <pc:sldMkLst>
          <pc:docMk/>
          <pc:sldMk cId="121042233" sldId="329"/>
        </pc:sldMkLst>
        <pc:spChg chg="mod">
          <ac:chgData name="Psomopoulos Konstantinos" userId="69d76133-da39-481d-afac-403e49746d68" providerId="ADAL" clId="{75FBCE16-D7D2-4C73-A9FC-034188242F47}" dt="2024-12-09T20:21:29.503" v="3160" actId="21"/>
          <ac:spMkLst>
            <pc:docMk/>
            <pc:sldMk cId="121042233" sldId="329"/>
            <ac:spMk id="2" creationId="{B18547F7-87D8-9971-1489-D89BF4952A6B}"/>
          </ac:spMkLst>
        </pc:spChg>
        <pc:spChg chg="add mod">
          <ac:chgData name="Psomopoulos Konstantinos" userId="69d76133-da39-481d-afac-403e49746d68" providerId="ADAL" clId="{75FBCE16-D7D2-4C73-A9FC-034188242F47}" dt="2024-12-09T20:22:03.836" v="3168" actId="1076"/>
          <ac:spMkLst>
            <pc:docMk/>
            <pc:sldMk cId="121042233" sldId="329"/>
            <ac:spMk id="7" creationId="{1ABC8C80-C1BD-4FC0-5366-A22DCC10D885}"/>
          </ac:spMkLst>
        </pc:spChg>
        <pc:picChg chg="add mod">
          <ac:chgData name="Psomopoulos Konstantinos" userId="69d76133-da39-481d-afac-403e49746d68" providerId="ADAL" clId="{75FBCE16-D7D2-4C73-A9FC-034188242F47}" dt="2024-12-09T20:21:14.108" v="3154" actId="14100"/>
          <ac:picMkLst>
            <pc:docMk/>
            <pc:sldMk cId="121042233" sldId="329"/>
            <ac:picMk id="4" creationId="{4A883D71-EC34-B748-18C7-3B723839264A}"/>
          </ac:picMkLst>
        </pc:picChg>
      </pc:sldChg>
      <pc:sldChg chg="addSp delSp modSp add mod ord">
        <pc:chgData name="Psomopoulos Konstantinos" userId="69d76133-da39-481d-afac-403e49746d68" providerId="ADAL" clId="{75FBCE16-D7D2-4C73-A9FC-034188242F47}" dt="2024-12-09T21:33:25.427" v="3622"/>
        <pc:sldMkLst>
          <pc:docMk/>
          <pc:sldMk cId="3429169302" sldId="330"/>
        </pc:sldMkLst>
        <pc:picChg chg="add mod">
          <ac:chgData name="Psomopoulos Konstantinos" userId="69d76133-da39-481d-afac-403e49746d68" providerId="ADAL" clId="{75FBCE16-D7D2-4C73-A9FC-034188242F47}" dt="2024-12-09T20:26:29.002" v="3177" actId="1076"/>
          <ac:picMkLst>
            <pc:docMk/>
            <pc:sldMk cId="3429169302" sldId="330"/>
            <ac:picMk id="6" creationId="{1AC1B5AE-499A-5B65-27A7-6A54CE548DE6}"/>
          </ac:picMkLst>
        </pc:picChg>
      </pc:sldChg>
      <pc:sldChg chg="addSp delSp modSp add mod ord">
        <pc:chgData name="Psomopoulos Konstantinos" userId="69d76133-da39-481d-afac-403e49746d68" providerId="ADAL" clId="{75FBCE16-D7D2-4C73-A9FC-034188242F47}" dt="2024-12-09T21:33:18.869" v="3620"/>
        <pc:sldMkLst>
          <pc:docMk/>
          <pc:sldMk cId="4051226411" sldId="331"/>
        </pc:sldMkLst>
        <pc:picChg chg="add mod">
          <ac:chgData name="Psomopoulos Konstantinos" userId="69d76133-da39-481d-afac-403e49746d68" providerId="ADAL" clId="{75FBCE16-D7D2-4C73-A9FC-034188242F47}" dt="2024-12-09T20:28:16.926" v="3184" actId="1076"/>
          <ac:picMkLst>
            <pc:docMk/>
            <pc:sldMk cId="4051226411" sldId="331"/>
            <ac:picMk id="4" creationId="{90A54D15-1C3D-B29F-AB48-FAC585B71858}"/>
          </ac:picMkLst>
        </pc:picChg>
      </pc:sldChg>
      <pc:sldChg chg="addSp delSp modSp add mod ord">
        <pc:chgData name="Psomopoulos Konstantinos" userId="69d76133-da39-481d-afac-403e49746d68" providerId="ADAL" clId="{75FBCE16-D7D2-4C73-A9FC-034188242F47}" dt="2024-12-09T21:33:16.383" v="3618"/>
        <pc:sldMkLst>
          <pc:docMk/>
          <pc:sldMk cId="2646040209" sldId="332"/>
        </pc:sldMkLst>
        <pc:spChg chg="mod">
          <ac:chgData name="Psomopoulos Konstantinos" userId="69d76133-da39-481d-afac-403e49746d68" providerId="ADAL" clId="{75FBCE16-D7D2-4C73-A9FC-034188242F47}" dt="2024-12-09T20:31:59.463" v="3199" actId="1076"/>
          <ac:spMkLst>
            <pc:docMk/>
            <pc:sldMk cId="2646040209" sldId="332"/>
            <ac:spMk id="7" creationId="{181A3C7B-0072-8112-7C6A-857A6613B53A}"/>
          </ac:spMkLst>
        </pc:spChg>
        <pc:picChg chg="add mod">
          <ac:chgData name="Psomopoulos Konstantinos" userId="69d76133-da39-481d-afac-403e49746d68" providerId="ADAL" clId="{75FBCE16-D7D2-4C73-A9FC-034188242F47}" dt="2024-12-09T20:32:13.321" v="3202" actId="1076"/>
          <ac:picMkLst>
            <pc:docMk/>
            <pc:sldMk cId="2646040209" sldId="332"/>
            <ac:picMk id="6" creationId="{7DF2E7A5-7353-8706-5B54-0402CEB08AC5}"/>
          </ac:picMkLst>
        </pc:picChg>
      </pc:sldChg>
      <pc:sldChg chg="modSp add mod">
        <pc:chgData name="Psomopoulos Konstantinos" userId="69d76133-da39-481d-afac-403e49746d68" providerId="ADAL" clId="{75FBCE16-D7D2-4C73-A9FC-034188242F47}" dt="2024-12-09T21:27:02.133" v="3540" actId="20577"/>
        <pc:sldMkLst>
          <pc:docMk/>
          <pc:sldMk cId="2445697980" sldId="333"/>
        </pc:sldMkLst>
        <pc:spChg chg="mod">
          <ac:chgData name="Psomopoulos Konstantinos" userId="69d76133-da39-481d-afac-403e49746d68" providerId="ADAL" clId="{75FBCE16-D7D2-4C73-A9FC-034188242F47}" dt="2024-12-09T21:27:02.133" v="3540" actId="20577"/>
          <ac:spMkLst>
            <pc:docMk/>
            <pc:sldMk cId="2445697980" sldId="333"/>
            <ac:spMk id="2" creationId="{DFD8690C-13E3-73C8-C4F1-9F8A3FE42FA8}"/>
          </ac:spMkLst>
        </pc:spChg>
      </pc:sldChg>
      <pc:sldChg chg="modSp add mod">
        <pc:chgData name="Psomopoulos Konstantinos" userId="69d76133-da39-481d-afac-403e49746d68" providerId="ADAL" clId="{75FBCE16-D7D2-4C73-A9FC-034188242F47}" dt="2024-12-12T20:15:49.267" v="3831" actId="6549"/>
        <pc:sldMkLst>
          <pc:docMk/>
          <pc:sldMk cId="720156897" sldId="337"/>
        </pc:sldMkLst>
        <pc:spChg chg="mod">
          <ac:chgData name="Psomopoulos Konstantinos" userId="69d76133-da39-481d-afac-403e49746d68" providerId="ADAL" clId="{75FBCE16-D7D2-4C73-A9FC-034188242F47}" dt="2024-12-12T20:15:49.267" v="3831" actId="6549"/>
          <ac:spMkLst>
            <pc:docMk/>
            <pc:sldMk cId="720156897" sldId="337"/>
            <ac:spMk id="2" creationId="{1B395073-E016-EE70-4702-7DB64B5A3B8D}"/>
          </ac:spMkLst>
        </pc:spChg>
      </pc:sldChg>
      <pc:sldChg chg="addSp modSp add mod ord">
        <pc:chgData name="Psomopoulos Konstantinos" userId="69d76133-da39-481d-afac-403e49746d68" providerId="ADAL" clId="{75FBCE16-D7D2-4C73-A9FC-034188242F47}" dt="2025-01-06T17:34:17.572" v="4380" actId="1076"/>
        <pc:sldMkLst>
          <pc:docMk/>
          <pc:sldMk cId="1962386921" sldId="338"/>
        </pc:sldMkLst>
        <pc:spChg chg="mod">
          <ac:chgData name="Psomopoulos Konstantinos" userId="69d76133-da39-481d-afac-403e49746d68" providerId="ADAL" clId="{75FBCE16-D7D2-4C73-A9FC-034188242F47}" dt="2024-12-12T20:26:10.907" v="3833" actId="6549"/>
          <ac:spMkLst>
            <pc:docMk/>
            <pc:sldMk cId="1962386921" sldId="338"/>
            <ac:spMk id="2" creationId="{AF036B5E-AD2B-D22A-3918-C10727827EAF}"/>
          </ac:spMkLst>
        </pc:spChg>
        <pc:picChg chg="add mod">
          <ac:chgData name="Psomopoulos Konstantinos" userId="69d76133-da39-481d-afac-403e49746d68" providerId="ADAL" clId="{75FBCE16-D7D2-4C73-A9FC-034188242F47}" dt="2025-01-06T17:34:17.572" v="4380" actId="1076"/>
          <ac:picMkLst>
            <pc:docMk/>
            <pc:sldMk cId="1962386921" sldId="338"/>
            <ac:picMk id="3" creationId="{F43BF53D-6ACC-6164-2BAC-445A8D17B064}"/>
          </ac:picMkLst>
        </pc:picChg>
        <pc:picChg chg="add mod">
          <ac:chgData name="Psomopoulos Konstantinos" userId="69d76133-da39-481d-afac-403e49746d68" providerId="ADAL" clId="{75FBCE16-D7D2-4C73-A9FC-034188242F47}" dt="2025-01-06T17:34:00.861" v="4374" actId="1076"/>
          <ac:picMkLst>
            <pc:docMk/>
            <pc:sldMk cId="1962386921" sldId="338"/>
            <ac:picMk id="4" creationId="{11E2C2DA-B49C-E3B1-5160-64C655059265}"/>
          </ac:picMkLst>
        </pc:picChg>
      </pc:sldChg>
      <pc:sldChg chg="addSp delSp modSp add mod ord">
        <pc:chgData name="Psomopoulos Konstantinos" userId="69d76133-da39-481d-afac-403e49746d68" providerId="ADAL" clId="{75FBCE16-D7D2-4C73-A9FC-034188242F47}" dt="2025-01-06T17:35:06.225" v="4392"/>
        <pc:sldMkLst>
          <pc:docMk/>
          <pc:sldMk cId="733237067" sldId="339"/>
        </pc:sldMkLst>
        <pc:picChg chg="del">
          <ac:chgData name="Psomopoulos Konstantinos" userId="69d76133-da39-481d-afac-403e49746d68" providerId="ADAL" clId="{75FBCE16-D7D2-4C73-A9FC-034188242F47}" dt="2025-01-06T17:31:29.060" v="4354" actId="478"/>
          <ac:picMkLst>
            <pc:docMk/>
            <pc:sldMk cId="733237067" sldId="339"/>
            <ac:picMk id="4" creationId="{A1CC8B94-FB0C-A3F7-E2B5-3273B35C5497}"/>
          </ac:picMkLst>
        </pc:picChg>
        <pc:picChg chg="add mod">
          <ac:chgData name="Psomopoulos Konstantinos" userId="69d76133-da39-481d-afac-403e49746d68" providerId="ADAL" clId="{75FBCE16-D7D2-4C73-A9FC-034188242F47}" dt="2025-01-06T17:32:19.379" v="4357" actId="1076"/>
          <ac:picMkLst>
            <pc:docMk/>
            <pc:sldMk cId="733237067" sldId="339"/>
            <ac:picMk id="6" creationId="{9E53A7D1-C165-399E-CA35-D14E80B22A8C}"/>
          </ac:picMkLst>
        </pc:picChg>
        <pc:picChg chg="add mod">
          <ac:chgData name="Psomopoulos Konstantinos" userId="69d76133-da39-481d-afac-403e49746d68" providerId="ADAL" clId="{75FBCE16-D7D2-4C73-A9FC-034188242F47}" dt="2025-01-06T17:32:49.835" v="4361" actId="1076"/>
          <ac:picMkLst>
            <pc:docMk/>
            <pc:sldMk cId="733237067" sldId="339"/>
            <ac:picMk id="8" creationId="{8CD3A759-96E3-86C8-B0DE-FE765AE0884B}"/>
          </ac:picMkLst>
        </pc:picChg>
      </pc:sldChg>
      <pc:sldChg chg="modSp add mod">
        <pc:chgData name="Psomopoulos Konstantinos" userId="69d76133-da39-481d-afac-403e49746d68" providerId="ADAL" clId="{75FBCE16-D7D2-4C73-A9FC-034188242F47}" dt="2025-01-03T10:49:22.520" v="4194" actId="27636"/>
        <pc:sldMkLst>
          <pc:docMk/>
          <pc:sldMk cId="2232661419" sldId="340"/>
        </pc:sldMkLst>
        <pc:spChg chg="mod">
          <ac:chgData name="Psomopoulos Konstantinos" userId="69d76133-da39-481d-afac-403e49746d68" providerId="ADAL" clId="{75FBCE16-D7D2-4C73-A9FC-034188242F47}" dt="2025-01-03T10:49:22.520" v="4194" actId="27636"/>
          <ac:spMkLst>
            <pc:docMk/>
            <pc:sldMk cId="2232661419" sldId="340"/>
            <ac:spMk id="2" creationId="{16CEE482-EBAD-CC26-3279-4BD3C106EB50}"/>
          </ac:spMkLst>
        </pc:spChg>
      </pc:sldChg>
      <pc:sldChg chg="modSp add mod">
        <pc:chgData name="Psomopoulos Konstantinos" userId="69d76133-da39-481d-afac-403e49746d68" providerId="ADAL" clId="{75FBCE16-D7D2-4C73-A9FC-034188242F47}" dt="2025-01-03T10:54:35.163" v="4283" actId="6549"/>
        <pc:sldMkLst>
          <pc:docMk/>
          <pc:sldMk cId="2367178319" sldId="341"/>
        </pc:sldMkLst>
        <pc:spChg chg="mod">
          <ac:chgData name="Psomopoulos Konstantinos" userId="69d76133-da39-481d-afac-403e49746d68" providerId="ADAL" clId="{75FBCE16-D7D2-4C73-A9FC-034188242F47}" dt="2025-01-03T10:54:35.163" v="4283" actId="6549"/>
          <ac:spMkLst>
            <pc:docMk/>
            <pc:sldMk cId="2367178319" sldId="341"/>
            <ac:spMk id="2" creationId="{7FF7F019-F5CB-23A3-A629-CF3C3B567430}"/>
          </ac:spMkLst>
        </pc:spChg>
      </pc:sldChg>
      <pc:sldChg chg="modSp add mod">
        <pc:chgData name="Psomopoulos Konstantinos" userId="69d76133-da39-481d-afac-403e49746d68" providerId="ADAL" clId="{75FBCE16-D7D2-4C73-A9FC-034188242F47}" dt="2025-01-03T11:38:54.361" v="4353" actId="6549"/>
        <pc:sldMkLst>
          <pc:docMk/>
          <pc:sldMk cId="3959699754" sldId="342"/>
        </pc:sldMkLst>
        <pc:spChg chg="mod">
          <ac:chgData name="Psomopoulos Konstantinos" userId="69d76133-da39-481d-afac-403e49746d68" providerId="ADAL" clId="{75FBCE16-D7D2-4C73-A9FC-034188242F47}" dt="2025-01-03T11:38:54.361" v="4353" actId="6549"/>
          <ac:spMkLst>
            <pc:docMk/>
            <pc:sldMk cId="3959699754" sldId="342"/>
            <ac:spMk id="2" creationId="{2AFD7FE6-71A9-6D4F-83C3-4F4B239383DE}"/>
          </ac:spMkLst>
        </pc:spChg>
      </pc:sldChg>
      <pc:sldChg chg="addSp delSp modSp add mod ord">
        <pc:chgData name="Psomopoulos Konstantinos" userId="69d76133-da39-481d-afac-403e49746d68" providerId="ADAL" clId="{75FBCE16-D7D2-4C73-A9FC-034188242F47}" dt="2025-01-06T17:35:18.733" v="4395"/>
        <pc:sldMkLst>
          <pc:docMk/>
          <pc:sldMk cId="3837232465" sldId="343"/>
        </pc:sldMkLst>
        <pc:picChg chg="add mod">
          <ac:chgData name="Psomopoulos Konstantinos" userId="69d76133-da39-481d-afac-403e49746d68" providerId="ADAL" clId="{75FBCE16-D7D2-4C73-A9FC-034188242F47}" dt="2025-01-06T17:34:45.705" v="4385" actId="14100"/>
          <ac:picMkLst>
            <pc:docMk/>
            <pc:sldMk cId="3837232465" sldId="343"/>
            <ac:picMk id="4" creationId="{99318911-88F3-B28D-DFD3-623A390F872F}"/>
          </ac:picMkLst>
        </pc:picChg>
        <pc:picChg chg="del">
          <ac:chgData name="Psomopoulos Konstantinos" userId="69d76133-da39-481d-afac-403e49746d68" providerId="ADAL" clId="{75FBCE16-D7D2-4C73-A9FC-034188242F47}" dt="2025-01-06T17:32:56.178" v="4363" actId="478"/>
          <ac:picMkLst>
            <pc:docMk/>
            <pc:sldMk cId="3837232465" sldId="343"/>
            <ac:picMk id="6" creationId="{09BE6D8F-A17A-E13D-3DBC-B1B691AAC92A}"/>
          </ac:picMkLst>
        </pc:picChg>
        <pc:picChg chg="del">
          <ac:chgData name="Psomopoulos Konstantinos" userId="69d76133-da39-481d-afac-403e49746d68" providerId="ADAL" clId="{75FBCE16-D7D2-4C73-A9FC-034188242F47}" dt="2025-01-06T17:32:58.277" v="4364" actId="478"/>
          <ac:picMkLst>
            <pc:docMk/>
            <pc:sldMk cId="3837232465" sldId="343"/>
            <ac:picMk id="8" creationId="{A3BBF7B7-D9E1-7909-F055-649FC5866776}"/>
          </ac:picMkLst>
        </pc:picChg>
        <pc:picChg chg="add del mod">
          <ac:chgData name="Psomopoulos Konstantinos" userId="69d76133-da39-481d-afac-403e49746d68" providerId="ADAL" clId="{75FBCE16-D7D2-4C73-A9FC-034188242F47}" dt="2025-01-06T17:34:07.235" v="4376" actId="21"/>
          <ac:picMkLst>
            <pc:docMk/>
            <pc:sldMk cId="3837232465" sldId="343"/>
            <ac:picMk id="10" creationId="{533E0E7D-F425-2886-5E37-073A01B004D7}"/>
          </ac:picMkLst>
        </pc:picChg>
        <pc:picChg chg="add mod">
          <ac:chgData name="Psomopoulos Konstantinos" userId="69d76133-da39-481d-afac-403e49746d68" providerId="ADAL" clId="{75FBCE16-D7D2-4C73-A9FC-034188242F47}" dt="2025-01-06T17:34:51.414" v="4388" actId="1076"/>
          <ac:picMkLst>
            <pc:docMk/>
            <pc:sldMk cId="3837232465" sldId="343"/>
            <ac:picMk id="12" creationId="{C9EB3FA7-0E06-26CF-5C79-354DB610F349}"/>
          </ac:picMkLst>
        </pc:picChg>
      </pc:sldChg>
      <pc:sldChg chg="modSp add mod">
        <pc:chgData name="Psomopoulos Konstantinos" userId="69d76133-da39-481d-afac-403e49746d68" providerId="ADAL" clId="{75FBCE16-D7D2-4C73-A9FC-034188242F47}" dt="2025-01-06T17:42:15.130" v="4414" actId="27636"/>
        <pc:sldMkLst>
          <pc:docMk/>
          <pc:sldMk cId="4014316661" sldId="344"/>
        </pc:sldMkLst>
        <pc:spChg chg="mod">
          <ac:chgData name="Psomopoulos Konstantinos" userId="69d76133-da39-481d-afac-403e49746d68" providerId="ADAL" clId="{75FBCE16-D7D2-4C73-A9FC-034188242F47}" dt="2025-01-06T17:42:15.130" v="4414" actId="27636"/>
          <ac:spMkLst>
            <pc:docMk/>
            <pc:sldMk cId="4014316661" sldId="344"/>
            <ac:spMk id="2" creationId="{281FD749-EF14-9C5D-408E-EBBE7AC8874E}"/>
          </ac:spMkLst>
        </pc:spChg>
      </pc:sldChg>
      <pc:sldChg chg="modSp add mod">
        <pc:chgData name="Psomopoulos Konstantinos" userId="69d76133-da39-481d-afac-403e49746d68" providerId="ADAL" clId="{75FBCE16-D7D2-4C73-A9FC-034188242F47}" dt="2025-01-06T17:43:14.264" v="4420" actId="20577"/>
        <pc:sldMkLst>
          <pc:docMk/>
          <pc:sldMk cId="3405299121" sldId="345"/>
        </pc:sldMkLst>
        <pc:spChg chg="mod">
          <ac:chgData name="Psomopoulos Konstantinos" userId="69d76133-da39-481d-afac-403e49746d68" providerId="ADAL" clId="{75FBCE16-D7D2-4C73-A9FC-034188242F47}" dt="2025-01-06T17:43:14.264" v="4420" actId="20577"/>
          <ac:spMkLst>
            <pc:docMk/>
            <pc:sldMk cId="3405299121" sldId="345"/>
            <ac:spMk id="2" creationId="{511026D7-038B-AAEA-F7F6-959DE858CBC9}"/>
          </ac:spMkLst>
        </pc:spChg>
      </pc:sldChg>
      <pc:sldChg chg="modSp add mod">
        <pc:chgData name="Psomopoulos Konstantinos" userId="69d76133-da39-481d-afac-403e49746d68" providerId="ADAL" clId="{75FBCE16-D7D2-4C73-A9FC-034188242F47}" dt="2025-01-06T17:45:17.316" v="4442" actId="20577"/>
        <pc:sldMkLst>
          <pc:docMk/>
          <pc:sldMk cId="1977914853" sldId="346"/>
        </pc:sldMkLst>
        <pc:spChg chg="mod">
          <ac:chgData name="Psomopoulos Konstantinos" userId="69d76133-da39-481d-afac-403e49746d68" providerId="ADAL" clId="{75FBCE16-D7D2-4C73-A9FC-034188242F47}" dt="2025-01-06T17:45:17.316" v="4442" actId="20577"/>
          <ac:spMkLst>
            <pc:docMk/>
            <pc:sldMk cId="1977914853" sldId="346"/>
            <ac:spMk id="2" creationId="{2A981722-10C4-840F-0999-947D08707BBE}"/>
          </ac:spMkLst>
        </pc:spChg>
      </pc:sldChg>
      <pc:sldChg chg="modSp add mod ord">
        <pc:chgData name="Psomopoulos Konstantinos" userId="69d76133-da39-481d-afac-403e49746d68" providerId="ADAL" clId="{75FBCE16-D7D2-4C73-A9FC-034188242F47}" dt="2025-01-06T17:44:46.637" v="4439"/>
        <pc:sldMkLst>
          <pc:docMk/>
          <pc:sldMk cId="4087472783" sldId="347"/>
        </pc:sldMkLst>
        <pc:spChg chg="mod">
          <ac:chgData name="Psomopoulos Konstantinos" userId="69d76133-da39-481d-afac-403e49746d68" providerId="ADAL" clId="{75FBCE16-D7D2-4C73-A9FC-034188242F47}" dt="2025-01-06T17:44:43.400" v="4437" actId="6549"/>
          <ac:spMkLst>
            <pc:docMk/>
            <pc:sldMk cId="4087472783" sldId="347"/>
            <ac:spMk id="2" creationId="{39F610A3-C403-0011-A452-385B3B1B5C65}"/>
          </ac:spMkLst>
        </pc:spChg>
      </pc:sldChg>
      <pc:sldChg chg="modSp add mod">
        <pc:chgData name="Psomopoulos Konstantinos" userId="69d76133-da39-481d-afac-403e49746d68" providerId="ADAL" clId="{75FBCE16-D7D2-4C73-A9FC-034188242F47}" dt="2025-01-06T20:10:22.158" v="4528" actId="6549"/>
        <pc:sldMkLst>
          <pc:docMk/>
          <pc:sldMk cId="859788071" sldId="348"/>
        </pc:sldMkLst>
        <pc:spChg chg="mod">
          <ac:chgData name="Psomopoulos Konstantinos" userId="69d76133-da39-481d-afac-403e49746d68" providerId="ADAL" clId="{75FBCE16-D7D2-4C73-A9FC-034188242F47}" dt="2025-01-06T20:10:22.158" v="4528" actId="6549"/>
          <ac:spMkLst>
            <pc:docMk/>
            <pc:sldMk cId="859788071" sldId="348"/>
            <ac:spMk id="2" creationId="{7827A6E7-F37C-B8F6-359A-995EF5151201}"/>
          </ac:spMkLst>
        </pc:spChg>
      </pc:sldChg>
      <pc:sldChg chg="modSp add mod">
        <pc:chgData name="Psomopoulos Konstantinos" userId="69d76133-da39-481d-afac-403e49746d68" providerId="ADAL" clId="{75FBCE16-D7D2-4C73-A9FC-034188242F47}" dt="2025-01-06T21:55:53.483" v="4614" actId="313"/>
        <pc:sldMkLst>
          <pc:docMk/>
          <pc:sldMk cId="2592067636" sldId="349"/>
        </pc:sldMkLst>
        <pc:spChg chg="mod">
          <ac:chgData name="Psomopoulos Konstantinos" userId="69d76133-da39-481d-afac-403e49746d68" providerId="ADAL" clId="{75FBCE16-D7D2-4C73-A9FC-034188242F47}" dt="2025-01-06T21:55:53.483" v="4614" actId="313"/>
          <ac:spMkLst>
            <pc:docMk/>
            <pc:sldMk cId="2592067636" sldId="349"/>
            <ac:spMk id="2" creationId="{F646E7A8-CDE7-F26B-7321-A0C21DFB2AF2}"/>
          </ac:spMkLst>
        </pc:spChg>
      </pc:sldChg>
      <pc:sldChg chg="modSp add mod">
        <pc:chgData name="Psomopoulos Konstantinos" userId="69d76133-da39-481d-afac-403e49746d68" providerId="ADAL" clId="{75FBCE16-D7D2-4C73-A9FC-034188242F47}" dt="2025-01-06T21:58:17.565" v="4685" actId="20577"/>
        <pc:sldMkLst>
          <pc:docMk/>
          <pc:sldMk cId="3235277465" sldId="350"/>
        </pc:sldMkLst>
        <pc:spChg chg="mod">
          <ac:chgData name="Psomopoulos Konstantinos" userId="69d76133-da39-481d-afac-403e49746d68" providerId="ADAL" clId="{75FBCE16-D7D2-4C73-A9FC-034188242F47}" dt="2025-01-06T21:58:17.565" v="4685" actId="20577"/>
          <ac:spMkLst>
            <pc:docMk/>
            <pc:sldMk cId="3235277465" sldId="350"/>
            <ac:spMk id="2" creationId="{8220DE71-16F6-8D47-FB1D-E7A7290DBEA9}"/>
          </ac:spMkLst>
        </pc:spChg>
      </pc:sldChg>
      <pc:sldChg chg="modSp add mod">
        <pc:chgData name="Psomopoulos Konstantinos" userId="69d76133-da39-481d-afac-403e49746d68" providerId="ADAL" clId="{75FBCE16-D7D2-4C73-A9FC-034188242F47}" dt="2025-01-06T21:57:07.195" v="4634" actId="20577"/>
        <pc:sldMkLst>
          <pc:docMk/>
          <pc:sldMk cId="3272815659" sldId="351"/>
        </pc:sldMkLst>
        <pc:spChg chg="mod">
          <ac:chgData name="Psomopoulos Konstantinos" userId="69d76133-da39-481d-afac-403e49746d68" providerId="ADAL" clId="{75FBCE16-D7D2-4C73-A9FC-034188242F47}" dt="2025-01-06T21:57:07.195" v="4634" actId="20577"/>
          <ac:spMkLst>
            <pc:docMk/>
            <pc:sldMk cId="3272815659" sldId="351"/>
            <ac:spMk id="2" creationId="{0C1D9FBC-80CF-5668-FAA2-D87360F59D13}"/>
          </ac:spMkLst>
        </pc:spChg>
      </pc:sldChg>
      <pc:sldChg chg="modSp add mod">
        <pc:chgData name="Psomopoulos Konstantinos" userId="69d76133-da39-481d-afac-403e49746d68" providerId="ADAL" clId="{75FBCE16-D7D2-4C73-A9FC-034188242F47}" dt="2025-01-06T21:58:43.211" v="4693" actId="20577"/>
        <pc:sldMkLst>
          <pc:docMk/>
          <pc:sldMk cId="1615243859" sldId="352"/>
        </pc:sldMkLst>
        <pc:spChg chg="mod">
          <ac:chgData name="Psomopoulos Konstantinos" userId="69d76133-da39-481d-afac-403e49746d68" providerId="ADAL" clId="{75FBCE16-D7D2-4C73-A9FC-034188242F47}" dt="2025-01-06T21:58:43.211" v="4693" actId="20577"/>
          <ac:spMkLst>
            <pc:docMk/>
            <pc:sldMk cId="1615243859" sldId="352"/>
            <ac:spMk id="2" creationId="{3969B59D-373F-CED5-0B3D-B009195876D6}"/>
          </ac:spMkLst>
        </pc:spChg>
      </pc:sldChg>
    </pc:docChg>
  </pc:docChgLst>
  <pc:docChgLst>
    <pc:chgData name="Psomopoulos Konstantinos" userId="69d76133-da39-481d-afac-403e49746d68" providerId="ADAL" clId="{33EEEF66-09C5-4C45-92EA-0B530C455BDB}"/>
    <pc:docChg chg="undo custSel addSld modSld">
      <pc:chgData name="Psomopoulos Konstantinos" userId="69d76133-da39-481d-afac-403e49746d68" providerId="ADAL" clId="{33EEEF66-09C5-4C45-92EA-0B530C455BDB}" dt="2024-12-12T13:13:58.782" v="612" actId="20577"/>
      <pc:docMkLst>
        <pc:docMk/>
      </pc:docMkLst>
      <pc:sldChg chg="addSp delSp modSp mod">
        <pc:chgData name="Psomopoulos Konstantinos" userId="69d76133-da39-481d-afac-403e49746d68" providerId="ADAL" clId="{33EEEF66-09C5-4C45-92EA-0B530C455BDB}" dt="2024-12-04T12:47:43.083" v="56" actId="6549"/>
        <pc:sldMkLst>
          <pc:docMk/>
          <pc:sldMk cId="769918423" sldId="268"/>
        </pc:sldMkLst>
        <pc:spChg chg="mod">
          <ac:chgData name="Psomopoulos Konstantinos" userId="69d76133-da39-481d-afac-403e49746d68" providerId="ADAL" clId="{33EEEF66-09C5-4C45-92EA-0B530C455BDB}" dt="2024-12-04T12:47:43.083" v="56" actId="6549"/>
          <ac:spMkLst>
            <pc:docMk/>
            <pc:sldMk cId="769918423" sldId="268"/>
            <ac:spMk id="2" creationId="{CE2B1F5B-9713-42D2-2B45-E00B1CFD1BC6}"/>
          </ac:spMkLst>
        </pc:spChg>
        <pc:spChg chg="add mod">
          <ac:chgData name="Psomopoulos Konstantinos" userId="69d76133-da39-481d-afac-403e49746d68" providerId="ADAL" clId="{33EEEF66-09C5-4C45-92EA-0B530C455BDB}" dt="2024-12-04T12:20:08.766" v="13"/>
          <ac:spMkLst>
            <pc:docMk/>
            <pc:sldMk cId="769918423" sldId="268"/>
            <ac:spMk id="5" creationId="{BF4C2843-3ECA-BF17-1B51-C1885629EA20}"/>
          </ac:spMkLst>
        </pc:spChg>
      </pc:sldChg>
      <pc:sldChg chg="modSp mod">
        <pc:chgData name="Psomopoulos Konstantinos" userId="69d76133-da39-481d-afac-403e49746d68" providerId="ADAL" clId="{33EEEF66-09C5-4C45-92EA-0B530C455BDB}" dt="2024-12-04T12:27:04.056" v="20" actId="27636"/>
        <pc:sldMkLst>
          <pc:docMk/>
          <pc:sldMk cId="1282033188" sldId="272"/>
        </pc:sldMkLst>
        <pc:spChg chg="mod">
          <ac:chgData name="Psomopoulos Konstantinos" userId="69d76133-da39-481d-afac-403e49746d68" providerId="ADAL" clId="{33EEEF66-09C5-4C45-92EA-0B530C455BDB}" dt="2024-12-04T12:27:04.056" v="20" actId="27636"/>
          <ac:spMkLst>
            <pc:docMk/>
            <pc:sldMk cId="1282033188" sldId="272"/>
            <ac:spMk id="2" creationId="{CE2B1F5B-9713-42D2-2B45-E00B1CFD1BC6}"/>
          </ac:spMkLst>
        </pc:spChg>
        <pc:spChg chg="mod">
          <ac:chgData name="Psomopoulos Konstantinos" userId="69d76133-da39-481d-afac-403e49746d68" providerId="ADAL" clId="{33EEEF66-09C5-4C45-92EA-0B530C455BDB}" dt="2024-12-04T12:19:56.289" v="11"/>
          <ac:spMkLst>
            <pc:docMk/>
            <pc:sldMk cId="1282033188" sldId="272"/>
            <ac:spMk id="3" creationId="{8F84DD99-5809-423C-85D8-63BDF4ED9427}"/>
          </ac:spMkLst>
        </pc:spChg>
      </pc:sldChg>
      <pc:sldChg chg="addSp delSp modSp mod">
        <pc:chgData name="Psomopoulos Konstantinos" userId="69d76133-da39-481d-afac-403e49746d68" providerId="ADAL" clId="{33EEEF66-09C5-4C45-92EA-0B530C455BDB}" dt="2024-12-04T12:20:25.893" v="17" actId="478"/>
        <pc:sldMkLst>
          <pc:docMk/>
          <pc:sldMk cId="1065853641" sldId="285"/>
        </pc:sldMkLst>
      </pc:sldChg>
      <pc:sldChg chg="modSp mod">
        <pc:chgData name="Psomopoulos Konstantinos" userId="69d76133-da39-481d-afac-403e49746d68" providerId="ADAL" clId="{33EEEF66-09C5-4C45-92EA-0B530C455BDB}" dt="2024-12-11T12:23:04.774" v="86" actId="27636"/>
        <pc:sldMkLst>
          <pc:docMk/>
          <pc:sldMk cId="2449521815" sldId="324"/>
        </pc:sldMkLst>
        <pc:spChg chg="mod">
          <ac:chgData name="Psomopoulos Konstantinos" userId="69d76133-da39-481d-afac-403e49746d68" providerId="ADAL" clId="{33EEEF66-09C5-4C45-92EA-0B530C455BDB}" dt="2024-12-11T12:23:04.774" v="86" actId="27636"/>
          <ac:spMkLst>
            <pc:docMk/>
            <pc:sldMk cId="2449521815" sldId="324"/>
            <ac:spMk id="2" creationId="{EF2CE8D1-7B4C-4391-D31D-53348CA56A9B}"/>
          </ac:spMkLst>
        </pc:spChg>
      </pc:sldChg>
      <pc:sldChg chg="modSp mod">
        <pc:chgData name="Psomopoulos Konstantinos" userId="69d76133-da39-481d-afac-403e49746d68" providerId="ADAL" clId="{33EEEF66-09C5-4C45-92EA-0B530C455BDB}" dt="2024-12-12T11:59:54.738" v="438" actId="6549"/>
        <pc:sldMkLst>
          <pc:docMk/>
          <pc:sldMk cId="3167279068" sldId="325"/>
        </pc:sldMkLst>
        <pc:spChg chg="mod">
          <ac:chgData name="Psomopoulos Konstantinos" userId="69d76133-da39-481d-afac-403e49746d68" providerId="ADAL" clId="{33EEEF66-09C5-4C45-92EA-0B530C455BDB}" dt="2024-12-12T11:59:54.738" v="438" actId="6549"/>
          <ac:spMkLst>
            <pc:docMk/>
            <pc:sldMk cId="3167279068" sldId="325"/>
            <ac:spMk id="2" creationId="{ADA4C64E-EB56-1C77-B0A8-04DF73B46428}"/>
          </ac:spMkLst>
        </pc:spChg>
      </pc:sldChg>
      <pc:sldChg chg="modSp mod">
        <pc:chgData name="Psomopoulos Konstantinos" userId="69d76133-da39-481d-afac-403e49746d68" providerId="ADAL" clId="{33EEEF66-09C5-4C45-92EA-0B530C455BDB}" dt="2024-12-12T13:06:16.862" v="556" actId="6549"/>
        <pc:sldMkLst>
          <pc:docMk/>
          <pc:sldMk cId="244608673" sldId="326"/>
        </pc:sldMkLst>
        <pc:spChg chg="mod">
          <ac:chgData name="Psomopoulos Konstantinos" userId="69d76133-da39-481d-afac-403e49746d68" providerId="ADAL" clId="{33EEEF66-09C5-4C45-92EA-0B530C455BDB}" dt="2024-12-12T13:06:16.862" v="556" actId="6549"/>
          <ac:spMkLst>
            <pc:docMk/>
            <pc:sldMk cId="244608673" sldId="326"/>
            <ac:spMk id="2" creationId="{32F2409E-1EC4-C44B-4AD7-4BAB09C51422}"/>
          </ac:spMkLst>
        </pc:spChg>
      </pc:sldChg>
      <pc:sldChg chg="modSp mod">
        <pc:chgData name="Psomopoulos Konstantinos" userId="69d76133-da39-481d-afac-403e49746d68" providerId="ADAL" clId="{33EEEF66-09C5-4C45-92EA-0B530C455BDB}" dt="2024-12-12T13:13:58.782" v="612" actId="20577"/>
        <pc:sldMkLst>
          <pc:docMk/>
          <pc:sldMk cId="1498563707" sldId="327"/>
        </pc:sldMkLst>
        <pc:spChg chg="mod">
          <ac:chgData name="Psomopoulos Konstantinos" userId="69d76133-da39-481d-afac-403e49746d68" providerId="ADAL" clId="{33EEEF66-09C5-4C45-92EA-0B530C455BDB}" dt="2024-12-12T13:13:58.782" v="612" actId="20577"/>
          <ac:spMkLst>
            <pc:docMk/>
            <pc:sldMk cId="1498563707" sldId="327"/>
            <ac:spMk id="2" creationId="{ED4A5335-62AD-8737-8AC6-34E83FF86A7C}"/>
          </ac:spMkLst>
        </pc:spChg>
      </pc:sldChg>
      <pc:sldChg chg="modSp add mod">
        <pc:chgData name="Psomopoulos Konstantinos" userId="69d76133-da39-481d-afac-403e49746d68" providerId="ADAL" clId="{33EEEF66-09C5-4C45-92EA-0B530C455BDB}" dt="2024-12-12T09:02:10.382" v="264" actId="6549"/>
        <pc:sldMkLst>
          <pc:docMk/>
          <pc:sldMk cId="1539226647" sldId="334"/>
        </pc:sldMkLst>
        <pc:spChg chg="mod">
          <ac:chgData name="Psomopoulos Konstantinos" userId="69d76133-da39-481d-afac-403e49746d68" providerId="ADAL" clId="{33EEEF66-09C5-4C45-92EA-0B530C455BDB}" dt="2024-12-12T09:02:10.382" v="264" actId="6549"/>
          <ac:spMkLst>
            <pc:docMk/>
            <pc:sldMk cId="1539226647" sldId="334"/>
            <ac:spMk id="2" creationId="{3C9E6C88-E31A-F259-E37C-85BF8BEB356D}"/>
          </ac:spMkLst>
        </pc:spChg>
      </pc:sldChg>
      <pc:sldChg chg="modSp add mod">
        <pc:chgData name="Psomopoulos Konstantinos" userId="69d76133-da39-481d-afac-403e49746d68" providerId="ADAL" clId="{33EEEF66-09C5-4C45-92EA-0B530C455BDB}" dt="2024-12-12T09:04:02.372" v="306" actId="27636"/>
        <pc:sldMkLst>
          <pc:docMk/>
          <pc:sldMk cId="3636160462" sldId="335"/>
        </pc:sldMkLst>
        <pc:spChg chg="mod">
          <ac:chgData name="Psomopoulos Konstantinos" userId="69d76133-da39-481d-afac-403e49746d68" providerId="ADAL" clId="{33EEEF66-09C5-4C45-92EA-0B530C455BDB}" dt="2024-12-12T09:04:02.372" v="306" actId="27636"/>
          <ac:spMkLst>
            <pc:docMk/>
            <pc:sldMk cId="3636160462" sldId="335"/>
            <ac:spMk id="2" creationId="{33D198C3-E694-89D3-CC95-2135432C28F8}"/>
          </ac:spMkLst>
        </pc:spChg>
      </pc:sldChg>
      <pc:sldChg chg="modSp add mod">
        <pc:chgData name="Psomopoulos Konstantinos" userId="69d76133-da39-481d-afac-403e49746d68" providerId="ADAL" clId="{33EEEF66-09C5-4C45-92EA-0B530C455BDB}" dt="2024-12-12T09:06:34.283" v="349" actId="6549"/>
        <pc:sldMkLst>
          <pc:docMk/>
          <pc:sldMk cId="3799689400" sldId="336"/>
        </pc:sldMkLst>
        <pc:spChg chg="mod">
          <ac:chgData name="Psomopoulos Konstantinos" userId="69d76133-da39-481d-afac-403e49746d68" providerId="ADAL" clId="{33EEEF66-09C5-4C45-92EA-0B530C455BDB}" dt="2024-12-12T09:06:34.283" v="349" actId="6549"/>
          <ac:spMkLst>
            <pc:docMk/>
            <pc:sldMk cId="3799689400" sldId="336"/>
            <ac:spMk id="2" creationId="{4577FF17-694F-FE4A-C316-4081C9995FD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2349EF-BE36-3647-BC73-197E2DDC8E1B}" type="datetimeFigureOut">
              <a:rPr lang="en-US" smtClean="0"/>
              <a:pPr/>
              <a:t>1/2/2025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47C817-68F1-DB4B-8C95-228E2832EB27}" type="slidenum">
              <a:rPr lang="en-US" smtClean="0"/>
              <a:pPr/>
              <a:t>‹#›</a:t>
            </a:fld>
            <a:endParaRPr lang="en-US"/>
          </a:p>
        </p:txBody>
      </p:sp>
    </p:spTree>
    <p:extLst>
      <p:ext uri="{BB962C8B-B14F-4D97-AF65-F5344CB8AC3E}">
        <p14:creationId xmlns:p14="http://schemas.microsoft.com/office/powerpoint/2010/main" val="8969253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0404CE-E507-514D-B193-542E02BA6536}" type="datetimeFigureOut">
              <a:rPr lang="en-US" smtClean="0"/>
              <a:pPr/>
              <a:t>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094485-0A75-C14E-A3AA-ABF925C5588C}" type="slidenum">
              <a:rPr lang="en-US" smtClean="0"/>
              <a:pPr/>
              <a:t>‹#›</a:t>
            </a:fld>
            <a:endParaRPr lang="en-US"/>
          </a:p>
        </p:txBody>
      </p:sp>
    </p:spTree>
    <p:extLst>
      <p:ext uri="{BB962C8B-B14F-4D97-AF65-F5344CB8AC3E}">
        <p14:creationId xmlns:p14="http://schemas.microsoft.com/office/powerpoint/2010/main" val="57266033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094485-0A75-C14E-A3AA-ABF925C5588C}" type="slidenum">
              <a:rPr lang="en-US" smtClean="0"/>
              <a:pPr/>
              <a:t>1</a:t>
            </a:fld>
            <a:endParaRPr lang="en-US"/>
          </a:p>
        </p:txBody>
      </p:sp>
    </p:spTree>
    <p:extLst>
      <p:ext uri="{BB962C8B-B14F-4D97-AF65-F5344CB8AC3E}">
        <p14:creationId xmlns:p14="http://schemas.microsoft.com/office/powerpoint/2010/main" val="15437556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Immagine 3"/>
          <p:cNvPicPr>
            <a:picLocks noChangeAspect="1"/>
          </p:cNvPicPr>
          <p:nvPr userDrawn="1"/>
        </p:nvPicPr>
        <p:blipFill>
          <a:blip r:embed="rId2"/>
          <a:srcRect/>
          <a:stretch/>
        </p:blipFill>
        <p:spPr>
          <a:xfrm>
            <a:off x="51084" y="13648"/>
            <a:ext cx="12120320" cy="6849789"/>
          </a:xfrm>
          <a:prstGeom prst="rect">
            <a:avLst/>
          </a:prstGeom>
        </p:spPr>
      </p:pic>
      <p:sp>
        <p:nvSpPr>
          <p:cNvPr id="2" name="Title 1"/>
          <p:cNvSpPr>
            <a:spLocks noGrp="1"/>
          </p:cNvSpPr>
          <p:nvPr>
            <p:ph type="ctrTitle" hasCustomPrompt="1"/>
          </p:nvPr>
        </p:nvSpPr>
        <p:spPr>
          <a:xfrm>
            <a:off x="2251875" y="2233223"/>
            <a:ext cx="8147713" cy="1124594"/>
          </a:xfrm>
          <a:noFill/>
        </p:spPr>
        <p:txBody>
          <a:bodyPr lIns="0" tIns="0" rIns="0" bIns="0" anchor="ctr" anchorCtr="0">
            <a:noAutofit/>
          </a:bodyPr>
          <a:lstStyle>
            <a:lvl1pPr algn="ctr">
              <a:lnSpc>
                <a:spcPct val="100000"/>
              </a:lnSpc>
              <a:spcAft>
                <a:spcPts val="0"/>
              </a:spcAft>
              <a:defRPr sz="4800" b="1" baseline="0">
                <a:solidFill>
                  <a:srgbClr val="008000"/>
                </a:solidFill>
                <a:effectLst/>
                <a:latin typeface="+mn-lt"/>
                <a:cs typeface="Arial"/>
              </a:defRPr>
            </a:lvl1pPr>
          </a:lstStyle>
          <a:p>
            <a:r>
              <a:rPr lang="en-US" dirty="0"/>
              <a:t>Presentation  Title</a:t>
            </a:r>
          </a:p>
        </p:txBody>
      </p:sp>
      <p:sp>
        <p:nvSpPr>
          <p:cNvPr id="3" name="Subtitle 2"/>
          <p:cNvSpPr>
            <a:spLocks noGrp="1"/>
          </p:cNvSpPr>
          <p:nvPr>
            <p:ph type="subTitle" idx="1" hasCustomPrompt="1"/>
          </p:nvPr>
        </p:nvSpPr>
        <p:spPr>
          <a:xfrm>
            <a:off x="6648450" y="3594735"/>
            <a:ext cx="3752849" cy="1065217"/>
          </a:xfrm>
        </p:spPr>
        <p:txBody>
          <a:bodyPr>
            <a:noAutofit/>
          </a:bodyPr>
          <a:lstStyle>
            <a:lvl1pPr marL="0" indent="0" algn="l">
              <a:buNone/>
              <a:defRPr sz="2000" i="1">
                <a:solidFill>
                  <a:srgbClr val="008000"/>
                </a:solidFill>
                <a:latin typeface="+mn-lt"/>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Author – Organisation</a:t>
            </a:r>
          </a:p>
          <a:p>
            <a:r>
              <a:rPr lang="nl-NL" dirty="0"/>
              <a:t>Meeting </a:t>
            </a:r>
            <a:r>
              <a:rPr lang="nl-NL" dirty="0" err="1"/>
              <a:t>location</a:t>
            </a:r>
            <a:r>
              <a:rPr lang="nl-NL" dirty="0"/>
              <a:t>, </a:t>
            </a:r>
            <a:r>
              <a:rPr lang="nl-NL" dirty="0" err="1"/>
              <a:t>venue</a:t>
            </a:r>
            <a:r>
              <a:rPr lang="nl-NL" dirty="0"/>
              <a:t>, date</a:t>
            </a:r>
            <a:endParaRPr lang="en-US" dirty="0"/>
          </a:p>
        </p:txBody>
      </p:sp>
    </p:spTree>
    <p:extLst>
      <p:ext uri="{BB962C8B-B14F-4D97-AF65-F5344CB8AC3E}">
        <p14:creationId xmlns:p14="http://schemas.microsoft.com/office/powerpoint/2010/main" val="945117276"/>
      </p:ext>
    </p:extLst>
  </p:cSld>
  <p:clrMapOvr>
    <a:masterClrMapping/>
  </p:clrMapOvr>
  <p:transition spd="slow">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60989" y="1310184"/>
            <a:ext cx="6954712" cy="4451918"/>
          </a:xfrm>
        </p:spPr>
        <p:txBody>
          <a:bodyPr/>
          <a:lstStyle>
            <a:lvl1pPr marL="457200" indent="-457200">
              <a:buFont typeface="+mj-lt"/>
              <a:buAutoNum type="arabicPeriod"/>
              <a:defRPr sz="2400">
                <a:solidFill>
                  <a:schemeClr val="tx1">
                    <a:tint val="7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GB" noProof="0" dirty="0"/>
              <a:t>Topic 1</a:t>
            </a:r>
          </a:p>
          <a:p>
            <a:r>
              <a:rPr lang="en-GB" noProof="0" dirty="0"/>
              <a:t>Topic 2</a:t>
            </a:r>
          </a:p>
          <a:p>
            <a:r>
              <a:rPr lang="en-GB" noProof="0" dirty="0"/>
              <a:t>…</a:t>
            </a:r>
          </a:p>
        </p:txBody>
      </p:sp>
      <p:cxnSp>
        <p:nvCxnSpPr>
          <p:cNvPr id="5" name="Connettore 1 4"/>
          <p:cNvCxnSpPr/>
          <p:nvPr userDrawn="1"/>
        </p:nvCxnSpPr>
        <p:spPr>
          <a:xfrm flipV="1">
            <a:off x="263298" y="813684"/>
            <a:ext cx="10080000" cy="0"/>
          </a:xfrm>
          <a:prstGeom prst="line">
            <a:avLst/>
          </a:prstGeom>
          <a:ln>
            <a:solidFill>
              <a:srgbClr val="57257D"/>
            </a:solidFill>
          </a:ln>
        </p:spPr>
        <p:style>
          <a:lnRef idx="2">
            <a:schemeClr val="dk1"/>
          </a:lnRef>
          <a:fillRef idx="0">
            <a:schemeClr val="dk1"/>
          </a:fillRef>
          <a:effectRef idx="1">
            <a:schemeClr val="dk1"/>
          </a:effectRef>
          <a:fontRef idx="minor">
            <a:schemeClr val="tx1"/>
          </a:fontRef>
        </p:style>
      </p:cxnSp>
      <p:sp>
        <p:nvSpPr>
          <p:cNvPr id="6" name="Title 1">
            <a:extLst>
              <a:ext uri="{FF2B5EF4-FFF2-40B4-BE49-F238E27FC236}">
                <a16:creationId xmlns:a16="http://schemas.microsoft.com/office/drawing/2014/main" id="{E477FD8C-AE88-46F7-9CE9-C975DBBD4C73}"/>
              </a:ext>
            </a:extLst>
          </p:cNvPr>
          <p:cNvSpPr>
            <a:spLocks noGrp="1"/>
          </p:cNvSpPr>
          <p:nvPr>
            <p:ph type="title"/>
          </p:nvPr>
        </p:nvSpPr>
        <p:spPr>
          <a:xfrm>
            <a:off x="838200" y="105813"/>
            <a:ext cx="7957456" cy="767639"/>
          </a:xfrm>
        </p:spPr>
        <p:txBody>
          <a:bodyPr anchor="ctr"/>
          <a:lstStyle>
            <a:lvl1pPr>
              <a:defRPr sz="4000">
                <a:solidFill>
                  <a:srgbClr val="008000"/>
                </a:solidFill>
                <a:effectLst/>
                <a:latin typeface="+mn-lt"/>
              </a:defRPr>
            </a:lvl1pPr>
          </a:lstStyle>
          <a:p>
            <a:r>
              <a:rPr lang="nl-NL" dirty="0"/>
              <a:t>Click to </a:t>
            </a:r>
            <a:r>
              <a:rPr lang="nl-NL" dirty="0" err="1"/>
              <a:t>edit</a:t>
            </a:r>
            <a:r>
              <a:rPr lang="nl-NL" dirty="0"/>
              <a:t> </a:t>
            </a:r>
            <a:r>
              <a:rPr lang="nl-NL" dirty="0" err="1"/>
              <a:t>Master</a:t>
            </a:r>
            <a:r>
              <a:rPr lang="nl-NL" dirty="0"/>
              <a:t> </a:t>
            </a:r>
            <a:r>
              <a:rPr lang="nl-NL" dirty="0" err="1"/>
              <a:t>title</a:t>
            </a:r>
            <a:r>
              <a:rPr lang="nl-NL" dirty="0"/>
              <a:t> </a:t>
            </a:r>
            <a:r>
              <a:rPr lang="nl-NL" dirty="0" err="1"/>
              <a:t>style</a:t>
            </a:r>
            <a:endParaRPr lang="en-US" dirty="0"/>
          </a:p>
        </p:txBody>
      </p:sp>
    </p:spTree>
    <p:extLst>
      <p:ext uri="{BB962C8B-B14F-4D97-AF65-F5344CB8AC3E}">
        <p14:creationId xmlns:p14="http://schemas.microsoft.com/office/powerpoint/2010/main" val="1780695788"/>
      </p:ext>
    </p:extLst>
  </p:cSld>
  <p:clrMapOvr>
    <a:masterClrMapping/>
  </p:clrMapOvr>
  <p:transition spd="slow">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4" name="Straight Connector 7"/>
          <p:cNvCxnSpPr/>
          <p:nvPr userDrawn="1"/>
        </p:nvCxnSpPr>
        <p:spPr>
          <a:xfrm>
            <a:off x="16989" y="6349763"/>
            <a:ext cx="12204000" cy="0"/>
          </a:xfrm>
          <a:prstGeom prst="line">
            <a:avLst/>
          </a:prstGeom>
          <a:ln w="19050">
            <a:solidFill>
              <a:srgbClr val="009900"/>
            </a:solidFill>
          </a:ln>
        </p:spPr>
        <p:style>
          <a:lnRef idx="1">
            <a:schemeClr val="dk1"/>
          </a:lnRef>
          <a:fillRef idx="0">
            <a:schemeClr val="dk1"/>
          </a:fillRef>
          <a:effectRef idx="0">
            <a:schemeClr val="dk1"/>
          </a:effectRef>
          <a:fontRef idx="minor">
            <a:schemeClr val="tx1"/>
          </a:fontRef>
        </p:style>
      </p:cxnSp>
      <p:sp>
        <p:nvSpPr>
          <p:cNvPr id="10" name="Title 1">
            <a:extLst>
              <a:ext uri="{FF2B5EF4-FFF2-40B4-BE49-F238E27FC236}">
                <a16:creationId xmlns:a16="http://schemas.microsoft.com/office/drawing/2014/main" id="{C1E17B3C-E2F7-43D1-9B0C-8E833D6BA47F}"/>
              </a:ext>
            </a:extLst>
          </p:cNvPr>
          <p:cNvSpPr>
            <a:spLocks noGrp="1"/>
          </p:cNvSpPr>
          <p:nvPr>
            <p:ph type="title"/>
          </p:nvPr>
        </p:nvSpPr>
        <p:spPr>
          <a:xfrm>
            <a:off x="831850" y="1223963"/>
            <a:ext cx="10515600" cy="2852737"/>
          </a:xfrm>
        </p:spPr>
        <p:txBody>
          <a:bodyPr anchor="b"/>
          <a:lstStyle>
            <a:lvl1pPr>
              <a:defRPr sz="6000"/>
            </a:lvl1pPr>
          </a:lstStyle>
          <a:p>
            <a:r>
              <a:rPr lang="en-US" dirty="0"/>
              <a:t>Click to edit Master title style</a:t>
            </a:r>
            <a:endParaRPr lang="el-GR" dirty="0"/>
          </a:p>
        </p:txBody>
      </p:sp>
      <p:sp>
        <p:nvSpPr>
          <p:cNvPr id="11" name="Text Placeholder 2">
            <a:extLst>
              <a:ext uri="{FF2B5EF4-FFF2-40B4-BE49-F238E27FC236}">
                <a16:creationId xmlns:a16="http://schemas.microsoft.com/office/drawing/2014/main" id="{9E439D93-EC71-4BFD-91AB-71DAFB879195}"/>
              </a:ext>
            </a:extLst>
          </p:cNvPr>
          <p:cNvSpPr>
            <a:spLocks noGrp="1"/>
          </p:cNvSpPr>
          <p:nvPr>
            <p:ph type="body" idx="1"/>
          </p:nvPr>
        </p:nvSpPr>
        <p:spPr>
          <a:xfrm>
            <a:off x="831850" y="4103688"/>
            <a:ext cx="10515600" cy="1500187"/>
          </a:xfrm>
        </p:spPr>
        <p:txBody>
          <a:bodyPr/>
          <a:lstStyle>
            <a:lvl1pPr marL="0" indent="0">
              <a:buNone/>
              <a:defRPr sz="2400" b="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889947178"/>
      </p:ext>
    </p:extLst>
  </p:cSld>
  <p:clrMapOvr>
    <a:masterClrMapping/>
  </p:clrMapOvr>
  <p:transition spd="slow">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5813"/>
            <a:ext cx="7957456" cy="767639"/>
          </a:xfrm>
        </p:spPr>
        <p:txBody>
          <a:bodyPr anchor="ctr"/>
          <a:lstStyle>
            <a:lvl1pPr>
              <a:defRPr sz="4000">
                <a:solidFill>
                  <a:srgbClr val="008000"/>
                </a:solidFill>
                <a:effectLst/>
                <a:latin typeface="+mn-lt"/>
              </a:defRPr>
            </a:lvl1pPr>
          </a:lstStyle>
          <a:p>
            <a:r>
              <a:rPr lang="nl-NL" dirty="0"/>
              <a:t>Click to </a:t>
            </a:r>
            <a:r>
              <a:rPr lang="nl-NL" dirty="0" err="1"/>
              <a:t>edit</a:t>
            </a:r>
            <a:r>
              <a:rPr lang="nl-NL" dirty="0"/>
              <a:t> </a:t>
            </a:r>
            <a:r>
              <a:rPr lang="nl-NL" dirty="0" err="1"/>
              <a:t>Master</a:t>
            </a:r>
            <a:r>
              <a:rPr lang="nl-NL" dirty="0"/>
              <a:t> </a:t>
            </a:r>
            <a:r>
              <a:rPr lang="nl-NL" dirty="0" err="1"/>
              <a:t>title</a:t>
            </a:r>
            <a:r>
              <a:rPr lang="nl-NL" dirty="0"/>
              <a:t> </a:t>
            </a:r>
            <a:r>
              <a:rPr lang="nl-NL" dirty="0" err="1"/>
              <a:t>style</a:t>
            </a:r>
            <a:endParaRPr lang="en-US" dirty="0"/>
          </a:p>
        </p:txBody>
      </p:sp>
      <p:cxnSp>
        <p:nvCxnSpPr>
          <p:cNvPr id="5" name="Connettore 1 4"/>
          <p:cNvCxnSpPr/>
          <p:nvPr userDrawn="1"/>
        </p:nvCxnSpPr>
        <p:spPr>
          <a:xfrm flipV="1">
            <a:off x="263298" y="813684"/>
            <a:ext cx="10080000" cy="0"/>
          </a:xfrm>
          <a:prstGeom prst="line">
            <a:avLst/>
          </a:prstGeom>
          <a:ln>
            <a:solidFill>
              <a:srgbClr val="57257D"/>
            </a:solidFill>
          </a:ln>
        </p:spPr>
        <p:style>
          <a:lnRef idx="2">
            <a:schemeClr val="dk1"/>
          </a:lnRef>
          <a:fillRef idx="0">
            <a:schemeClr val="dk1"/>
          </a:fillRef>
          <a:effectRef idx="1">
            <a:schemeClr val="dk1"/>
          </a:effectRef>
          <a:fontRef idx="minor">
            <a:schemeClr val="tx1"/>
          </a:fontRef>
        </p:style>
      </p:cxnSp>
      <p:sp>
        <p:nvSpPr>
          <p:cNvPr id="7" name="Text Placeholder 2">
            <a:extLst>
              <a:ext uri="{FF2B5EF4-FFF2-40B4-BE49-F238E27FC236}">
                <a16:creationId xmlns:a16="http://schemas.microsoft.com/office/drawing/2014/main" id="{C19440AC-1D5F-4DC4-836D-751F83594111}"/>
              </a:ext>
            </a:extLst>
          </p:cNvPr>
          <p:cNvSpPr>
            <a:spLocks noGrp="1"/>
          </p:cNvSpPr>
          <p:nvPr>
            <p:ph idx="1"/>
          </p:nvPr>
        </p:nvSpPr>
        <p:spPr>
          <a:xfrm>
            <a:off x="838200" y="1076329"/>
            <a:ext cx="10515600" cy="4237404"/>
          </a:xfrm>
          <a:prstGeom prst="rect">
            <a:avLst/>
          </a:prstGeom>
        </p:spPr>
        <p:txBody>
          <a:bodyPr vert="horz" lIns="91440" tIns="45720" rIns="91440" bIns="45720" rtlCol="0">
            <a:normAutofit/>
          </a:bodyPr>
          <a:lstStyle/>
          <a:p>
            <a:pPr lvl="0"/>
            <a:r>
              <a:rPr lang="nl-NL" dirty="0"/>
              <a:t>Click to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endParaRPr lang="en-US" dirty="0"/>
          </a:p>
          <a:p>
            <a:pPr lvl="2"/>
            <a:r>
              <a:rPr lang="en-US" dirty="0"/>
              <a:t>Third level</a:t>
            </a:r>
          </a:p>
          <a:p>
            <a:pPr lvl="3"/>
            <a:r>
              <a:rPr lang="en-US" dirty="0"/>
              <a:t>Fourth level</a:t>
            </a:r>
          </a:p>
          <a:p>
            <a:pPr lvl="4"/>
            <a:r>
              <a:rPr lang="en-US" dirty="0"/>
              <a:t>Fifth level</a:t>
            </a:r>
            <a:endParaRPr lang="nl-NL" dirty="0"/>
          </a:p>
          <a:p>
            <a:pPr lvl="3"/>
            <a:endParaRPr lang="nl-NL" dirty="0"/>
          </a:p>
        </p:txBody>
      </p:sp>
    </p:spTree>
    <p:extLst>
      <p:ext uri="{BB962C8B-B14F-4D97-AF65-F5344CB8AC3E}">
        <p14:creationId xmlns:p14="http://schemas.microsoft.com/office/powerpoint/2010/main" val="4059011602"/>
      </p:ext>
    </p:extLst>
  </p:cSld>
  <p:clrMapOvr>
    <a:masterClrMapping/>
  </p:clrMapOvr>
  <p:transition spd="slow">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2388" y="1729064"/>
            <a:ext cx="8106770" cy="1463376"/>
          </a:xfrm>
        </p:spPr>
        <p:txBody>
          <a:bodyPr anchor="ctr">
            <a:normAutofit/>
          </a:bodyPr>
          <a:lstStyle>
            <a:lvl1pPr>
              <a:defRPr sz="3200" i="0" baseline="0">
                <a:solidFill>
                  <a:schemeClr val="tx1"/>
                </a:solidFill>
                <a:latin typeface="+mn-lt"/>
                <a:cs typeface="Arial"/>
              </a:defRPr>
            </a:lvl1pPr>
          </a:lstStyle>
          <a:p>
            <a:r>
              <a:rPr lang="nl-NL" dirty="0"/>
              <a:t>Presenter name</a:t>
            </a:r>
            <a:br>
              <a:rPr lang="nl-NL" dirty="0"/>
            </a:br>
            <a:r>
              <a:rPr lang="nl-NL" dirty="0"/>
              <a:t>email</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8344" y="365125"/>
            <a:ext cx="7957456" cy="1325563"/>
          </a:xfrm>
          <a:prstGeom prst="rect">
            <a:avLst/>
          </a:prstGeom>
        </p:spPr>
        <p:txBody>
          <a:bodyPr vert="horz" lIns="91440" tIns="45720" rIns="91440" bIns="45720" rtlCol="0" anchor="b" anchorCtr="0">
            <a:noAutofit/>
          </a:bodyPr>
          <a:lstStyle/>
          <a:p>
            <a:r>
              <a:rPr lang="nl-NL" dirty="0"/>
              <a:t>Click to </a:t>
            </a:r>
            <a:r>
              <a:rPr lang="nl-NL" dirty="0" err="1"/>
              <a:t>edit</a:t>
            </a:r>
            <a:r>
              <a:rPr lang="nl-NL" dirty="0"/>
              <a:t> </a:t>
            </a:r>
            <a:r>
              <a:rPr lang="nl-NL" dirty="0" err="1"/>
              <a:t>Master</a:t>
            </a:r>
            <a:r>
              <a:rPr lang="nl-NL" dirty="0"/>
              <a:t> </a:t>
            </a:r>
            <a:r>
              <a:rPr lang="nl-NL" dirty="0" err="1"/>
              <a:t>title</a:t>
            </a:r>
            <a:r>
              <a:rPr lang="nl-NL" dirty="0"/>
              <a:t> </a:t>
            </a:r>
            <a:r>
              <a:rPr lang="nl-NL" dirty="0" err="1"/>
              <a:t>style</a:t>
            </a:r>
            <a:endParaRPr lang="en-US" dirty="0"/>
          </a:p>
        </p:txBody>
      </p:sp>
      <p:sp>
        <p:nvSpPr>
          <p:cNvPr id="3" name="Text Placeholder 2"/>
          <p:cNvSpPr>
            <a:spLocks noGrp="1"/>
          </p:cNvSpPr>
          <p:nvPr>
            <p:ph type="body" idx="1"/>
          </p:nvPr>
        </p:nvSpPr>
        <p:spPr>
          <a:xfrm>
            <a:off x="838200" y="1825625"/>
            <a:ext cx="10515600" cy="3488107"/>
          </a:xfrm>
          <a:prstGeom prst="rect">
            <a:avLst/>
          </a:prstGeom>
        </p:spPr>
        <p:txBody>
          <a:bodyPr vert="horz" lIns="91440" tIns="45720" rIns="91440" bIns="45720" rtlCol="0">
            <a:normAutofit/>
          </a:bodyPr>
          <a:lstStyle/>
          <a:p>
            <a:pPr lvl="0"/>
            <a:r>
              <a:rPr lang="nl-NL" dirty="0"/>
              <a:t>Click to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endParaRPr lang="en-US" dirty="0"/>
          </a:p>
          <a:p>
            <a:pPr lvl="2"/>
            <a:r>
              <a:rPr lang="en-US" dirty="0"/>
              <a:t>Third level</a:t>
            </a:r>
          </a:p>
          <a:p>
            <a:pPr lvl="3"/>
            <a:r>
              <a:rPr lang="en-US" dirty="0"/>
              <a:t>Fourth level</a:t>
            </a:r>
          </a:p>
          <a:p>
            <a:pPr lvl="4"/>
            <a:r>
              <a:rPr lang="en-US" dirty="0"/>
              <a:t>Fifth level</a:t>
            </a:r>
            <a:endParaRPr lang="nl-NL" dirty="0"/>
          </a:p>
          <a:p>
            <a:pPr lvl="3"/>
            <a:endParaRPr lang="nl-NL" dirty="0"/>
          </a:p>
        </p:txBody>
      </p:sp>
      <p:sp>
        <p:nvSpPr>
          <p:cNvPr id="6" name="Slide Number Placeholder 5"/>
          <p:cNvSpPr>
            <a:spLocks noGrp="1"/>
          </p:cNvSpPr>
          <p:nvPr>
            <p:ph type="sldNum" sz="quarter" idx="4"/>
          </p:nvPr>
        </p:nvSpPr>
        <p:spPr>
          <a:xfrm>
            <a:off x="11516435" y="5521980"/>
            <a:ext cx="525439" cy="365125"/>
          </a:xfrm>
          <a:prstGeom prst="rect">
            <a:avLst/>
          </a:prstGeom>
        </p:spPr>
        <p:txBody>
          <a:bodyPr vert="horz" lIns="91440" tIns="45720" rIns="91440" bIns="45720" rtlCol="0" anchor="ctr"/>
          <a:lstStyle>
            <a:lvl1pPr algn="l">
              <a:defRPr sz="1200">
                <a:solidFill>
                  <a:srgbClr val="7030A0"/>
                </a:solidFill>
                <a:latin typeface="Arial"/>
                <a:cs typeface="Arial"/>
              </a:defRPr>
            </a:lvl1pPr>
          </a:lstStyle>
          <a:p>
            <a:fld id="{6C162CEF-58C8-EF46-9B52-D78FBBFD3DD6}" type="slidenum">
              <a:rPr lang="en-US" smtClean="0"/>
              <a:pPr/>
              <a:t>‹#›</a:t>
            </a:fld>
            <a:endParaRPr lang="en-US" dirty="0"/>
          </a:p>
        </p:txBody>
      </p:sp>
    </p:spTree>
    <p:extLst>
      <p:ext uri="{BB962C8B-B14F-4D97-AF65-F5344CB8AC3E}">
        <p14:creationId xmlns:p14="http://schemas.microsoft.com/office/powerpoint/2010/main" val="356426808"/>
      </p:ext>
    </p:extLst>
  </p:cSld>
  <p:clrMap bg1="lt1" tx1="dk1" bg2="lt2" tx2="dk2" accent1="accent1" accent2="accent2" accent3="accent3" accent4="accent4" accent5="accent5" accent6="accent6" hlink="hlink" folHlink="folHlink"/>
  <p:sldLayoutIdLst>
    <p:sldLayoutId id="2147483769" r:id="rId1"/>
    <p:sldLayoutId id="2147483771" r:id="rId2"/>
    <p:sldLayoutId id="2147483779" r:id="rId3"/>
    <p:sldLayoutId id="2147483781" r:id="rId4"/>
    <p:sldLayoutId id="2147483780" r:id="rId5"/>
  </p:sldLayoutIdLst>
  <p:transition spd="slow">
    <p:fade/>
  </p:transition>
  <p:hf hdr="0" ftr="0" dt="0"/>
  <p:txStyles>
    <p:titleStyle>
      <a:lvl1pPr algn="l" defTabSz="914400" rtl="0" eaLnBrk="1" latinLnBrk="0" hangingPunct="1">
        <a:lnSpc>
          <a:spcPct val="90000"/>
        </a:lnSpc>
        <a:spcBef>
          <a:spcPct val="0"/>
        </a:spcBef>
        <a:buNone/>
        <a:defRPr sz="4800" b="1" kern="1200" baseline="0">
          <a:solidFill>
            <a:srgbClr val="008000"/>
          </a:solidFill>
          <a:latin typeface="+mj-lt"/>
          <a:ea typeface="+mj-ea"/>
          <a:cs typeface="+mj-cs"/>
        </a:defRPr>
      </a:lvl1pPr>
    </p:titleStyle>
    <p:bodyStyle>
      <a:lvl1pPr marL="230400" indent="-2304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Arial"/>
        </a:defRPr>
      </a:lvl1pPr>
      <a:lvl2pPr marL="687600" indent="-230400" algn="l" defTabSz="914400" rtl="0" eaLnBrk="1" latinLnBrk="0" hangingPunct="1">
        <a:lnSpc>
          <a:spcPct val="90000"/>
        </a:lnSpc>
        <a:spcBef>
          <a:spcPts val="500"/>
        </a:spcBef>
        <a:buFont typeface="Arial" panose="020B0604020202020204" pitchFamily="34" charset="0"/>
        <a:buChar char="•"/>
        <a:defRPr lang="nl-NL" sz="2400" i="0" kern="1200" baseline="0" dirty="0">
          <a:solidFill>
            <a:schemeClr val="bg1">
              <a:lumMod val="50000"/>
            </a:schemeClr>
          </a:solidFill>
          <a:latin typeface="+mn-lt"/>
          <a:ea typeface="+mn-ea"/>
          <a:cs typeface="Arial"/>
        </a:defRPr>
      </a:lvl2pPr>
      <a:lvl3pPr marL="1144800" indent="-230400" algn="l" defTabSz="914400" rtl="0" eaLnBrk="1" latinLnBrk="0" hangingPunct="1">
        <a:lnSpc>
          <a:spcPct val="90000"/>
        </a:lnSpc>
        <a:spcBef>
          <a:spcPts val="500"/>
        </a:spcBef>
        <a:buFont typeface="Arial" panose="020B0604020202020204" pitchFamily="34" charset="0"/>
        <a:buChar char="•"/>
        <a:defRPr sz="1800" kern="1200" baseline="0">
          <a:solidFill>
            <a:srgbClr val="008000"/>
          </a:solidFill>
          <a:latin typeface="+mn-lt"/>
          <a:ea typeface="+mn-ea"/>
          <a:cs typeface="Arial"/>
        </a:defRPr>
      </a:lvl3pPr>
      <a:lvl4pPr marL="1602000" indent="-230400" algn="l" defTabSz="914400" rtl="0" eaLnBrk="1" latinLnBrk="0" hangingPunct="1">
        <a:lnSpc>
          <a:spcPct val="90000"/>
        </a:lnSpc>
        <a:spcBef>
          <a:spcPts val="500"/>
        </a:spcBef>
        <a:buFont typeface="Arial" panose="020B0604020202020204" pitchFamily="34" charset="0"/>
        <a:buChar char="•"/>
        <a:defRPr sz="1800" kern="1200" baseline="0">
          <a:solidFill>
            <a:srgbClr val="7030A0"/>
          </a:solidFill>
          <a:latin typeface="+mn-lt"/>
          <a:ea typeface="+mn-ea"/>
          <a:cs typeface="Arial"/>
        </a:defRPr>
      </a:lvl4pPr>
      <a:lvl5pPr marL="2059200" indent="-230400" algn="l" defTabSz="914400" rtl="0" eaLnBrk="1" latinLnBrk="0" hangingPunct="1">
        <a:lnSpc>
          <a:spcPct val="90000"/>
        </a:lnSpc>
        <a:spcBef>
          <a:spcPts val="500"/>
        </a:spcBef>
        <a:buFont typeface="Arial" panose="020B0604020202020204" pitchFamily="34" charset="0"/>
        <a:buChar char="•"/>
        <a:defRPr lang="en-US" sz="1800" i="0" kern="1200" baseline="0" dirty="0" smtClean="0">
          <a:solidFill>
            <a:srgbClr val="0070C0"/>
          </a:solidFill>
          <a:latin typeface="+mn-lt"/>
          <a:ea typeface="+mn-ea"/>
          <a:cs typeface="Arial"/>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webp"/><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avi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5.avif"/><Relationship Id="rId2" Type="http://schemas.openxmlformats.org/officeDocument/2006/relationships/image" Target="../media/image14.avi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s://ieeexplore.ieee.org/document/6893445" TargetMode="External"/><Relationship Id="rId2" Type="http://schemas.openxmlformats.org/officeDocument/2006/relationships/hyperlink" Target="https://doi.org/10.1016/j.erss.2015.10.004" TargetMode="External"/><Relationship Id="rId1" Type="http://schemas.openxmlformats.org/officeDocument/2006/relationships/slideLayout" Target="../slideLayouts/slideLayout4.xml"/><Relationship Id="rId6" Type="http://schemas.openxmlformats.org/officeDocument/2006/relationships/hyperlink" Target="https://doi.org/10.1038/nenergy.2016.24" TargetMode="External"/><Relationship Id="rId5" Type="http://schemas.openxmlformats.org/officeDocument/2006/relationships/hyperlink" Target="https://doi.org/10.1016/j.enpol.2022.112951" TargetMode="External"/><Relationship Id="rId4" Type="http://schemas.openxmlformats.org/officeDocument/2006/relationships/hyperlink" Target="https://energy.ec.europa.eu/document/download/f3806eda-321a-414e-886e-44759d3ec448_en?filename=INSIGHT_E_Energy%20Poverty-Main%20Report.pdf"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 name="Sottotitolo 24"/>
          <p:cNvSpPr>
            <a:spLocks noGrp="1"/>
          </p:cNvSpPr>
          <p:nvPr>
            <p:ph type="subTitle" idx="1"/>
          </p:nvPr>
        </p:nvSpPr>
        <p:spPr>
          <a:xfrm>
            <a:off x="6946900" y="4107298"/>
            <a:ext cx="4326346" cy="1410215"/>
          </a:xfrm>
        </p:spPr>
        <p:txBody>
          <a:bodyPr>
            <a:normAutofit fontScale="92500"/>
          </a:bodyPr>
          <a:lstStyle/>
          <a:p>
            <a:pPr>
              <a:lnSpc>
                <a:spcPct val="170000"/>
              </a:lnSpc>
            </a:pPr>
            <a:r>
              <a:rPr lang="en-US" sz="1900" dirty="0"/>
              <a:t>Prof. Constantinos S. Psomopoulos, </a:t>
            </a:r>
            <a:r>
              <a:rPr lang="en-US" sz="1900" dirty="0" err="1"/>
              <a:t>UniWA</a:t>
            </a:r>
            <a:endParaRPr lang="it-IT" sz="1900" dirty="0"/>
          </a:p>
          <a:p>
            <a:pPr>
              <a:lnSpc>
                <a:spcPct val="170000"/>
              </a:lnSpc>
            </a:pPr>
            <a:r>
              <a:rPr lang="it-IT" sz="1900" dirty="0"/>
              <a:t>June 2024</a:t>
            </a:r>
          </a:p>
          <a:p>
            <a:pPr>
              <a:lnSpc>
                <a:spcPct val="170000"/>
              </a:lnSpc>
            </a:pPr>
            <a:endParaRPr lang="it-IT" sz="1900" dirty="0">
              <a:solidFill>
                <a:srgbClr val="008000"/>
              </a:solidFill>
            </a:endParaRPr>
          </a:p>
        </p:txBody>
      </p:sp>
      <p:sp>
        <p:nvSpPr>
          <p:cNvPr id="24" name="Titolo 23"/>
          <p:cNvSpPr>
            <a:spLocks noGrp="1"/>
          </p:cNvSpPr>
          <p:nvPr>
            <p:ph type="ctrTitle"/>
          </p:nvPr>
        </p:nvSpPr>
        <p:spPr>
          <a:xfrm>
            <a:off x="669956" y="1478008"/>
            <a:ext cx="11099549" cy="805231"/>
          </a:xfrm>
          <a:solidFill>
            <a:srgbClr val="FFFFFF"/>
          </a:solidFill>
          <a:ln>
            <a:noFill/>
          </a:ln>
        </p:spPr>
        <p:txBody>
          <a:bodyPr anchor="t"/>
          <a:lstStyle/>
          <a:p>
            <a:pPr>
              <a:lnSpc>
                <a:spcPts val="4000"/>
              </a:lnSpc>
            </a:pPr>
            <a:r>
              <a:rPr lang="en-GB" dirty="0"/>
              <a:t>MOOC 3: </a:t>
            </a:r>
            <a:br>
              <a:rPr lang="en-GB" dirty="0"/>
            </a:br>
            <a:r>
              <a:rPr lang="en-GB" dirty="0"/>
              <a:t> </a:t>
            </a:r>
            <a:r>
              <a:rPr lang="en-US" dirty="0"/>
              <a:t>BUSINESS AND REGULATORY</a:t>
            </a:r>
            <a:r>
              <a:rPr lang="en-GB" dirty="0"/>
              <a:t> ETHICAL ASPECTS</a:t>
            </a:r>
            <a:br>
              <a:rPr lang="en-GB" dirty="0"/>
            </a:br>
            <a:r>
              <a:rPr lang="en-GB" dirty="0"/>
              <a:t>UNITS 2: ETHICAL &amp; SOCIETAL ASPECTS of ENERGY &amp; ET</a:t>
            </a:r>
          </a:p>
        </p:txBody>
      </p:sp>
    </p:spTree>
    <p:extLst>
      <p:ext uri="{BB962C8B-B14F-4D97-AF65-F5344CB8AC3E}">
        <p14:creationId xmlns:p14="http://schemas.microsoft.com/office/powerpoint/2010/main" val="77772050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72F0A-6D06-9A4A-AA4D-DFAC5FF39585}"/>
            </a:ext>
          </a:extLst>
        </p:cNvPr>
        <p:cNvGrpSpPr/>
        <p:nvPr/>
      </p:nvGrpSpPr>
      <p:grpSpPr>
        <a:xfrm>
          <a:off x="0" y="0"/>
          <a:ext cx="0" cy="0"/>
          <a:chOff x="0" y="0"/>
          <a:chExt cx="0" cy="0"/>
        </a:xfrm>
      </p:grpSpPr>
      <p:sp>
        <p:nvSpPr>
          <p:cNvPr id="9" name="Tijdelijke aanduiding voor dianummer 26">
            <a:extLst>
              <a:ext uri="{FF2B5EF4-FFF2-40B4-BE49-F238E27FC236}">
                <a16:creationId xmlns:a16="http://schemas.microsoft.com/office/drawing/2014/main" id="{D305CA97-B481-F270-9C80-1406EEB227F4}"/>
              </a:ext>
            </a:extLst>
          </p:cNvPr>
          <p:cNvSpPr txBox="1">
            <a:spLocks/>
          </p:cNvSpPr>
          <p:nvPr/>
        </p:nvSpPr>
        <p:spPr>
          <a:xfrm>
            <a:off x="109181" y="6430150"/>
            <a:ext cx="39578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7030A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162CEF-58C8-EF46-9B52-D78FBBFD3DD6}" type="slidenum">
              <a:rPr lang="en-US" sz="1300" smtClean="0"/>
              <a:pPr algn="r"/>
              <a:t>10</a:t>
            </a:fld>
            <a:endParaRPr lang="en-US" sz="1300" dirty="0"/>
          </a:p>
        </p:txBody>
      </p:sp>
      <p:sp>
        <p:nvSpPr>
          <p:cNvPr id="2" name="Content Placeholder 2">
            <a:extLst>
              <a:ext uri="{FF2B5EF4-FFF2-40B4-BE49-F238E27FC236}">
                <a16:creationId xmlns:a16="http://schemas.microsoft.com/office/drawing/2014/main" id="{64B3E7F6-CA9E-2B3C-3566-FA712624F0A9}"/>
              </a:ext>
            </a:extLst>
          </p:cNvPr>
          <p:cNvSpPr>
            <a:spLocks noGrp="1"/>
          </p:cNvSpPr>
          <p:nvPr>
            <p:ph idx="1"/>
          </p:nvPr>
        </p:nvSpPr>
        <p:spPr>
          <a:xfrm>
            <a:off x="838201" y="978794"/>
            <a:ext cx="10958847" cy="4986170"/>
          </a:xfrm>
        </p:spPr>
        <p:txBody>
          <a:bodyPr vert="horz" lIns="91440" tIns="45720" rIns="91440" bIns="45720" rtlCol="0">
            <a:normAutofit lnSpcReduction="10000"/>
          </a:bodyPr>
          <a:lstStyle/>
          <a:p>
            <a:pPr marL="0" indent="0">
              <a:lnSpc>
                <a:spcPct val="110000"/>
              </a:lnSpc>
              <a:buNone/>
            </a:pPr>
            <a:r>
              <a:rPr lang="en-GB" sz="2400" b="1" dirty="0">
                <a:latin typeface="Tw Cen MT"/>
                <a:cs typeface="Tw Cen MT"/>
              </a:rPr>
              <a:t>Who Benefits and who loses?</a:t>
            </a:r>
          </a:p>
          <a:p>
            <a:pPr marL="0" indent="0">
              <a:lnSpc>
                <a:spcPct val="110000"/>
              </a:lnSpc>
              <a:buNone/>
            </a:pPr>
            <a:r>
              <a:rPr lang="en-US" sz="2400" dirty="0">
                <a:latin typeface="Tw Cen MT"/>
                <a:cs typeface="Tw Cen MT"/>
              </a:rPr>
              <a:t>Many studies have presented and document that the economic costs of fossil fuel job and revenue decreases will be offset by the benefits of cleaner air and water for these communities relaying in fossil-energy related jobs.</a:t>
            </a:r>
          </a:p>
          <a:p>
            <a:pPr marL="0" indent="0">
              <a:lnSpc>
                <a:spcPct val="110000"/>
              </a:lnSpc>
              <a:buNone/>
            </a:pPr>
            <a:r>
              <a:rPr lang="en-US" sz="2400" dirty="0">
                <a:latin typeface="Tw Cen MT"/>
                <a:cs typeface="Tw Cen MT"/>
              </a:rPr>
              <a:t>But the energy transition, beyond job losses and the direct implications to the fossil-fuels related economy, seems to have additional impacts. </a:t>
            </a:r>
          </a:p>
          <a:p>
            <a:pPr marL="0" indent="0">
              <a:lnSpc>
                <a:spcPct val="110000"/>
              </a:lnSpc>
              <a:buNone/>
            </a:pPr>
            <a:r>
              <a:rPr lang="en-US" sz="2400" dirty="0">
                <a:latin typeface="Tw Cen MT"/>
                <a:cs typeface="Tw Cen MT"/>
              </a:rPr>
              <a:t>Studies executed from many countries and OECD also have document another form of personal hardship related to the energy transition: enhanced energy insecurity.</a:t>
            </a:r>
          </a:p>
          <a:p>
            <a:pPr marL="0" indent="0">
              <a:lnSpc>
                <a:spcPct val="110000"/>
              </a:lnSpc>
              <a:buNone/>
            </a:pPr>
            <a:r>
              <a:rPr lang="en-US" sz="2400" dirty="0">
                <a:latin typeface="Tw Cen MT"/>
                <a:cs typeface="Tw Cen MT"/>
              </a:rPr>
              <a:t>It is possible that the energy transition will result in a higher cost of energy, at least in the short- and medium-term, due to the need to cover new infrastructure and technology costs, for example, for smart meters, power lines and battery storage technologies. </a:t>
            </a:r>
            <a:endParaRPr lang="en-GB" sz="2400" dirty="0">
              <a:latin typeface="Tw Cen MT"/>
              <a:cs typeface="Tw Cen MT"/>
            </a:endParaRPr>
          </a:p>
        </p:txBody>
      </p:sp>
      <p:sp>
        <p:nvSpPr>
          <p:cNvPr id="5" name="Title 2">
            <a:extLst>
              <a:ext uri="{FF2B5EF4-FFF2-40B4-BE49-F238E27FC236}">
                <a16:creationId xmlns:a16="http://schemas.microsoft.com/office/drawing/2014/main" id="{B95663DD-4DF3-1883-1192-4F0B76047E42}"/>
              </a:ext>
            </a:extLst>
          </p:cNvPr>
          <p:cNvSpPr txBox="1">
            <a:spLocks/>
          </p:cNvSpPr>
          <p:nvPr/>
        </p:nvSpPr>
        <p:spPr>
          <a:xfrm>
            <a:off x="256573" y="105813"/>
            <a:ext cx="10557954" cy="767639"/>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000" b="1" kern="1200" baseline="0">
                <a:solidFill>
                  <a:srgbClr val="008000"/>
                </a:solidFill>
                <a:effectLst/>
                <a:latin typeface="+mn-lt"/>
                <a:ea typeface="+mj-ea"/>
                <a:cs typeface="+mj-cs"/>
              </a:defRPr>
            </a:lvl1pPr>
          </a:lstStyle>
          <a:p>
            <a:r>
              <a:rPr lang="en-GB" sz="1800"/>
              <a:t>MOOC 3: BUSINESS AND REGULATORY ETHICAL ASPECTS</a:t>
            </a:r>
            <a:br>
              <a:rPr lang="en-GB" sz="1800"/>
            </a:br>
            <a:r>
              <a:rPr lang="en-GB" sz="1800"/>
              <a:t>UNIT </a:t>
            </a:r>
            <a:r>
              <a:rPr lang="el-GR" sz="1800"/>
              <a:t>2</a:t>
            </a:r>
            <a:r>
              <a:rPr lang="en-GB" sz="1800"/>
              <a:t>: ETHICAL and SOCIETAL ASPECTS of ENERGY and ET</a:t>
            </a:r>
            <a:endParaRPr lang="en-GB" sz="1800" dirty="0"/>
          </a:p>
        </p:txBody>
      </p:sp>
    </p:spTree>
    <p:extLst>
      <p:ext uri="{BB962C8B-B14F-4D97-AF65-F5344CB8AC3E}">
        <p14:creationId xmlns:p14="http://schemas.microsoft.com/office/powerpoint/2010/main" val="3885746529"/>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ACE0D-60D4-2491-CACE-84F906E6C8EF}"/>
            </a:ext>
          </a:extLst>
        </p:cNvPr>
        <p:cNvGrpSpPr/>
        <p:nvPr/>
      </p:nvGrpSpPr>
      <p:grpSpPr>
        <a:xfrm>
          <a:off x="0" y="0"/>
          <a:ext cx="0" cy="0"/>
          <a:chOff x="0" y="0"/>
          <a:chExt cx="0" cy="0"/>
        </a:xfrm>
      </p:grpSpPr>
      <p:sp>
        <p:nvSpPr>
          <p:cNvPr id="9" name="Tijdelijke aanduiding voor dianummer 26">
            <a:extLst>
              <a:ext uri="{FF2B5EF4-FFF2-40B4-BE49-F238E27FC236}">
                <a16:creationId xmlns:a16="http://schemas.microsoft.com/office/drawing/2014/main" id="{2E9B1E14-136E-E694-CAFE-133BD0F5D74A}"/>
              </a:ext>
            </a:extLst>
          </p:cNvPr>
          <p:cNvSpPr txBox="1">
            <a:spLocks/>
          </p:cNvSpPr>
          <p:nvPr/>
        </p:nvSpPr>
        <p:spPr>
          <a:xfrm>
            <a:off x="109181" y="6430150"/>
            <a:ext cx="39578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7030A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162CEF-58C8-EF46-9B52-D78FBBFD3DD6}" type="slidenum">
              <a:rPr lang="en-US" sz="1300" smtClean="0"/>
              <a:pPr algn="r"/>
              <a:t>11</a:t>
            </a:fld>
            <a:endParaRPr lang="en-US" sz="1300" dirty="0"/>
          </a:p>
        </p:txBody>
      </p:sp>
      <p:sp>
        <p:nvSpPr>
          <p:cNvPr id="2" name="Content Placeholder 2">
            <a:extLst>
              <a:ext uri="{FF2B5EF4-FFF2-40B4-BE49-F238E27FC236}">
                <a16:creationId xmlns:a16="http://schemas.microsoft.com/office/drawing/2014/main" id="{B18547F7-87D8-9971-1489-D89BF4952A6B}"/>
              </a:ext>
            </a:extLst>
          </p:cNvPr>
          <p:cNvSpPr>
            <a:spLocks noGrp="1"/>
          </p:cNvSpPr>
          <p:nvPr>
            <p:ph idx="1"/>
          </p:nvPr>
        </p:nvSpPr>
        <p:spPr>
          <a:xfrm>
            <a:off x="838201" y="978794"/>
            <a:ext cx="10958847" cy="4986170"/>
          </a:xfrm>
        </p:spPr>
        <p:txBody>
          <a:bodyPr vert="horz" lIns="91440" tIns="45720" rIns="91440" bIns="45720" rtlCol="0">
            <a:normAutofit/>
          </a:bodyPr>
          <a:lstStyle/>
          <a:p>
            <a:pPr marL="0" indent="0">
              <a:lnSpc>
                <a:spcPct val="110000"/>
              </a:lnSpc>
              <a:buNone/>
            </a:pPr>
            <a:r>
              <a:rPr lang="en-GB" sz="2400" b="1" dirty="0">
                <a:latin typeface="Tw Cen MT"/>
                <a:cs typeface="Tw Cen MT"/>
              </a:rPr>
              <a:t>Who Benefits and who loses?</a:t>
            </a:r>
          </a:p>
          <a:p>
            <a:pPr marL="0" indent="0">
              <a:lnSpc>
                <a:spcPct val="110000"/>
              </a:lnSpc>
              <a:buNone/>
            </a:pPr>
            <a:endParaRPr lang="en-US" sz="2400" dirty="0">
              <a:latin typeface="Tw Cen MT"/>
              <a:cs typeface="Tw Cen MT"/>
            </a:endParaRPr>
          </a:p>
          <a:p>
            <a:pPr marL="0" indent="0">
              <a:lnSpc>
                <a:spcPct val="110000"/>
              </a:lnSpc>
              <a:buNone/>
            </a:pPr>
            <a:endParaRPr lang="en-US" sz="2400" dirty="0">
              <a:latin typeface="Tw Cen MT"/>
              <a:cs typeface="Tw Cen MT"/>
            </a:endParaRPr>
          </a:p>
        </p:txBody>
      </p:sp>
      <p:sp>
        <p:nvSpPr>
          <p:cNvPr id="5" name="Title 2">
            <a:extLst>
              <a:ext uri="{FF2B5EF4-FFF2-40B4-BE49-F238E27FC236}">
                <a16:creationId xmlns:a16="http://schemas.microsoft.com/office/drawing/2014/main" id="{2E10A6DB-1509-58C2-89B1-423C40A7A5B7}"/>
              </a:ext>
            </a:extLst>
          </p:cNvPr>
          <p:cNvSpPr txBox="1">
            <a:spLocks/>
          </p:cNvSpPr>
          <p:nvPr/>
        </p:nvSpPr>
        <p:spPr>
          <a:xfrm>
            <a:off x="256573" y="105813"/>
            <a:ext cx="10557954" cy="767639"/>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000" b="1" kern="1200" baseline="0">
                <a:solidFill>
                  <a:srgbClr val="008000"/>
                </a:solidFill>
                <a:effectLst/>
                <a:latin typeface="+mn-lt"/>
                <a:ea typeface="+mj-ea"/>
                <a:cs typeface="+mj-cs"/>
              </a:defRPr>
            </a:lvl1pPr>
          </a:lstStyle>
          <a:p>
            <a:r>
              <a:rPr lang="en-GB" sz="1800"/>
              <a:t>MOOC 3: BUSINESS AND REGULATORY ETHICAL ASPECTS</a:t>
            </a:r>
            <a:br>
              <a:rPr lang="en-GB" sz="1800"/>
            </a:br>
            <a:r>
              <a:rPr lang="en-GB" sz="1800"/>
              <a:t>UNIT </a:t>
            </a:r>
            <a:r>
              <a:rPr lang="el-GR" sz="1800"/>
              <a:t>2</a:t>
            </a:r>
            <a:r>
              <a:rPr lang="en-GB" sz="1800"/>
              <a:t>: ETHICAL and SOCIETAL ASPECTS of ENERGY and ET</a:t>
            </a:r>
            <a:endParaRPr lang="en-GB" sz="1800" dirty="0"/>
          </a:p>
        </p:txBody>
      </p:sp>
      <p:pic>
        <p:nvPicPr>
          <p:cNvPr id="4" name="Picture 3">
            <a:extLst>
              <a:ext uri="{FF2B5EF4-FFF2-40B4-BE49-F238E27FC236}">
                <a16:creationId xmlns:a16="http://schemas.microsoft.com/office/drawing/2014/main" id="{4A883D71-EC34-B748-18C7-3B723839264A}"/>
              </a:ext>
            </a:extLst>
          </p:cNvPr>
          <p:cNvPicPr>
            <a:picLocks noChangeAspect="1"/>
          </p:cNvPicPr>
          <p:nvPr/>
        </p:nvPicPr>
        <p:blipFill>
          <a:blip r:embed="rId2"/>
          <a:stretch>
            <a:fillRect/>
          </a:stretch>
        </p:blipFill>
        <p:spPr>
          <a:xfrm>
            <a:off x="3997905" y="1448228"/>
            <a:ext cx="7850842" cy="3983851"/>
          </a:xfrm>
          <a:prstGeom prst="rect">
            <a:avLst/>
          </a:prstGeom>
        </p:spPr>
      </p:pic>
      <p:sp>
        <p:nvSpPr>
          <p:cNvPr id="7" name="TextBox 6">
            <a:extLst>
              <a:ext uri="{FF2B5EF4-FFF2-40B4-BE49-F238E27FC236}">
                <a16:creationId xmlns:a16="http://schemas.microsoft.com/office/drawing/2014/main" id="{1ABC8C80-C1BD-4FC0-5366-A22DCC10D885}"/>
              </a:ext>
            </a:extLst>
          </p:cNvPr>
          <p:cNvSpPr txBox="1"/>
          <p:nvPr/>
        </p:nvSpPr>
        <p:spPr>
          <a:xfrm>
            <a:off x="648718" y="1946397"/>
            <a:ext cx="3297488" cy="3050963"/>
          </a:xfrm>
          <a:prstGeom prst="rect">
            <a:avLst/>
          </a:prstGeom>
          <a:noFill/>
        </p:spPr>
        <p:txBody>
          <a:bodyPr wrap="square">
            <a:spAutoFit/>
          </a:bodyPr>
          <a:lstStyle/>
          <a:p>
            <a:pPr marL="0" indent="0">
              <a:lnSpc>
                <a:spcPct val="110000"/>
              </a:lnSpc>
              <a:buNone/>
            </a:pPr>
            <a:r>
              <a:rPr lang="en-US" sz="2200" dirty="0">
                <a:latin typeface="Tw Cen MT"/>
                <a:cs typeface="Tw Cen MT"/>
              </a:rPr>
              <a:t>Average household retail electricity prices for EU27 (excl. CY &amp; MT)</a:t>
            </a:r>
          </a:p>
          <a:p>
            <a:pPr marL="0" indent="0">
              <a:lnSpc>
                <a:spcPct val="110000"/>
              </a:lnSpc>
              <a:buNone/>
            </a:pPr>
            <a:r>
              <a:rPr lang="en-US" sz="2200" dirty="0">
                <a:latin typeface="Tw Cen MT"/>
                <a:cs typeface="Tw Cen MT"/>
              </a:rPr>
              <a:t>Source: </a:t>
            </a:r>
            <a:r>
              <a:rPr lang="en-US" sz="2200" dirty="0" err="1">
                <a:latin typeface="Tw Cen MT"/>
                <a:cs typeface="Tw Cen MT"/>
              </a:rPr>
              <a:t>VaasaETT</a:t>
            </a:r>
            <a:r>
              <a:rPr lang="en-US" sz="2200" dirty="0">
                <a:latin typeface="Tw Cen MT"/>
                <a:cs typeface="Tw Cen MT"/>
              </a:rPr>
              <a:t> for the latest retail prices. Other parts of the report rely on Eurostat, which can lead to (slightly) different results.</a:t>
            </a:r>
            <a:endParaRPr lang="en-GB" sz="2200" dirty="0">
              <a:latin typeface="Tw Cen MT"/>
              <a:cs typeface="Tw Cen MT"/>
            </a:endParaRPr>
          </a:p>
        </p:txBody>
      </p:sp>
    </p:spTree>
    <p:extLst>
      <p:ext uri="{BB962C8B-B14F-4D97-AF65-F5344CB8AC3E}">
        <p14:creationId xmlns:p14="http://schemas.microsoft.com/office/powerpoint/2010/main" val="121042233"/>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88AA3-48E8-5F9C-C5D7-199400014E6D}"/>
            </a:ext>
          </a:extLst>
        </p:cNvPr>
        <p:cNvGrpSpPr/>
        <p:nvPr/>
      </p:nvGrpSpPr>
      <p:grpSpPr>
        <a:xfrm>
          <a:off x="0" y="0"/>
          <a:ext cx="0" cy="0"/>
          <a:chOff x="0" y="0"/>
          <a:chExt cx="0" cy="0"/>
        </a:xfrm>
      </p:grpSpPr>
      <p:sp>
        <p:nvSpPr>
          <p:cNvPr id="9" name="Tijdelijke aanduiding voor dianummer 26">
            <a:extLst>
              <a:ext uri="{FF2B5EF4-FFF2-40B4-BE49-F238E27FC236}">
                <a16:creationId xmlns:a16="http://schemas.microsoft.com/office/drawing/2014/main" id="{3A02714B-B319-BC10-3D3C-208B6936CC5D}"/>
              </a:ext>
            </a:extLst>
          </p:cNvPr>
          <p:cNvSpPr txBox="1">
            <a:spLocks/>
          </p:cNvSpPr>
          <p:nvPr/>
        </p:nvSpPr>
        <p:spPr>
          <a:xfrm>
            <a:off x="109181" y="6430150"/>
            <a:ext cx="39578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7030A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162CEF-58C8-EF46-9B52-D78FBBFD3DD6}" type="slidenum">
              <a:rPr lang="en-US" sz="1300" smtClean="0"/>
              <a:pPr algn="r"/>
              <a:t>12</a:t>
            </a:fld>
            <a:endParaRPr lang="en-US" sz="1300" dirty="0"/>
          </a:p>
        </p:txBody>
      </p:sp>
      <p:sp>
        <p:nvSpPr>
          <p:cNvPr id="2" name="Content Placeholder 2">
            <a:extLst>
              <a:ext uri="{FF2B5EF4-FFF2-40B4-BE49-F238E27FC236}">
                <a16:creationId xmlns:a16="http://schemas.microsoft.com/office/drawing/2014/main" id="{8D83FB09-9241-AECA-AA74-4D67B3DDB71B}"/>
              </a:ext>
            </a:extLst>
          </p:cNvPr>
          <p:cNvSpPr>
            <a:spLocks noGrp="1"/>
          </p:cNvSpPr>
          <p:nvPr>
            <p:ph idx="1"/>
          </p:nvPr>
        </p:nvSpPr>
        <p:spPr>
          <a:xfrm>
            <a:off x="838201" y="978794"/>
            <a:ext cx="10958847" cy="4986170"/>
          </a:xfrm>
        </p:spPr>
        <p:txBody>
          <a:bodyPr vert="horz" lIns="91440" tIns="45720" rIns="91440" bIns="45720" rtlCol="0">
            <a:normAutofit/>
          </a:bodyPr>
          <a:lstStyle/>
          <a:p>
            <a:pPr marL="0" indent="0">
              <a:lnSpc>
                <a:spcPct val="110000"/>
              </a:lnSpc>
              <a:buNone/>
            </a:pPr>
            <a:r>
              <a:rPr lang="en-GB" sz="2400" b="1" dirty="0">
                <a:latin typeface="Tw Cen MT"/>
                <a:cs typeface="Tw Cen MT"/>
              </a:rPr>
              <a:t>Who Benefits and who loses?</a:t>
            </a:r>
          </a:p>
          <a:p>
            <a:pPr marL="0" indent="0">
              <a:lnSpc>
                <a:spcPct val="110000"/>
              </a:lnSpc>
              <a:buNone/>
            </a:pPr>
            <a:endParaRPr lang="en-US" sz="2400" dirty="0">
              <a:latin typeface="Tw Cen MT"/>
              <a:cs typeface="Tw Cen MT"/>
            </a:endParaRPr>
          </a:p>
          <a:p>
            <a:pPr marL="0" indent="0">
              <a:lnSpc>
                <a:spcPct val="110000"/>
              </a:lnSpc>
              <a:buNone/>
            </a:pPr>
            <a:endParaRPr lang="en-US" sz="2400" dirty="0">
              <a:latin typeface="Tw Cen MT"/>
              <a:cs typeface="Tw Cen MT"/>
            </a:endParaRPr>
          </a:p>
        </p:txBody>
      </p:sp>
      <p:sp>
        <p:nvSpPr>
          <p:cNvPr id="5" name="Title 2">
            <a:extLst>
              <a:ext uri="{FF2B5EF4-FFF2-40B4-BE49-F238E27FC236}">
                <a16:creationId xmlns:a16="http://schemas.microsoft.com/office/drawing/2014/main" id="{05CA869C-816D-6261-1F3E-59B6FD5B5E97}"/>
              </a:ext>
            </a:extLst>
          </p:cNvPr>
          <p:cNvSpPr txBox="1">
            <a:spLocks/>
          </p:cNvSpPr>
          <p:nvPr/>
        </p:nvSpPr>
        <p:spPr>
          <a:xfrm>
            <a:off x="256573" y="105813"/>
            <a:ext cx="10557954" cy="767639"/>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000" b="1" kern="1200" baseline="0">
                <a:solidFill>
                  <a:srgbClr val="008000"/>
                </a:solidFill>
                <a:effectLst/>
                <a:latin typeface="+mn-lt"/>
                <a:ea typeface="+mj-ea"/>
                <a:cs typeface="+mj-cs"/>
              </a:defRPr>
            </a:lvl1pPr>
          </a:lstStyle>
          <a:p>
            <a:r>
              <a:rPr lang="en-GB" sz="1800"/>
              <a:t>MOOC 3: BUSINESS AND REGULATORY ETHICAL ASPECTS</a:t>
            </a:r>
            <a:br>
              <a:rPr lang="en-GB" sz="1800"/>
            </a:br>
            <a:r>
              <a:rPr lang="en-GB" sz="1800"/>
              <a:t>UNIT </a:t>
            </a:r>
            <a:r>
              <a:rPr lang="el-GR" sz="1800"/>
              <a:t>2</a:t>
            </a:r>
            <a:r>
              <a:rPr lang="en-GB" sz="1800"/>
              <a:t>: ETHICAL and SOCIETAL ASPECTS of ENERGY and ET</a:t>
            </a:r>
            <a:endParaRPr lang="en-GB" sz="1800" dirty="0"/>
          </a:p>
        </p:txBody>
      </p:sp>
      <p:sp>
        <p:nvSpPr>
          <p:cNvPr id="7" name="TextBox 6">
            <a:extLst>
              <a:ext uri="{FF2B5EF4-FFF2-40B4-BE49-F238E27FC236}">
                <a16:creationId xmlns:a16="http://schemas.microsoft.com/office/drawing/2014/main" id="{181A3C7B-0072-8112-7C6A-857A6613B53A}"/>
              </a:ext>
            </a:extLst>
          </p:cNvPr>
          <p:cNvSpPr txBox="1"/>
          <p:nvPr/>
        </p:nvSpPr>
        <p:spPr>
          <a:xfrm>
            <a:off x="648717" y="5523403"/>
            <a:ext cx="11247535" cy="816506"/>
          </a:xfrm>
          <a:prstGeom prst="rect">
            <a:avLst/>
          </a:prstGeom>
          <a:noFill/>
        </p:spPr>
        <p:txBody>
          <a:bodyPr wrap="square">
            <a:spAutoFit/>
          </a:bodyPr>
          <a:lstStyle/>
          <a:p>
            <a:pPr marL="0" indent="0">
              <a:lnSpc>
                <a:spcPct val="110000"/>
              </a:lnSpc>
              <a:buNone/>
            </a:pPr>
            <a:r>
              <a:rPr lang="en-US" sz="2200" dirty="0">
                <a:latin typeface="Tw Cen MT"/>
                <a:cs typeface="Tw Cen MT"/>
              </a:rPr>
              <a:t>Evolution and composition of the EUR 27 industrial retail prices (ID band; medium-sized enterprises), absolute (left), share (right). Source: DG ENER in-house data collection, Eurostat</a:t>
            </a:r>
            <a:endParaRPr lang="en-GB" sz="2200" dirty="0">
              <a:latin typeface="Tw Cen MT"/>
              <a:cs typeface="Tw Cen MT"/>
            </a:endParaRPr>
          </a:p>
        </p:txBody>
      </p:sp>
      <p:pic>
        <p:nvPicPr>
          <p:cNvPr id="6" name="Picture 5">
            <a:extLst>
              <a:ext uri="{FF2B5EF4-FFF2-40B4-BE49-F238E27FC236}">
                <a16:creationId xmlns:a16="http://schemas.microsoft.com/office/drawing/2014/main" id="{7DF2E7A5-7353-8706-5B54-0402CEB08AC5}"/>
              </a:ext>
            </a:extLst>
          </p:cNvPr>
          <p:cNvPicPr>
            <a:picLocks noChangeAspect="1"/>
          </p:cNvPicPr>
          <p:nvPr/>
        </p:nvPicPr>
        <p:blipFill>
          <a:blip r:embed="rId2"/>
          <a:stretch>
            <a:fillRect/>
          </a:stretch>
        </p:blipFill>
        <p:spPr>
          <a:xfrm>
            <a:off x="1358503" y="1459871"/>
            <a:ext cx="9048617" cy="3938258"/>
          </a:xfrm>
          <a:prstGeom prst="rect">
            <a:avLst/>
          </a:prstGeom>
        </p:spPr>
      </p:pic>
    </p:spTree>
    <p:extLst>
      <p:ext uri="{BB962C8B-B14F-4D97-AF65-F5344CB8AC3E}">
        <p14:creationId xmlns:p14="http://schemas.microsoft.com/office/powerpoint/2010/main" val="2646040209"/>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80B34-C64D-1885-ED34-F871933E1A65}"/>
            </a:ext>
          </a:extLst>
        </p:cNvPr>
        <p:cNvGrpSpPr/>
        <p:nvPr/>
      </p:nvGrpSpPr>
      <p:grpSpPr>
        <a:xfrm>
          <a:off x="0" y="0"/>
          <a:ext cx="0" cy="0"/>
          <a:chOff x="0" y="0"/>
          <a:chExt cx="0" cy="0"/>
        </a:xfrm>
      </p:grpSpPr>
      <p:sp>
        <p:nvSpPr>
          <p:cNvPr id="9" name="Tijdelijke aanduiding voor dianummer 26">
            <a:extLst>
              <a:ext uri="{FF2B5EF4-FFF2-40B4-BE49-F238E27FC236}">
                <a16:creationId xmlns:a16="http://schemas.microsoft.com/office/drawing/2014/main" id="{ECC2C7FD-7B0F-3DBB-5C08-9CE85690C4B3}"/>
              </a:ext>
            </a:extLst>
          </p:cNvPr>
          <p:cNvSpPr txBox="1">
            <a:spLocks/>
          </p:cNvSpPr>
          <p:nvPr/>
        </p:nvSpPr>
        <p:spPr>
          <a:xfrm>
            <a:off x="109181" y="6430150"/>
            <a:ext cx="39578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7030A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162CEF-58C8-EF46-9B52-D78FBBFD3DD6}" type="slidenum">
              <a:rPr lang="en-US" sz="1300" smtClean="0"/>
              <a:pPr algn="r"/>
              <a:t>13</a:t>
            </a:fld>
            <a:endParaRPr lang="en-US" sz="1300" dirty="0"/>
          </a:p>
        </p:txBody>
      </p:sp>
      <p:sp>
        <p:nvSpPr>
          <p:cNvPr id="2" name="Content Placeholder 2">
            <a:extLst>
              <a:ext uri="{FF2B5EF4-FFF2-40B4-BE49-F238E27FC236}">
                <a16:creationId xmlns:a16="http://schemas.microsoft.com/office/drawing/2014/main" id="{CBDA937B-7F50-61E1-7961-A285E05432D3}"/>
              </a:ext>
            </a:extLst>
          </p:cNvPr>
          <p:cNvSpPr>
            <a:spLocks noGrp="1"/>
          </p:cNvSpPr>
          <p:nvPr>
            <p:ph idx="1"/>
          </p:nvPr>
        </p:nvSpPr>
        <p:spPr>
          <a:xfrm>
            <a:off x="838201" y="978794"/>
            <a:ext cx="10958847" cy="4986170"/>
          </a:xfrm>
        </p:spPr>
        <p:txBody>
          <a:bodyPr vert="horz" lIns="91440" tIns="45720" rIns="91440" bIns="45720" rtlCol="0">
            <a:normAutofit/>
          </a:bodyPr>
          <a:lstStyle/>
          <a:p>
            <a:pPr marL="0" indent="0">
              <a:lnSpc>
                <a:spcPct val="110000"/>
              </a:lnSpc>
              <a:buNone/>
            </a:pPr>
            <a:r>
              <a:rPr lang="en-GB" sz="2400" b="1" dirty="0">
                <a:latin typeface="Tw Cen MT"/>
                <a:cs typeface="Tw Cen MT"/>
              </a:rPr>
              <a:t>Who Benefits and who loses?</a:t>
            </a:r>
          </a:p>
          <a:p>
            <a:pPr marL="0" indent="0">
              <a:lnSpc>
                <a:spcPct val="110000"/>
              </a:lnSpc>
              <a:buNone/>
            </a:pPr>
            <a:r>
              <a:rPr lang="en-US" sz="2400" dirty="0">
                <a:latin typeface="Tw Cen MT"/>
                <a:cs typeface="Tw Cen MT"/>
              </a:rPr>
              <a:t>Many studies based in Organization for Economic Cooperation and Development (OECD) countries, such as New Zealand. </a:t>
            </a:r>
          </a:p>
          <a:p>
            <a:pPr marL="0" indent="0">
              <a:lnSpc>
                <a:spcPct val="110000"/>
              </a:lnSpc>
              <a:buNone/>
            </a:pPr>
            <a:r>
              <a:rPr lang="en-US" sz="2400" dirty="0">
                <a:latin typeface="Tw Cen MT"/>
                <a:cs typeface="Tw Cen MT"/>
              </a:rPr>
              <a:t>Some OECD countries such as Greece have much higher rates of energy insecurity; </a:t>
            </a:r>
          </a:p>
          <a:p>
            <a:pPr marL="0" indent="0">
              <a:lnSpc>
                <a:spcPct val="110000"/>
              </a:lnSpc>
              <a:buNone/>
            </a:pPr>
            <a:r>
              <a:rPr lang="en-US" sz="2400" dirty="0">
                <a:latin typeface="Tw Cen MT"/>
                <a:cs typeface="Tw Cen MT"/>
              </a:rPr>
              <a:t>These statistics reveal that energy costs produce a significant financial burden for some households, and require many to confront difficult trade-offs such as ‘heat or eat’ financial decisions and an increasing likelihood of electric utility disconnection. </a:t>
            </a:r>
          </a:p>
          <a:p>
            <a:pPr marL="0" indent="0">
              <a:lnSpc>
                <a:spcPct val="110000"/>
              </a:lnSpc>
              <a:buNone/>
            </a:pPr>
            <a:r>
              <a:rPr lang="en-US" sz="2400" dirty="0">
                <a:latin typeface="Tw Cen MT"/>
                <a:cs typeface="Tw Cen MT"/>
              </a:rPr>
              <a:t>All of these consequences have the potential to compromise mental and physical health, and lead to further personal hardships.</a:t>
            </a:r>
          </a:p>
        </p:txBody>
      </p:sp>
      <p:sp>
        <p:nvSpPr>
          <p:cNvPr id="5" name="Title 2">
            <a:extLst>
              <a:ext uri="{FF2B5EF4-FFF2-40B4-BE49-F238E27FC236}">
                <a16:creationId xmlns:a16="http://schemas.microsoft.com/office/drawing/2014/main" id="{AE47CCFC-02EB-85CD-E5DD-E7CA2CC18CB9}"/>
              </a:ext>
            </a:extLst>
          </p:cNvPr>
          <p:cNvSpPr txBox="1">
            <a:spLocks/>
          </p:cNvSpPr>
          <p:nvPr/>
        </p:nvSpPr>
        <p:spPr>
          <a:xfrm>
            <a:off x="256573" y="105813"/>
            <a:ext cx="10557954" cy="767639"/>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000" b="1" kern="1200" baseline="0">
                <a:solidFill>
                  <a:srgbClr val="008000"/>
                </a:solidFill>
                <a:effectLst/>
                <a:latin typeface="+mn-lt"/>
                <a:ea typeface="+mj-ea"/>
                <a:cs typeface="+mj-cs"/>
              </a:defRPr>
            </a:lvl1pPr>
          </a:lstStyle>
          <a:p>
            <a:r>
              <a:rPr lang="en-GB" sz="1800"/>
              <a:t>MOOC 3: BUSINESS AND REGULATORY ETHICAL ASPECTS</a:t>
            </a:r>
            <a:br>
              <a:rPr lang="en-GB" sz="1800"/>
            </a:br>
            <a:r>
              <a:rPr lang="en-GB" sz="1800"/>
              <a:t>UNIT </a:t>
            </a:r>
            <a:r>
              <a:rPr lang="el-GR" sz="1800"/>
              <a:t>2</a:t>
            </a:r>
            <a:r>
              <a:rPr lang="en-GB" sz="1800"/>
              <a:t>: ETHICAL and SOCIETAL ASPECTS of ENERGY and ET</a:t>
            </a:r>
            <a:endParaRPr lang="en-GB" sz="1800" dirty="0"/>
          </a:p>
        </p:txBody>
      </p:sp>
    </p:spTree>
    <p:extLst>
      <p:ext uri="{BB962C8B-B14F-4D97-AF65-F5344CB8AC3E}">
        <p14:creationId xmlns:p14="http://schemas.microsoft.com/office/powerpoint/2010/main" val="3587707880"/>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19CBF-73A0-09B8-4960-FCCEA47BD878}"/>
            </a:ext>
          </a:extLst>
        </p:cNvPr>
        <p:cNvGrpSpPr/>
        <p:nvPr/>
      </p:nvGrpSpPr>
      <p:grpSpPr>
        <a:xfrm>
          <a:off x="0" y="0"/>
          <a:ext cx="0" cy="0"/>
          <a:chOff x="0" y="0"/>
          <a:chExt cx="0" cy="0"/>
        </a:xfrm>
      </p:grpSpPr>
      <p:sp>
        <p:nvSpPr>
          <p:cNvPr id="9" name="Tijdelijke aanduiding voor dianummer 26">
            <a:extLst>
              <a:ext uri="{FF2B5EF4-FFF2-40B4-BE49-F238E27FC236}">
                <a16:creationId xmlns:a16="http://schemas.microsoft.com/office/drawing/2014/main" id="{AAE1E347-7E7A-9ACD-B9E8-BAB9B896EFBA}"/>
              </a:ext>
            </a:extLst>
          </p:cNvPr>
          <p:cNvSpPr txBox="1">
            <a:spLocks/>
          </p:cNvSpPr>
          <p:nvPr/>
        </p:nvSpPr>
        <p:spPr>
          <a:xfrm>
            <a:off x="109181" y="6430150"/>
            <a:ext cx="39578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7030A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162CEF-58C8-EF46-9B52-D78FBBFD3DD6}" type="slidenum">
              <a:rPr lang="en-US" sz="1300" smtClean="0"/>
              <a:pPr algn="r"/>
              <a:t>14</a:t>
            </a:fld>
            <a:endParaRPr lang="en-US" sz="1300" dirty="0"/>
          </a:p>
        </p:txBody>
      </p:sp>
      <p:sp>
        <p:nvSpPr>
          <p:cNvPr id="2" name="Content Placeholder 2">
            <a:extLst>
              <a:ext uri="{FF2B5EF4-FFF2-40B4-BE49-F238E27FC236}">
                <a16:creationId xmlns:a16="http://schemas.microsoft.com/office/drawing/2014/main" id="{A68CC4AB-5D5B-D31E-0092-082CAD901CA6}"/>
              </a:ext>
            </a:extLst>
          </p:cNvPr>
          <p:cNvSpPr>
            <a:spLocks noGrp="1"/>
          </p:cNvSpPr>
          <p:nvPr>
            <p:ph idx="1"/>
          </p:nvPr>
        </p:nvSpPr>
        <p:spPr>
          <a:xfrm>
            <a:off x="838201" y="978794"/>
            <a:ext cx="10958847" cy="4986170"/>
          </a:xfrm>
        </p:spPr>
        <p:txBody>
          <a:bodyPr vert="horz" lIns="91440" tIns="45720" rIns="91440" bIns="45720" rtlCol="0">
            <a:normAutofit fontScale="92500" lnSpcReduction="20000"/>
          </a:bodyPr>
          <a:lstStyle/>
          <a:p>
            <a:pPr marL="0" indent="0">
              <a:lnSpc>
                <a:spcPct val="110000"/>
              </a:lnSpc>
              <a:buNone/>
            </a:pPr>
            <a:r>
              <a:rPr lang="en-GB" sz="2400" b="1" dirty="0">
                <a:latin typeface="Tw Cen MT"/>
                <a:cs typeface="Tw Cen MT"/>
              </a:rPr>
              <a:t>Who Benefits and who loses?</a:t>
            </a:r>
          </a:p>
          <a:p>
            <a:pPr marL="0" indent="0">
              <a:lnSpc>
                <a:spcPct val="110000"/>
              </a:lnSpc>
              <a:buNone/>
            </a:pPr>
            <a:r>
              <a:rPr lang="en-US" sz="2400" dirty="0">
                <a:latin typeface="Tw Cen MT"/>
                <a:cs typeface="Tw Cen MT"/>
              </a:rPr>
              <a:t>Rural low-income residents,</a:t>
            </a:r>
            <a:r>
              <a:rPr lang="el-GR" sz="2400" dirty="0">
                <a:latin typeface="Tw Cen MT"/>
                <a:cs typeface="Tw Cen MT"/>
              </a:rPr>
              <a:t> </a:t>
            </a:r>
            <a:r>
              <a:rPr lang="en-US" sz="2400" dirty="0">
                <a:latin typeface="Tw Cen MT"/>
                <a:cs typeface="Tw Cen MT"/>
              </a:rPr>
              <a:t>for example, pay around 9</a:t>
            </a:r>
            <a:r>
              <a:rPr lang="el-GR" sz="2400" dirty="0">
                <a:latin typeface="Tw Cen MT"/>
                <a:cs typeface="Tw Cen MT"/>
              </a:rPr>
              <a:t>-10</a:t>
            </a:r>
            <a:r>
              <a:rPr lang="en-US" sz="2400" dirty="0">
                <a:latin typeface="Tw Cen MT"/>
                <a:cs typeface="Tw Cen MT"/>
              </a:rPr>
              <a:t>%</a:t>
            </a:r>
            <a:r>
              <a:rPr lang="el-GR" sz="2400" dirty="0">
                <a:latin typeface="Tw Cen MT"/>
                <a:cs typeface="Tw Cen MT"/>
              </a:rPr>
              <a:t> </a:t>
            </a:r>
            <a:r>
              <a:rPr lang="en-US" sz="2400" dirty="0">
                <a:latin typeface="Tw Cen MT"/>
                <a:cs typeface="Tw Cen MT"/>
              </a:rPr>
              <a:t>to cover their energy needs. In contrast, urban higher income residents</a:t>
            </a:r>
            <a:r>
              <a:rPr lang="el-GR" sz="2400" dirty="0">
                <a:latin typeface="Tw Cen MT"/>
                <a:cs typeface="Tw Cen MT"/>
              </a:rPr>
              <a:t> </a:t>
            </a:r>
            <a:r>
              <a:rPr lang="en-US" sz="2400" dirty="0">
                <a:latin typeface="Tw Cen MT"/>
                <a:cs typeface="Tw Cen MT"/>
              </a:rPr>
              <a:t>pay 2</a:t>
            </a:r>
            <a:r>
              <a:rPr lang="el-GR" sz="2400" dirty="0">
                <a:latin typeface="Tw Cen MT"/>
                <a:cs typeface="Tw Cen MT"/>
              </a:rPr>
              <a:t>-3</a:t>
            </a:r>
            <a:r>
              <a:rPr lang="en-US" sz="2400" dirty="0">
                <a:latin typeface="Tw Cen MT"/>
                <a:cs typeface="Tw Cen MT"/>
              </a:rPr>
              <a:t>% and the average for all households is 3.3%. </a:t>
            </a:r>
            <a:endParaRPr lang="el-GR" sz="2400" dirty="0">
              <a:latin typeface="Tw Cen MT"/>
              <a:cs typeface="Tw Cen MT"/>
            </a:endParaRPr>
          </a:p>
          <a:p>
            <a:pPr marL="0" indent="0">
              <a:lnSpc>
                <a:spcPct val="110000"/>
              </a:lnSpc>
              <a:buNone/>
            </a:pPr>
            <a:r>
              <a:rPr lang="en-US" sz="2400" dirty="0">
                <a:latin typeface="Tw Cen MT"/>
              </a:rPr>
              <a:t>Other measures</a:t>
            </a:r>
            <a:r>
              <a:rPr lang="el-GR" sz="2400" dirty="0"/>
              <a:t> </a:t>
            </a:r>
            <a:r>
              <a:rPr lang="en-US" sz="2400" dirty="0">
                <a:latin typeface="Tw Cen MT"/>
              </a:rPr>
              <a:t>of energy insecurity reveal similarly concerning trends after the adoption of Energy Transition actions</a:t>
            </a:r>
            <a:r>
              <a:rPr lang="el-GR" sz="2400" dirty="0">
                <a:latin typeface="Tw Cen MT"/>
              </a:rPr>
              <a:t> </a:t>
            </a:r>
            <a:r>
              <a:rPr lang="en-US" sz="2400" dirty="0">
                <a:latin typeface="Tw Cen MT"/>
              </a:rPr>
              <a:t>:</a:t>
            </a:r>
          </a:p>
          <a:p>
            <a:pPr>
              <a:lnSpc>
                <a:spcPct val="110000"/>
              </a:lnSpc>
              <a:buFont typeface="Wingdings" panose="05000000000000000000" pitchFamily="2" charset="2"/>
              <a:buChar char="Ø"/>
            </a:pPr>
            <a:r>
              <a:rPr lang="en-US" sz="2400" dirty="0">
                <a:latin typeface="Tw Cen MT"/>
              </a:rPr>
              <a:t>A significant  percentage of population reported difficulty paying their household</a:t>
            </a:r>
            <a:r>
              <a:rPr lang="el-GR" sz="2400" dirty="0"/>
              <a:t> </a:t>
            </a:r>
            <a:r>
              <a:rPr lang="en-US" sz="2400" dirty="0">
                <a:latin typeface="Tw Cen MT"/>
              </a:rPr>
              <a:t>energy bills or maintaining adequate temperatures in their house;</a:t>
            </a:r>
            <a:r>
              <a:rPr lang="el-GR" sz="2400" dirty="0"/>
              <a:t> </a:t>
            </a:r>
            <a:endParaRPr lang="en-US" sz="2400" dirty="0"/>
          </a:p>
          <a:p>
            <a:pPr>
              <a:lnSpc>
                <a:spcPct val="110000"/>
              </a:lnSpc>
              <a:buFont typeface="Wingdings" panose="05000000000000000000" pitchFamily="2" charset="2"/>
              <a:buChar char="Ø"/>
            </a:pPr>
            <a:r>
              <a:rPr lang="en-US" sz="2400" dirty="0">
                <a:latin typeface="Tw Cen MT"/>
              </a:rPr>
              <a:t>From this part of the population over 50% reported that, due to high energy bills, it is necessary to forego</a:t>
            </a:r>
            <a:r>
              <a:rPr lang="el-GR" sz="2400" dirty="0"/>
              <a:t> </a:t>
            </a:r>
            <a:r>
              <a:rPr lang="en-US" sz="2400" dirty="0">
                <a:latin typeface="Tw Cen MT"/>
              </a:rPr>
              <a:t>buying other necessary household items such as food; </a:t>
            </a:r>
          </a:p>
          <a:p>
            <a:pPr>
              <a:lnSpc>
                <a:spcPct val="110000"/>
              </a:lnSpc>
              <a:buFont typeface="Wingdings" panose="05000000000000000000" pitchFamily="2" charset="2"/>
              <a:buChar char="Ø"/>
            </a:pPr>
            <a:r>
              <a:rPr lang="en-US" sz="2400" dirty="0">
                <a:latin typeface="Tw Cen MT"/>
              </a:rPr>
              <a:t>and a non negligible percentage reported that they have faced the threat of disconnection from their</a:t>
            </a:r>
            <a:r>
              <a:rPr lang="el-GR" sz="2400" dirty="0"/>
              <a:t> </a:t>
            </a:r>
            <a:r>
              <a:rPr lang="en-US" sz="2400" dirty="0">
                <a:latin typeface="Tw Cen MT"/>
              </a:rPr>
              <a:t>electric utility. </a:t>
            </a:r>
          </a:p>
          <a:p>
            <a:pPr marL="0" indent="0">
              <a:lnSpc>
                <a:spcPct val="110000"/>
              </a:lnSpc>
              <a:buNone/>
            </a:pPr>
            <a:r>
              <a:rPr lang="en-US" sz="2400" dirty="0">
                <a:latin typeface="Tw Cen MT"/>
              </a:rPr>
              <a:t>Approximately half of all US households that face</a:t>
            </a:r>
            <a:r>
              <a:rPr lang="el-GR" sz="2400" dirty="0"/>
              <a:t> </a:t>
            </a:r>
            <a:r>
              <a:rPr lang="en-US" sz="2400" dirty="0">
                <a:latin typeface="Tw Cen MT"/>
              </a:rPr>
              <a:t>energy insecurity—that is, the inability of a household to adequately</a:t>
            </a:r>
            <a:r>
              <a:rPr lang="el-GR" sz="2400" dirty="0"/>
              <a:t> </a:t>
            </a:r>
            <a:r>
              <a:rPr lang="en-US" sz="2400" dirty="0">
                <a:latin typeface="Tw Cen MT"/>
              </a:rPr>
              <a:t>meet energy consumption needs—are African American.</a:t>
            </a:r>
            <a:endParaRPr lang="en-GB" sz="2400" dirty="0">
              <a:latin typeface="Tw Cen MT"/>
            </a:endParaRPr>
          </a:p>
        </p:txBody>
      </p:sp>
      <p:sp>
        <p:nvSpPr>
          <p:cNvPr id="5" name="Title 2">
            <a:extLst>
              <a:ext uri="{FF2B5EF4-FFF2-40B4-BE49-F238E27FC236}">
                <a16:creationId xmlns:a16="http://schemas.microsoft.com/office/drawing/2014/main" id="{D6686AD0-D343-B5AF-321A-8182AA41512D}"/>
              </a:ext>
            </a:extLst>
          </p:cNvPr>
          <p:cNvSpPr txBox="1">
            <a:spLocks/>
          </p:cNvSpPr>
          <p:nvPr/>
        </p:nvSpPr>
        <p:spPr>
          <a:xfrm>
            <a:off x="256573" y="105813"/>
            <a:ext cx="10557954" cy="767639"/>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000" b="1" kern="1200" baseline="0">
                <a:solidFill>
                  <a:srgbClr val="008000"/>
                </a:solidFill>
                <a:effectLst/>
                <a:latin typeface="+mn-lt"/>
                <a:ea typeface="+mj-ea"/>
                <a:cs typeface="+mj-cs"/>
              </a:defRPr>
            </a:lvl1pPr>
          </a:lstStyle>
          <a:p>
            <a:r>
              <a:rPr lang="en-GB" sz="1800"/>
              <a:t>MOOC 3: BUSINESS AND REGULATORY ETHICAL ASPECTS</a:t>
            </a:r>
            <a:br>
              <a:rPr lang="en-GB" sz="1800"/>
            </a:br>
            <a:r>
              <a:rPr lang="en-GB" sz="1800"/>
              <a:t>UNIT </a:t>
            </a:r>
            <a:r>
              <a:rPr lang="el-GR" sz="1800"/>
              <a:t>2</a:t>
            </a:r>
            <a:r>
              <a:rPr lang="en-GB" sz="1800"/>
              <a:t>: ETHICAL and SOCIETAL ASPECTS of ENERGY and ET</a:t>
            </a:r>
            <a:endParaRPr lang="en-GB" sz="1800" dirty="0"/>
          </a:p>
        </p:txBody>
      </p:sp>
    </p:spTree>
    <p:extLst>
      <p:ext uri="{BB962C8B-B14F-4D97-AF65-F5344CB8AC3E}">
        <p14:creationId xmlns:p14="http://schemas.microsoft.com/office/powerpoint/2010/main" val="146244409"/>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FF227-48F6-5DD6-32CE-9B2C57E4A244}"/>
            </a:ext>
          </a:extLst>
        </p:cNvPr>
        <p:cNvGrpSpPr/>
        <p:nvPr/>
      </p:nvGrpSpPr>
      <p:grpSpPr>
        <a:xfrm>
          <a:off x="0" y="0"/>
          <a:ext cx="0" cy="0"/>
          <a:chOff x="0" y="0"/>
          <a:chExt cx="0" cy="0"/>
        </a:xfrm>
      </p:grpSpPr>
      <p:sp>
        <p:nvSpPr>
          <p:cNvPr id="9" name="Tijdelijke aanduiding voor dianummer 26">
            <a:extLst>
              <a:ext uri="{FF2B5EF4-FFF2-40B4-BE49-F238E27FC236}">
                <a16:creationId xmlns:a16="http://schemas.microsoft.com/office/drawing/2014/main" id="{93E00E7B-0C28-9B5D-0B5A-02145B651FD6}"/>
              </a:ext>
            </a:extLst>
          </p:cNvPr>
          <p:cNvSpPr txBox="1">
            <a:spLocks/>
          </p:cNvSpPr>
          <p:nvPr/>
        </p:nvSpPr>
        <p:spPr>
          <a:xfrm>
            <a:off x="109181" y="6430150"/>
            <a:ext cx="39578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7030A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162CEF-58C8-EF46-9B52-D78FBBFD3DD6}" type="slidenum">
              <a:rPr lang="en-US" sz="1300" smtClean="0"/>
              <a:pPr algn="r"/>
              <a:t>15</a:t>
            </a:fld>
            <a:endParaRPr lang="en-US" sz="1300" dirty="0"/>
          </a:p>
        </p:txBody>
      </p:sp>
      <p:sp>
        <p:nvSpPr>
          <p:cNvPr id="2" name="Content Placeholder 2">
            <a:extLst>
              <a:ext uri="{FF2B5EF4-FFF2-40B4-BE49-F238E27FC236}">
                <a16:creationId xmlns:a16="http://schemas.microsoft.com/office/drawing/2014/main" id="{BD2A64CE-DE00-F9AD-6F4B-5457912CF0F0}"/>
              </a:ext>
            </a:extLst>
          </p:cNvPr>
          <p:cNvSpPr>
            <a:spLocks noGrp="1"/>
          </p:cNvSpPr>
          <p:nvPr>
            <p:ph idx="1"/>
          </p:nvPr>
        </p:nvSpPr>
        <p:spPr>
          <a:xfrm>
            <a:off x="838201" y="978794"/>
            <a:ext cx="10958847" cy="4986170"/>
          </a:xfrm>
        </p:spPr>
        <p:txBody>
          <a:bodyPr vert="horz" lIns="91440" tIns="45720" rIns="91440" bIns="45720" rtlCol="0">
            <a:normAutofit/>
          </a:bodyPr>
          <a:lstStyle/>
          <a:p>
            <a:pPr marL="0" indent="0">
              <a:lnSpc>
                <a:spcPct val="110000"/>
              </a:lnSpc>
              <a:buNone/>
            </a:pPr>
            <a:r>
              <a:rPr lang="en-GB" sz="2400" b="1" dirty="0">
                <a:latin typeface="Tw Cen MT"/>
                <a:cs typeface="Tw Cen MT"/>
              </a:rPr>
              <a:t>Who Benefits and who loses?</a:t>
            </a:r>
          </a:p>
          <a:p>
            <a:pPr marL="0" indent="0">
              <a:lnSpc>
                <a:spcPct val="110000"/>
              </a:lnSpc>
              <a:buNone/>
            </a:pPr>
            <a:endParaRPr lang="en-US" sz="2400" dirty="0">
              <a:latin typeface="Tw Cen MT"/>
              <a:cs typeface="Tw Cen MT"/>
            </a:endParaRPr>
          </a:p>
          <a:p>
            <a:pPr marL="0" indent="0">
              <a:lnSpc>
                <a:spcPct val="110000"/>
              </a:lnSpc>
              <a:buNone/>
            </a:pPr>
            <a:endParaRPr lang="en-US" sz="2400" dirty="0">
              <a:latin typeface="Tw Cen MT"/>
              <a:cs typeface="Tw Cen MT"/>
            </a:endParaRPr>
          </a:p>
        </p:txBody>
      </p:sp>
      <p:sp>
        <p:nvSpPr>
          <p:cNvPr id="5" name="Title 2">
            <a:extLst>
              <a:ext uri="{FF2B5EF4-FFF2-40B4-BE49-F238E27FC236}">
                <a16:creationId xmlns:a16="http://schemas.microsoft.com/office/drawing/2014/main" id="{C3A806C3-03D2-BD5E-F5C5-8664B253B3C5}"/>
              </a:ext>
            </a:extLst>
          </p:cNvPr>
          <p:cNvSpPr txBox="1">
            <a:spLocks/>
          </p:cNvSpPr>
          <p:nvPr/>
        </p:nvSpPr>
        <p:spPr>
          <a:xfrm>
            <a:off x="256573" y="105813"/>
            <a:ext cx="10557954" cy="767639"/>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000" b="1" kern="1200" baseline="0">
                <a:solidFill>
                  <a:srgbClr val="008000"/>
                </a:solidFill>
                <a:effectLst/>
                <a:latin typeface="+mn-lt"/>
                <a:ea typeface="+mj-ea"/>
                <a:cs typeface="+mj-cs"/>
              </a:defRPr>
            </a:lvl1pPr>
          </a:lstStyle>
          <a:p>
            <a:r>
              <a:rPr lang="en-GB" sz="1800"/>
              <a:t>MOOC 3: BUSINESS AND REGULATORY ETHICAL ASPECTS</a:t>
            </a:r>
            <a:br>
              <a:rPr lang="en-GB" sz="1800"/>
            </a:br>
            <a:r>
              <a:rPr lang="en-GB" sz="1800"/>
              <a:t>UNIT </a:t>
            </a:r>
            <a:r>
              <a:rPr lang="el-GR" sz="1800"/>
              <a:t>2</a:t>
            </a:r>
            <a:r>
              <a:rPr lang="en-GB" sz="1800"/>
              <a:t>: ETHICAL and SOCIETAL ASPECTS of ENERGY and ET</a:t>
            </a:r>
            <a:endParaRPr lang="en-GB" sz="1800" dirty="0"/>
          </a:p>
        </p:txBody>
      </p:sp>
      <p:pic>
        <p:nvPicPr>
          <p:cNvPr id="6" name="Picture 5">
            <a:extLst>
              <a:ext uri="{FF2B5EF4-FFF2-40B4-BE49-F238E27FC236}">
                <a16:creationId xmlns:a16="http://schemas.microsoft.com/office/drawing/2014/main" id="{1AC1B5AE-499A-5B65-27A7-6A54CE548DE6}"/>
              </a:ext>
            </a:extLst>
          </p:cNvPr>
          <p:cNvPicPr>
            <a:picLocks noChangeAspect="1"/>
          </p:cNvPicPr>
          <p:nvPr/>
        </p:nvPicPr>
        <p:blipFill>
          <a:blip r:embed="rId2"/>
          <a:stretch>
            <a:fillRect/>
          </a:stretch>
        </p:blipFill>
        <p:spPr>
          <a:xfrm>
            <a:off x="1845163" y="1369697"/>
            <a:ext cx="7934895" cy="4872026"/>
          </a:xfrm>
          <a:prstGeom prst="rect">
            <a:avLst/>
          </a:prstGeom>
        </p:spPr>
      </p:pic>
    </p:spTree>
    <p:extLst>
      <p:ext uri="{BB962C8B-B14F-4D97-AF65-F5344CB8AC3E}">
        <p14:creationId xmlns:p14="http://schemas.microsoft.com/office/powerpoint/2010/main" val="3429169302"/>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616AA-4EC1-A475-5DAD-6A19D979557E}"/>
            </a:ext>
          </a:extLst>
        </p:cNvPr>
        <p:cNvGrpSpPr/>
        <p:nvPr/>
      </p:nvGrpSpPr>
      <p:grpSpPr>
        <a:xfrm>
          <a:off x="0" y="0"/>
          <a:ext cx="0" cy="0"/>
          <a:chOff x="0" y="0"/>
          <a:chExt cx="0" cy="0"/>
        </a:xfrm>
      </p:grpSpPr>
      <p:sp>
        <p:nvSpPr>
          <p:cNvPr id="9" name="Tijdelijke aanduiding voor dianummer 26">
            <a:extLst>
              <a:ext uri="{FF2B5EF4-FFF2-40B4-BE49-F238E27FC236}">
                <a16:creationId xmlns:a16="http://schemas.microsoft.com/office/drawing/2014/main" id="{792A15E6-1A43-C069-B234-FFFA87B666B7}"/>
              </a:ext>
            </a:extLst>
          </p:cNvPr>
          <p:cNvSpPr txBox="1">
            <a:spLocks/>
          </p:cNvSpPr>
          <p:nvPr/>
        </p:nvSpPr>
        <p:spPr>
          <a:xfrm>
            <a:off x="109181" y="6430150"/>
            <a:ext cx="39578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7030A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162CEF-58C8-EF46-9B52-D78FBBFD3DD6}" type="slidenum">
              <a:rPr lang="en-US" sz="1300" smtClean="0"/>
              <a:pPr algn="r"/>
              <a:t>16</a:t>
            </a:fld>
            <a:endParaRPr lang="en-US" sz="1300" dirty="0"/>
          </a:p>
        </p:txBody>
      </p:sp>
      <p:sp>
        <p:nvSpPr>
          <p:cNvPr id="2" name="Content Placeholder 2">
            <a:extLst>
              <a:ext uri="{FF2B5EF4-FFF2-40B4-BE49-F238E27FC236}">
                <a16:creationId xmlns:a16="http://schemas.microsoft.com/office/drawing/2014/main" id="{C8C9E204-C73F-90CA-D654-C7B5C3623D93}"/>
              </a:ext>
            </a:extLst>
          </p:cNvPr>
          <p:cNvSpPr>
            <a:spLocks noGrp="1"/>
          </p:cNvSpPr>
          <p:nvPr>
            <p:ph idx="1"/>
          </p:nvPr>
        </p:nvSpPr>
        <p:spPr>
          <a:xfrm>
            <a:off x="838201" y="978794"/>
            <a:ext cx="10958847" cy="4986170"/>
          </a:xfrm>
        </p:spPr>
        <p:txBody>
          <a:bodyPr vert="horz" lIns="91440" tIns="45720" rIns="91440" bIns="45720" rtlCol="0">
            <a:normAutofit/>
          </a:bodyPr>
          <a:lstStyle/>
          <a:p>
            <a:pPr marL="0" indent="0">
              <a:lnSpc>
                <a:spcPct val="110000"/>
              </a:lnSpc>
              <a:buNone/>
            </a:pPr>
            <a:r>
              <a:rPr lang="en-GB" sz="2400" b="1" dirty="0">
                <a:latin typeface="Tw Cen MT"/>
                <a:cs typeface="Tw Cen MT"/>
              </a:rPr>
              <a:t>Who Benefits and who loses?</a:t>
            </a:r>
          </a:p>
          <a:p>
            <a:pPr marL="0" indent="0">
              <a:lnSpc>
                <a:spcPct val="110000"/>
              </a:lnSpc>
              <a:buNone/>
            </a:pPr>
            <a:endParaRPr lang="en-US" sz="2400" dirty="0">
              <a:latin typeface="Tw Cen MT"/>
              <a:cs typeface="Tw Cen MT"/>
            </a:endParaRPr>
          </a:p>
          <a:p>
            <a:pPr marL="0" indent="0">
              <a:lnSpc>
                <a:spcPct val="110000"/>
              </a:lnSpc>
              <a:buNone/>
            </a:pPr>
            <a:endParaRPr lang="en-US" sz="2400" dirty="0">
              <a:latin typeface="Tw Cen MT"/>
              <a:cs typeface="Tw Cen MT"/>
            </a:endParaRPr>
          </a:p>
        </p:txBody>
      </p:sp>
      <p:sp>
        <p:nvSpPr>
          <p:cNvPr id="5" name="Title 2">
            <a:extLst>
              <a:ext uri="{FF2B5EF4-FFF2-40B4-BE49-F238E27FC236}">
                <a16:creationId xmlns:a16="http://schemas.microsoft.com/office/drawing/2014/main" id="{4A1DF466-6B6A-45A6-F10C-BFDA003747E7}"/>
              </a:ext>
            </a:extLst>
          </p:cNvPr>
          <p:cNvSpPr txBox="1">
            <a:spLocks/>
          </p:cNvSpPr>
          <p:nvPr/>
        </p:nvSpPr>
        <p:spPr>
          <a:xfrm>
            <a:off x="256573" y="105813"/>
            <a:ext cx="10557954" cy="767639"/>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000" b="1" kern="1200" baseline="0">
                <a:solidFill>
                  <a:srgbClr val="008000"/>
                </a:solidFill>
                <a:effectLst/>
                <a:latin typeface="+mn-lt"/>
                <a:ea typeface="+mj-ea"/>
                <a:cs typeface="+mj-cs"/>
              </a:defRPr>
            </a:lvl1pPr>
          </a:lstStyle>
          <a:p>
            <a:r>
              <a:rPr lang="en-GB" sz="1800"/>
              <a:t>MOOC 3: BUSINESS AND REGULATORY ETHICAL ASPECTS</a:t>
            </a:r>
            <a:br>
              <a:rPr lang="en-GB" sz="1800"/>
            </a:br>
            <a:r>
              <a:rPr lang="en-GB" sz="1800"/>
              <a:t>UNIT </a:t>
            </a:r>
            <a:r>
              <a:rPr lang="el-GR" sz="1800"/>
              <a:t>2</a:t>
            </a:r>
            <a:r>
              <a:rPr lang="en-GB" sz="1800"/>
              <a:t>: ETHICAL and SOCIETAL ASPECTS of ENERGY and ET</a:t>
            </a:r>
            <a:endParaRPr lang="en-GB" sz="1800" dirty="0"/>
          </a:p>
        </p:txBody>
      </p:sp>
      <p:pic>
        <p:nvPicPr>
          <p:cNvPr id="4" name="Picture 3">
            <a:extLst>
              <a:ext uri="{FF2B5EF4-FFF2-40B4-BE49-F238E27FC236}">
                <a16:creationId xmlns:a16="http://schemas.microsoft.com/office/drawing/2014/main" id="{90A54D15-1C3D-B29F-AB48-FAC585B71858}"/>
              </a:ext>
            </a:extLst>
          </p:cNvPr>
          <p:cNvPicPr>
            <a:picLocks noChangeAspect="1"/>
          </p:cNvPicPr>
          <p:nvPr/>
        </p:nvPicPr>
        <p:blipFill>
          <a:blip r:embed="rId2"/>
          <a:stretch>
            <a:fillRect/>
          </a:stretch>
        </p:blipFill>
        <p:spPr>
          <a:xfrm>
            <a:off x="2082297" y="1381288"/>
            <a:ext cx="7877572" cy="4831577"/>
          </a:xfrm>
          <a:prstGeom prst="rect">
            <a:avLst/>
          </a:prstGeom>
        </p:spPr>
      </p:pic>
    </p:spTree>
    <p:extLst>
      <p:ext uri="{BB962C8B-B14F-4D97-AF65-F5344CB8AC3E}">
        <p14:creationId xmlns:p14="http://schemas.microsoft.com/office/powerpoint/2010/main" val="4051226411"/>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F3231-D504-1DCA-1A41-4873D21803A4}"/>
            </a:ext>
          </a:extLst>
        </p:cNvPr>
        <p:cNvGrpSpPr/>
        <p:nvPr/>
      </p:nvGrpSpPr>
      <p:grpSpPr>
        <a:xfrm>
          <a:off x="0" y="0"/>
          <a:ext cx="0" cy="0"/>
          <a:chOff x="0" y="0"/>
          <a:chExt cx="0" cy="0"/>
        </a:xfrm>
      </p:grpSpPr>
      <p:sp>
        <p:nvSpPr>
          <p:cNvPr id="9" name="Tijdelijke aanduiding voor dianummer 26">
            <a:extLst>
              <a:ext uri="{FF2B5EF4-FFF2-40B4-BE49-F238E27FC236}">
                <a16:creationId xmlns:a16="http://schemas.microsoft.com/office/drawing/2014/main" id="{D34F013A-2F00-9A28-13AB-BDD956B4FDCF}"/>
              </a:ext>
            </a:extLst>
          </p:cNvPr>
          <p:cNvSpPr txBox="1">
            <a:spLocks/>
          </p:cNvSpPr>
          <p:nvPr/>
        </p:nvSpPr>
        <p:spPr>
          <a:xfrm>
            <a:off x="109181" y="6430150"/>
            <a:ext cx="39578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7030A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162CEF-58C8-EF46-9B52-D78FBBFD3DD6}" type="slidenum">
              <a:rPr lang="en-US" sz="1300" smtClean="0"/>
              <a:pPr algn="r"/>
              <a:t>17</a:t>
            </a:fld>
            <a:endParaRPr lang="en-US" sz="1300" dirty="0"/>
          </a:p>
        </p:txBody>
      </p:sp>
      <p:sp>
        <p:nvSpPr>
          <p:cNvPr id="2" name="Content Placeholder 2">
            <a:extLst>
              <a:ext uri="{FF2B5EF4-FFF2-40B4-BE49-F238E27FC236}">
                <a16:creationId xmlns:a16="http://schemas.microsoft.com/office/drawing/2014/main" id="{6E29D266-A2F6-B47A-4467-7FAF80BE1FFA}"/>
              </a:ext>
            </a:extLst>
          </p:cNvPr>
          <p:cNvSpPr>
            <a:spLocks noGrp="1"/>
          </p:cNvSpPr>
          <p:nvPr>
            <p:ph idx="1"/>
          </p:nvPr>
        </p:nvSpPr>
        <p:spPr>
          <a:xfrm>
            <a:off x="838201" y="978794"/>
            <a:ext cx="10958847" cy="4986170"/>
          </a:xfrm>
        </p:spPr>
        <p:txBody>
          <a:bodyPr vert="horz" lIns="91440" tIns="45720" rIns="91440" bIns="45720" rtlCol="0">
            <a:normAutofit/>
          </a:bodyPr>
          <a:lstStyle/>
          <a:p>
            <a:pPr marL="0" indent="0">
              <a:lnSpc>
                <a:spcPct val="110000"/>
              </a:lnSpc>
              <a:buNone/>
            </a:pPr>
            <a:r>
              <a:rPr lang="en-GB" sz="2400" b="1" dirty="0">
                <a:latin typeface="Tw Cen MT"/>
                <a:cs typeface="Tw Cen MT"/>
              </a:rPr>
              <a:t>Who Benefits and who loses?</a:t>
            </a:r>
          </a:p>
          <a:p>
            <a:pPr marL="0" indent="0">
              <a:lnSpc>
                <a:spcPct val="110000"/>
              </a:lnSpc>
              <a:buNone/>
            </a:pPr>
            <a:r>
              <a:rPr lang="en-US" sz="2400" dirty="0">
                <a:latin typeface="Tw Cen MT"/>
                <a:cs typeface="Tw Cen MT"/>
              </a:rPr>
              <a:t>Studies find that low-income households are more likely to live in energy inefficient dwelling units, have inefficient appliances, or poorer structural building conditions, all of which requires more energy to heat or cool to adequate living conditions. </a:t>
            </a:r>
          </a:p>
          <a:p>
            <a:pPr marL="0" indent="0">
              <a:lnSpc>
                <a:spcPct val="110000"/>
              </a:lnSpc>
              <a:buNone/>
            </a:pPr>
            <a:r>
              <a:rPr lang="en-US" sz="2400" dirty="0">
                <a:latin typeface="Tw Cen MT"/>
                <a:cs typeface="Tw Cen MT"/>
              </a:rPr>
              <a:t>These conditions both exacerbate energy insecurity and, where the costs of energy rise as a result of the energy transition, these populations may be further disproportionately burdened, and potentially face more severe circumstances such as utility financial burden and the threat of utility disconnection. </a:t>
            </a:r>
            <a:endParaRPr lang="en-GB" sz="2400" dirty="0">
              <a:latin typeface="Tw Cen MT"/>
            </a:endParaRPr>
          </a:p>
        </p:txBody>
      </p:sp>
      <p:sp>
        <p:nvSpPr>
          <p:cNvPr id="5" name="Title 2">
            <a:extLst>
              <a:ext uri="{FF2B5EF4-FFF2-40B4-BE49-F238E27FC236}">
                <a16:creationId xmlns:a16="http://schemas.microsoft.com/office/drawing/2014/main" id="{DDABFBC8-7938-27F0-6C4C-CFF4BCA5F782}"/>
              </a:ext>
            </a:extLst>
          </p:cNvPr>
          <p:cNvSpPr txBox="1">
            <a:spLocks/>
          </p:cNvSpPr>
          <p:nvPr/>
        </p:nvSpPr>
        <p:spPr>
          <a:xfrm>
            <a:off x="256573" y="105813"/>
            <a:ext cx="10557954" cy="767639"/>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000" b="1" kern="1200" baseline="0">
                <a:solidFill>
                  <a:srgbClr val="008000"/>
                </a:solidFill>
                <a:effectLst/>
                <a:latin typeface="+mn-lt"/>
                <a:ea typeface="+mj-ea"/>
                <a:cs typeface="+mj-cs"/>
              </a:defRPr>
            </a:lvl1pPr>
          </a:lstStyle>
          <a:p>
            <a:r>
              <a:rPr lang="en-GB" sz="1800"/>
              <a:t>MOOC 3: BUSINESS AND REGULATORY ETHICAL ASPECTS</a:t>
            </a:r>
            <a:br>
              <a:rPr lang="en-GB" sz="1800"/>
            </a:br>
            <a:r>
              <a:rPr lang="en-GB" sz="1800"/>
              <a:t>UNIT </a:t>
            </a:r>
            <a:r>
              <a:rPr lang="el-GR" sz="1800"/>
              <a:t>2</a:t>
            </a:r>
            <a:r>
              <a:rPr lang="en-GB" sz="1800"/>
              <a:t>: ETHICAL and SOCIETAL ASPECTS of ENERGY and ET</a:t>
            </a:r>
            <a:endParaRPr lang="en-GB" sz="1800" dirty="0"/>
          </a:p>
        </p:txBody>
      </p:sp>
    </p:spTree>
    <p:extLst>
      <p:ext uri="{BB962C8B-B14F-4D97-AF65-F5344CB8AC3E}">
        <p14:creationId xmlns:p14="http://schemas.microsoft.com/office/powerpoint/2010/main" val="1873873505"/>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EAADA-218B-1FCB-7AD0-9770A9717D64}"/>
            </a:ext>
          </a:extLst>
        </p:cNvPr>
        <p:cNvGrpSpPr/>
        <p:nvPr/>
      </p:nvGrpSpPr>
      <p:grpSpPr>
        <a:xfrm>
          <a:off x="0" y="0"/>
          <a:ext cx="0" cy="0"/>
          <a:chOff x="0" y="0"/>
          <a:chExt cx="0" cy="0"/>
        </a:xfrm>
      </p:grpSpPr>
      <p:sp>
        <p:nvSpPr>
          <p:cNvPr id="9" name="Tijdelijke aanduiding voor dianummer 26">
            <a:extLst>
              <a:ext uri="{FF2B5EF4-FFF2-40B4-BE49-F238E27FC236}">
                <a16:creationId xmlns:a16="http://schemas.microsoft.com/office/drawing/2014/main" id="{005C8DAF-DD64-BD78-A8DF-6CD923DA914D}"/>
              </a:ext>
            </a:extLst>
          </p:cNvPr>
          <p:cNvSpPr txBox="1">
            <a:spLocks/>
          </p:cNvSpPr>
          <p:nvPr/>
        </p:nvSpPr>
        <p:spPr>
          <a:xfrm>
            <a:off x="109181" y="6430150"/>
            <a:ext cx="39578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7030A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162CEF-58C8-EF46-9B52-D78FBBFD3DD6}" type="slidenum">
              <a:rPr lang="en-US" sz="1300" smtClean="0"/>
              <a:pPr algn="r"/>
              <a:t>18</a:t>
            </a:fld>
            <a:endParaRPr lang="en-US" sz="1300" dirty="0"/>
          </a:p>
        </p:txBody>
      </p:sp>
      <p:sp>
        <p:nvSpPr>
          <p:cNvPr id="2" name="Content Placeholder 2">
            <a:extLst>
              <a:ext uri="{FF2B5EF4-FFF2-40B4-BE49-F238E27FC236}">
                <a16:creationId xmlns:a16="http://schemas.microsoft.com/office/drawing/2014/main" id="{DFD8690C-13E3-73C8-C4F1-9F8A3FE42FA8}"/>
              </a:ext>
            </a:extLst>
          </p:cNvPr>
          <p:cNvSpPr>
            <a:spLocks noGrp="1"/>
          </p:cNvSpPr>
          <p:nvPr>
            <p:ph idx="1"/>
          </p:nvPr>
        </p:nvSpPr>
        <p:spPr>
          <a:xfrm>
            <a:off x="838201" y="978794"/>
            <a:ext cx="10958847" cy="4986170"/>
          </a:xfrm>
        </p:spPr>
        <p:txBody>
          <a:bodyPr vert="horz" lIns="91440" tIns="45720" rIns="91440" bIns="45720" rtlCol="0">
            <a:normAutofit/>
          </a:bodyPr>
          <a:lstStyle/>
          <a:p>
            <a:pPr marL="0" indent="0">
              <a:lnSpc>
                <a:spcPct val="110000"/>
              </a:lnSpc>
              <a:buNone/>
            </a:pPr>
            <a:r>
              <a:rPr lang="en-GB" sz="2400" b="1" dirty="0">
                <a:latin typeface="Tw Cen MT"/>
                <a:cs typeface="Tw Cen MT"/>
              </a:rPr>
              <a:t>Who Benefits and who loses?</a:t>
            </a:r>
          </a:p>
          <a:p>
            <a:pPr marL="0" indent="0">
              <a:lnSpc>
                <a:spcPct val="110000"/>
              </a:lnSpc>
              <a:buNone/>
            </a:pPr>
            <a:r>
              <a:rPr lang="en-US" sz="2400" dirty="0">
                <a:latin typeface="Tw Cen MT"/>
                <a:cs typeface="Tw Cen MT"/>
              </a:rPr>
              <a:t>In addition, as climate change continues to alter weather patterns, and affect residential thermal conditions, vulnerability toward energy insecurity may continue to grow. </a:t>
            </a:r>
          </a:p>
          <a:p>
            <a:pPr marL="0" indent="0">
              <a:lnSpc>
                <a:spcPct val="110000"/>
              </a:lnSpc>
              <a:buNone/>
            </a:pPr>
            <a:r>
              <a:rPr lang="en-US" sz="2400" dirty="0">
                <a:latin typeface="Tw Cen MT"/>
                <a:cs typeface="Tw Cen MT"/>
              </a:rPr>
              <a:t>For example, hotter summers and more excessive heat days will likely increase the amount of time that people use fans or run their air conditioners, which can in turn increase their energy bills. </a:t>
            </a:r>
          </a:p>
          <a:p>
            <a:pPr marL="0" indent="0">
              <a:lnSpc>
                <a:spcPct val="110000"/>
              </a:lnSpc>
              <a:buNone/>
            </a:pPr>
            <a:r>
              <a:rPr lang="en-US" sz="2400" dirty="0">
                <a:latin typeface="Tw Cen MT"/>
                <a:cs typeface="Tw Cen MT"/>
              </a:rPr>
              <a:t>This example highlights the possibility that climate change </a:t>
            </a:r>
            <a:r>
              <a:rPr lang="en-US" sz="2400" dirty="0">
                <a:latin typeface="Tw Cen MT"/>
              </a:rPr>
              <a:t>has</a:t>
            </a:r>
            <a:r>
              <a:rPr lang="el-GR" sz="2400" dirty="0"/>
              <a:t> </a:t>
            </a:r>
            <a:r>
              <a:rPr lang="en-US" sz="2400" dirty="0">
                <a:latin typeface="Tw Cen MT"/>
              </a:rPr>
              <a:t>the potential to exacerbate energy justice concerns over time.</a:t>
            </a:r>
            <a:endParaRPr lang="en-GB" sz="2400" dirty="0">
              <a:latin typeface="Tw Cen MT"/>
            </a:endParaRPr>
          </a:p>
        </p:txBody>
      </p:sp>
      <p:sp>
        <p:nvSpPr>
          <p:cNvPr id="5" name="Title 2">
            <a:extLst>
              <a:ext uri="{FF2B5EF4-FFF2-40B4-BE49-F238E27FC236}">
                <a16:creationId xmlns:a16="http://schemas.microsoft.com/office/drawing/2014/main" id="{AC94B78A-14A3-C01A-7E34-EA7E8B13A735}"/>
              </a:ext>
            </a:extLst>
          </p:cNvPr>
          <p:cNvSpPr txBox="1">
            <a:spLocks/>
          </p:cNvSpPr>
          <p:nvPr/>
        </p:nvSpPr>
        <p:spPr>
          <a:xfrm>
            <a:off x="256573" y="105813"/>
            <a:ext cx="10557954" cy="767639"/>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000" b="1" kern="1200" baseline="0">
                <a:solidFill>
                  <a:srgbClr val="008000"/>
                </a:solidFill>
                <a:effectLst/>
                <a:latin typeface="+mn-lt"/>
                <a:ea typeface="+mj-ea"/>
                <a:cs typeface="+mj-cs"/>
              </a:defRPr>
            </a:lvl1pPr>
          </a:lstStyle>
          <a:p>
            <a:r>
              <a:rPr lang="en-GB" sz="1800"/>
              <a:t>MOOC 3: BUSINESS AND REGULATORY ETHICAL ASPECTS</a:t>
            </a:r>
            <a:br>
              <a:rPr lang="en-GB" sz="1800"/>
            </a:br>
            <a:r>
              <a:rPr lang="en-GB" sz="1800"/>
              <a:t>UNIT </a:t>
            </a:r>
            <a:r>
              <a:rPr lang="el-GR" sz="1800"/>
              <a:t>2</a:t>
            </a:r>
            <a:r>
              <a:rPr lang="en-GB" sz="1800"/>
              <a:t>: ETHICAL and SOCIETAL ASPECTS of ENERGY and ET</a:t>
            </a:r>
            <a:endParaRPr lang="en-GB" sz="1800" dirty="0"/>
          </a:p>
        </p:txBody>
      </p:sp>
    </p:spTree>
    <p:extLst>
      <p:ext uri="{BB962C8B-B14F-4D97-AF65-F5344CB8AC3E}">
        <p14:creationId xmlns:p14="http://schemas.microsoft.com/office/powerpoint/2010/main" val="2445697980"/>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A54C5-4663-936E-3F70-0E2F75DCB937}"/>
            </a:ext>
          </a:extLst>
        </p:cNvPr>
        <p:cNvGrpSpPr/>
        <p:nvPr/>
      </p:nvGrpSpPr>
      <p:grpSpPr>
        <a:xfrm>
          <a:off x="0" y="0"/>
          <a:ext cx="0" cy="0"/>
          <a:chOff x="0" y="0"/>
          <a:chExt cx="0" cy="0"/>
        </a:xfrm>
      </p:grpSpPr>
      <p:sp>
        <p:nvSpPr>
          <p:cNvPr id="9" name="Tijdelijke aanduiding voor dianummer 26">
            <a:extLst>
              <a:ext uri="{FF2B5EF4-FFF2-40B4-BE49-F238E27FC236}">
                <a16:creationId xmlns:a16="http://schemas.microsoft.com/office/drawing/2014/main" id="{8E7C5E64-DA95-07E9-85E5-84AAF1FBA63D}"/>
              </a:ext>
            </a:extLst>
          </p:cNvPr>
          <p:cNvSpPr txBox="1">
            <a:spLocks/>
          </p:cNvSpPr>
          <p:nvPr/>
        </p:nvSpPr>
        <p:spPr>
          <a:xfrm>
            <a:off x="109181" y="6430150"/>
            <a:ext cx="39578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7030A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162CEF-58C8-EF46-9B52-D78FBBFD3DD6}" type="slidenum">
              <a:rPr lang="en-US" sz="1300" smtClean="0"/>
              <a:pPr algn="r"/>
              <a:t>19</a:t>
            </a:fld>
            <a:endParaRPr lang="en-US" sz="1300" dirty="0"/>
          </a:p>
        </p:txBody>
      </p:sp>
      <p:sp>
        <p:nvSpPr>
          <p:cNvPr id="2" name="Content Placeholder 2">
            <a:extLst>
              <a:ext uri="{FF2B5EF4-FFF2-40B4-BE49-F238E27FC236}">
                <a16:creationId xmlns:a16="http://schemas.microsoft.com/office/drawing/2014/main" id="{2DD83568-60FE-6C18-4B1F-4F8B1CE485E4}"/>
              </a:ext>
            </a:extLst>
          </p:cNvPr>
          <p:cNvSpPr>
            <a:spLocks noGrp="1"/>
          </p:cNvSpPr>
          <p:nvPr>
            <p:ph idx="1"/>
          </p:nvPr>
        </p:nvSpPr>
        <p:spPr>
          <a:xfrm>
            <a:off x="838201" y="978794"/>
            <a:ext cx="10958847" cy="4986170"/>
          </a:xfrm>
        </p:spPr>
        <p:txBody>
          <a:bodyPr vert="horz" lIns="91440" tIns="45720" rIns="91440" bIns="45720" rtlCol="0">
            <a:normAutofit/>
          </a:bodyPr>
          <a:lstStyle/>
          <a:p>
            <a:pPr marL="0" indent="0">
              <a:lnSpc>
                <a:spcPct val="110000"/>
              </a:lnSpc>
              <a:buNone/>
            </a:pPr>
            <a:r>
              <a:rPr lang="en-GB" sz="2400" b="1" dirty="0">
                <a:latin typeface="Tw Cen MT"/>
                <a:cs typeface="Tw Cen MT"/>
              </a:rPr>
              <a:t>Who Benefits and who loses?</a:t>
            </a:r>
          </a:p>
          <a:p>
            <a:pPr marL="0" indent="0">
              <a:lnSpc>
                <a:spcPct val="110000"/>
              </a:lnSpc>
              <a:buNone/>
            </a:pPr>
            <a:r>
              <a:rPr lang="en-US" sz="2400" i="1" dirty="0">
                <a:solidFill>
                  <a:srgbClr val="FF0000"/>
                </a:solidFill>
                <a:effectLst>
                  <a:outerShdw blurRad="38100" dist="38100" dir="2700000" algn="tl">
                    <a:srgbClr val="000000">
                      <a:alpha val="43137"/>
                    </a:srgbClr>
                  </a:outerShdw>
                </a:effectLst>
                <a:latin typeface="Tw Cen MT"/>
                <a:cs typeface="Tw Cen MT"/>
              </a:rPr>
              <a:t>Lack of access to energy transition opportunities. </a:t>
            </a:r>
          </a:p>
          <a:p>
            <a:pPr marL="0" indent="0">
              <a:lnSpc>
                <a:spcPct val="110000"/>
              </a:lnSpc>
              <a:buNone/>
            </a:pPr>
            <a:r>
              <a:rPr lang="en-US" sz="2400" dirty="0">
                <a:latin typeface="Tw Cen MT"/>
                <a:cs typeface="Tw Cen MT"/>
              </a:rPr>
              <a:t>The justice implications of the energy transition are not exclusively attributed to an uneven distribution of burdens. </a:t>
            </a:r>
          </a:p>
          <a:p>
            <a:pPr marL="0" indent="0">
              <a:lnSpc>
                <a:spcPct val="110000"/>
              </a:lnSpc>
              <a:buNone/>
            </a:pPr>
            <a:r>
              <a:rPr lang="en-US" sz="2400" dirty="0">
                <a:latin typeface="Tw Cen MT"/>
                <a:cs typeface="Tw Cen MT"/>
              </a:rPr>
              <a:t>Potential benefits of the transition— including but not limited to :</a:t>
            </a:r>
          </a:p>
          <a:p>
            <a:pPr>
              <a:lnSpc>
                <a:spcPct val="110000"/>
              </a:lnSpc>
              <a:buFont typeface="Wingdings" panose="05000000000000000000" pitchFamily="2" charset="2"/>
              <a:buChar char="ü"/>
            </a:pPr>
            <a:r>
              <a:rPr lang="en-US" sz="2400" dirty="0">
                <a:latin typeface="Tw Cen MT"/>
                <a:cs typeface="Tw Cen MT"/>
              </a:rPr>
              <a:t>new employment opportunities, </a:t>
            </a:r>
          </a:p>
          <a:p>
            <a:pPr>
              <a:lnSpc>
                <a:spcPct val="110000"/>
              </a:lnSpc>
              <a:buFont typeface="Wingdings" panose="05000000000000000000" pitchFamily="2" charset="2"/>
              <a:buChar char="ü"/>
            </a:pPr>
            <a:r>
              <a:rPr lang="en-US" sz="2400" dirty="0">
                <a:latin typeface="Tw Cen MT"/>
                <a:cs typeface="Tw Cen MT"/>
              </a:rPr>
              <a:t>involvement in decision-making processes, </a:t>
            </a:r>
          </a:p>
          <a:p>
            <a:pPr>
              <a:lnSpc>
                <a:spcPct val="110000"/>
              </a:lnSpc>
              <a:buFont typeface="Wingdings" panose="05000000000000000000" pitchFamily="2" charset="2"/>
              <a:buChar char="ü"/>
            </a:pPr>
            <a:r>
              <a:rPr lang="en-US" sz="2400" dirty="0">
                <a:latin typeface="Tw Cen MT"/>
                <a:cs typeface="Tw Cen MT"/>
              </a:rPr>
              <a:t>and access to advanced, low-carbon and efficient technologies</a:t>
            </a:r>
          </a:p>
          <a:p>
            <a:pPr marL="0" indent="0">
              <a:lnSpc>
                <a:spcPct val="110000"/>
              </a:lnSpc>
              <a:buNone/>
            </a:pPr>
            <a:r>
              <a:rPr lang="en-US" sz="2400" i="1" dirty="0">
                <a:solidFill>
                  <a:srgbClr val="FF0000"/>
                </a:solidFill>
                <a:effectLst>
                  <a:outerShdw blurRad="38100" dist="38100" dir="2700000" algn="tl">
                    <a:srgbClr val="000000">
                      <a:alpha val="43137"/>
                    </a:srgbClr>
                  </a:outerShdw>
                </a:effectLst>
                <a:latin typeface="Tw Cen MT"/>
                <a:cs typeface="Tw Cen MT"/>
              </a:rPr>
              <a:t>are</a:t>
            </a:r>
            <a:r>
              <a:rPr lang="en-US" sz="2400" dirty="0">
                <a:latin typeface="Tw Cen MT"/>
                <a:cs typeface="Tw Cen MT"/>
              </a:rPr>
              <a:t> also </a:t>
            </a:r>
            <a:r>
              <a:rPr lang="en-US" sz="2400" i="1" dirty="0">
                <a:solidFill>
                  <a:srgbClr val="FF0000"/>
                </a:solidFill>
                <a:effectLst>
                  <a:outerShdw blurRad="38100" dist="38100" dir="2700000" algn="tl">
                    <a:srgbClr val="000000">
                      <a:alpha val="43137"/>
                    </a:srgbClr>
                  </a:outerShdw>
                </a:effectLst>
                <a:latin typeface="Tw Cen MT"/>
                <a:cs typeface="Tw Cen MT"/>
              </a:rPr>
              <a:t>unevenly spread across populations</a:t>
            </a:r>
            <a:r>
              <a:rPr lang="en-US" sz="2400" dirty="0">
                <a:latin typeface="Tw Cen MT"/>
                <a:cs typeface="Tw Cen MT"/>
              </a:rPr>
              <a:t>, as well as across socioeconomic groups.</a:t>
            </a:r>
            <a:endParaRPr lang="en-GB" sz="2400" dirty="0">
              <a:latin typeface="Tw Cen MT"/>
              <a:cs typeface="Tw Cen MT"/>
            </a:endParaRPr>
          </a:p>
        </p:txBody>
      </p:sp>
      <p:sp>
        <p:nvSpPr>
          <p:cNvPr id="5" name="Title 2">
            <a:extLst>
              <a:ext uri="{FF2B5EF4-FFF2-40B4-BE49-F238E27FC236}">
                <a16:creationId xmlns:a16="http://schemas.microsoft.com/office/drawing/2014/main" id="{E133313B-801A-260F-C4F6-DE1CBAA673D7}"/>
              </a:ext>
            </a:extLst>
          </p:cNvPr>
          <p:cNvSpPr txBox="1">
            <a:spLocks/>
          </p:cNvSpPr>
          <p:nvPr/>
        </p:nvSpPr>
        <p:spPr>
          <a:xfrm>
            <a:off x="256573" y="105813"/>
            <a:ext cx="10557954" cy="767639"/>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000" b="1" kern="1200" baseline="0">
                <a:solidFill>
                  <a:srgbClr val="008000"/>
                </a:solidFill>
                <a:effectLst/>
                <a:latin typeface="+mn-lt"/>
                <a:ea typeface="+mj-ea"/>
                <a:cs typeface="+mj-cs"/>
              </a:defRPr>
            </a:lvl1pPr>
          </a:lstStyle>
          <a:p>
            <a:r>
              <a:rPr lang="en-GB" sz="1800"/>
              <a:t>MOOC 3: BUSINESS AND REGULATORY ETHICAL ASPECTS</a:t>
            </a:r>
            <a:br>
              <a:rPr lang="en-GB" sz="1800"/>
            </a:br>
            <a:r>
              <a:rPr lang="en-GB" sz="1800"/>
              <a:t>UNIT </a:t>
            </a:r>
            <a:r>
              <a:rPr lang="el-GR" sz="1800"/>
              <a:t>2</a:t>
            </a:r>
            <a:r>
              <a:rPr lang="en-GB" sz="1800"/>
              <a:t>: ETHICAL and SOCIETAL ASPECTS of ENERGY and ET</a:t>
            </a:r>
            <a:endParaRPr lang="en-GB" sz="1800" dirty="0"/>
          </a:p>
        </p:txBody>
      </p:sp>
    </p:spTree>
    <p:extLst>
      <p:ext uri="{BB962C8B-B14F-4D97-AF65-F5344CB8AC3E}">
        <p14:creationId xmlns:p14="http://schemas.microsoft.com/office/powerpoint/2010/main" val="90272856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dianummer 26">
            <a:extLst>
              <a:ext uri="{FF2B5EF4-FFF2-40B4-BE49-F238E27FC236}">
                <a16:creationId xmlns:a16="http://schemas.microsoft.com/office/drawing/2014/main" id="{58841B55-50CE-49C8-968F-9E94497D093C}"/>
              </a:ext>
            </a:extLst>
          </p:cNvPr>
          <p:cNvSpPr txBox="1">
            <a:spLocks/>
          </p:cNvSpPr>
          <p:nvPr/>
        </p:nvSpPr>
        <p:spPr>
          <a:xfrm>
            <a:off x="109181" y="6430150"/>
            <a:ext cx="39578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7030A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162CEF-58C8-EF46-9B52-D78FBBFD3DD6}" type="slidenum">
              <a:rPr lang="en-US" sz="1300" smtClean="0"/>
              <a:pPr algn="r"/>
              <a:t>2</a:t>
            </a:fld>
            <a:endParaRPr lang="en-US" sz="1300" dirty="0"/>
          </a:p>
        </p:txBody>
      </p:sp>
      <p:sp>
        <p:nvSpPr>
          <p:cNvPr id="3" name="Title 2">
            <a:extLst>
              <a:ext uri="{FF2B5EF4-FFF2-40B4-BE49-F238E27FC236}">
                <a16:creationId xmlns:a16="http://schemas.microsoft.com/office/drawing/2014/main" id="{8F84DD99-5809-423C-85D8-63BDF4ED9427}"/>
              </a:ext>
            </a:extLst>
          </p:cNvPr>
          <p:cNvSpPr>
            <a:spLocks noGrp="1"/>
          </p:cNvSpPr>
          <p:nvPr>
            <p:ph type="title"/>
          </p:nvPr>
        </p:nvSpPr>
        <p:spPr>
          <a:xfrm>
            <a:off x="256573" y="105813"/>
            <a:ext cx="10557954" cy="767639"/>
          </a:xfrm>
        </p:spPr>
        <p:txBody>
          <a:bodyPr/>
          <a:lstStyle/>
          <a:p>
            <a:r>
              <a:rPr lang="en-GB" sz="1800" dirty="0"/>
              <a:t>MOOC 3: BUSINESS AND REGULATORY ETHICAL ASPECTS</a:t>
            </a:r>
            <a:br>
              <a:rPr lang="en-GB" sz="1800" dirty="0"/>
            </a:br>
            <a:r>
              <a:rPr lang="en-GB" sz="1800" dirty="0"/>
              <a:t>UNIT </a:t>
            </a:r>
            <a:r>
              <a:rPr lang="el-GR" sz="1800" dirty="0"/>
              <a:t>2</a:t>
            </a:r>
            <a:r>
              <a:rPr lang="en-GB" sz="1800" dirty="0"/>
              <a:t>: ETHICAL and SOCIETAL ASPECTS of ENERGY and ET</a:t>
            </a:r>
          </a:p>
        </p:txBody>
      </p:sp>
      <p:sp>
        <p:nvSpPr>
          <p:cNvPr id="2" name="Content Placeholder 2">
            <a:extLst>
              <a:ext uri="{FF2B5EF4-FFF2-40B4-BE49-F238E27FC236}">
                <a16:creationId xmlns:a16="http://schemas.microsoft.com/office/drawing/2014/main" id="{CE2B1F5B-9713-42D2-2B45-E00B1CFD1BC6}"/>
              </a:ext>
            </a:extLst>
          </p:cNvPr>
          <p:cNvSpPr>
            <a:spLocks noGrp="1"/>
          </p:cNvSpPr>
          <p:nvPr>
            <p:ph idx="1"/>
          </p:nvPr>
        </p:nvSpPr>
        <p:spPr>
          <a:xfrm>
            <a:off x="838201" y="978794"/>
            <a:ext cx="10958847" cy="4986170"/>
          </a:xfrm>
        </p:spPr>
        <p:txBody>
          <a:bodyPr>
            <a:normAutofit fontScale="92500"/>
          </a:bodyPr>
          <a:lstStyle/>
          <a:p>
            <a:pPr marL="0" indent="0">
              <a:buNone/>
            </a:pPr>
            <a:r>
              <a:rPr lang="en-US" sz="2400" b="1" dirty="0">
                <a:solidFill>
                  <a:srgbClr val="313131"/>
                </a:solidFill>
                <a:highlight>
                  <a:srgbClr val="FFFFFF"/>
                </a:highlight>
                <a:latin typeface="Tw Cen MT"/>
                <a:cs typeface="Tw Cen MT"/>
              </a:rPr>
              <a:t>Description of the Unit</a:t>
            </a:r>
          </a:p>
          <a:p>
            <a:pPr marL="0" indent="0">
              <a:buNone/>
            </a:pPr>
            <a:r>
              <a:rPr lang="en-GB" sz="2400" dirty="0">
                <a:solidFill>
                  <a:srgbClr val="313131"/>
                </a:solidFill>
                <a:highlight>
                  <a:srgbClr val="FFFFFF"/>
                </a:highlight>
                <a:latin typeface="Tw Cen MT"/>
                <a:cs typeface="Tw Cen MT"/>
              </a:rPr>
              <a:t>This unit provides the ethical questions arisen and impacts in the society and environment from the energy production, transmission and distribution transitions while also presents the significant questions of ethics and justice that energy transition raises. </a:t>
            </a:r>
            <a:endParaRPr lang="el-GR" sz="2400" dirty="0">
              <a:solidFill>
                <a:srgbClr val="313131"/>
              </a:solidFill>
              <a:highlight>
                <a:srgbClr val="FFFFFF"/>
              </a:highlight>
              <a:latin typeface="Tw Cen MT"/>
              <a:cs typeface="Tw Cen MT"/>
            </a:endParaRPr>
          </a:p>
          <a:p>
            <a:pPr marL="0" indent="0">
              <a:buNone/>
            </a:pPr>
            <a:r>
              <a:rPr lang="en-GB" sz="2400" dirty="0">
                <a:solidFill>
                  <a:srgbClr val="313131"/>
                </a:solidFill>
                <a:highlight>
                  <a:srgbClr val="FFFFFF"/>
                </a:highlight>
                <a:latin typeface="Tw Cen MT"/>
                <a:cs typeface="Tw Cen MT"/>
              </a:rPr>
              <a:t>The ET requires contemplate large-scale transformations of energy systems: the greening of energy production, the construction of smart grids and the rise of big data in energy services, the creation of electric and hybrid-electric vehicles, and the rise of unconventional oil and gas. </a:t>
            </a:r>
            <a:endParaRPr lang="el-GR" sz="2400" dirty="0">
              <a:solidFill>
                <a:srgbClr val="313131"/>
              </a:solidFill>
              <a:highlight>
                <a:srgbClr val="FFFFFF"/>
              </a:highlight>
              <a:latin typeface="Tw Cen MT"/>
              <a:cs typeface="Tw Cen MT"/>
            </a:endParaRPr>
          </a:p>
          <a:p>
            <a:pPr marL="0" indent="0">
              <a:buNone/>
            </a:pPr>
            <a:r>
              <a:rPr lang="en-GB" sz="2400" dirty="0">
                <a:solidFill>
                  <a:srgbClr val="313131"/>
                </a:solidFill>
                <a:highlight>
                  <a:srgbClr val="FFFFFF"/>
                </a:highlight>
                <a:latin typeface="Tw Cen MT"/>
                <a:cs typeface="Tw Cen MT"/>
              </a:rPr>
              <a:t>These transitions have the potential to influence not only energy production and delivery but also the social, economic, and political organization of the energy sector. This potential is presented and addressed in the scale of islands where the geographical restrictions and conditions can have even more high impact.</a:t>
            </a:r>
            <a:endParaRPr lang="en-US" sz="2400" dirty="0">
              <a:solidFill>
                <a:srgbClr val="313131"/>
              </a:solidFill>
              <a:highlight>
                <a:srgbClr val="FFFFFF"/>
              </a:highlight>
              <a:latin typeface="Tw Cen MT"/>
              <a:cs typeface="Tw Cen MT"/>
            </a:endParaRPr>
          </a:p>
          <a:p>
            <a:pPr marL="0" indent="0">
              <a:buNone/>
            </a:pPr>
            <a:r>
              <a:rPr lang="en-US" sz="2400" b="1" dirty="0">
                <a:solidFill>
                  <a:srgbClr val="313131"/>
                </a:solidFill>
                <a:highlight>
                  <a:srgbClr val="FFFFFF"/>
                </a:highlight>
                <a:latin typeface="Tw Cen MT"/>
                <a:cs typeface="Tw Cen MT"/>
              </a:rPr>
              <a:t>Learning Outcomes </a:t>
            </a:r>
          </a:p>
          <a:p>
            <a:pPr marL="0" indent="0">
              <a:buNone/>
            </a:pPr>
            <a:r>
              <a:rPr lang="en-GB" sz="1800" kern="0" dirty="0">
                <a:solidFill>
                  <a:srgbClr val="000000"/>
                </a:solidFill>
                <a:effectLst/>
                <a:latin typeface="Open Sans" panose="020B0606030504020204" pitchFamily="34" charset="0"/>
                <a:ea typeface="Open Sans" panose="020B0606030504020204" pitchFamily="34" charset="0"/>
              </a:rPr>
              <a:t>To analyse the current ethical and societal issues related to energy context and the energy transition, focusing on islands.</a:t>
            </a:r>
            <a:r>
              <a:rPr lang="en-US" sz="2400" dirty="0">
                <a:solidFill>
                  <a:srgbClr val="313131"/>
                </a:solidFill>
                <a:highlight>
                  <a:srgbClr val="FFFFFF"/>
                </a:highlight>
                <a:latin typeface="Tw Cen MT"/>
                <a:cs typeface="Tw Cen MT"/>
              </a:rPr>
              <a:t> </a:t>
            </a:r>
            <a:endParaRPr lang="en-GB" sz="2400" dirty="0">
              <a:latin typeface="Tw Cen MT"/>
              <a:cs typeface="Tw Cen MT"/>
            </a:endParaRPr>
          </a:p>
        </p:txBody>
      </p:sp>
    </p:spTree>
    <p:extLst>
      <p:ext uri="{BB962C8B-B14F-4D97-AF65-F5344CB8AC3E}">
        <p14:creationId xmlns:p14="http://schemas.microsoft.com/office/powerpoint/2010/main" val="1282033188"/>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B3D8C-7C99-36DE-B815-6A700C81AE6E}"/>
            </a:ext>
          </a:extLst>
        </p:cNvPr>
        <p:cNvGrpSpPr/>
        <p:nvPr/>
      </p:nvGrpSpPr>
      <p:grpSpPr>
        <a:xfrm>
          <a:off x="0" y="0"/>
          <a:ext cx="0" cy="0"/>
          <a:chOff x="0" y="0"/>
          <a:chExt cx="0" cy="0"/>
        </a:xfrm>
      </p:grpSpPr>
      <p:sp>
        <p:nvSpPr>
          <p:cNvPr id="9" name="Tijdelijke aanduiding voor dianummer 26">
            <a:extLst>
              <a:ext uri="{FF2B5EF4-FFF2-40B4-BE49-F238E27FC236}">
                <a16:creationId xmlns:a16="http://schemas.microsoft.com/office/drawing/2014/main" id="{5497EA8B-A34D-5458-C768-226603DC49B2}"/>
              </a:ext>
            </a:extLst>
          </p:cNvPr>
          <p:cNvSpPr txBox="1">
            <a:spLocks/>
          </p:cNvSpPr>
          <p:nvPr/>
        </p:nvSpPr>
        <p:spPr>
          <a:xfrm>
            <a:off x="109181" y="6430150"/>
            <a:ext cx="39578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7030A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162CEF-58C8-EF46-9B52-D78FBBFD3DD6}" type="slidenum">
              <a:rPr lang="en-US" sz="1300" smtClean="0"/>
              <a:pPr algn="r"/>
              <a:t>20</a:t>
            </a:fld>
            <a:endParaRPr lang="en-US" sz="1300" dirty="0"/>
          </a:p>
        </p:txBody>
      </p:sp>
      <p:sp>
        <p:nvSpPr>
          <p:cNvPr id="2" name="Content Placeholder 2">
            <a:extLst>
              <a:ext uri="{FF2B5EF4-FFF2-40B4-BE49-F238E27FC236}">
                <a16:creationId xmlns:a16="http://schemas.microsoft.com/office/drawing/2014/main" id="{EF2CE8D1-7B4C-4391-D31D-53348CA56A9B}"/>
              </a:ext>
            </a:extLst>
          </p:cNvPr>
          <p:cNvSpPr>
            <a:spLocks noGrp="1"/>
          </p:cNvSpPr>
          <p:nvPr>
            <p:ph idx="1"/>
          </p:nvPr>
        </p:nvSpPr>
        <p:spPr>
          <a:xfrm>
            <a:off x="838201" y="978794"/>
            <a:ext cx="10958847" cy="4986170"/>
          </a:xfrm>
        </p:spPr>
        <p:txBody>
          <a:bodyPr vert="horz" lIns="91440" tIns="45720" rIns="91440" bIns="45720" rtlCol="0">
            <a:normAutofit fontScale="92500" lnSpcReduction="20000"/>
          </a:bodyPr>
          <a:lstStyle/>
          <a:p>
            <a:pPr marL="0" indent="0">
              <a:lnSpc>
                <a:spcPct val="110000"/>
              </a:lnSpc>
              <a:buNone/>
            </a:pPr>
            <a:r>
              <a:rPr lang="en-GB" sz="2400" b="1" dirty="0">
                <a:latin typeface="Tw Cen MT"/>
                <a:cs typeface="Tw Cen MT"/>
              </a:rPr>
              <a:t>Who Benefits and who loses?</a:t>
            </a:r>
          </a:p>
          <a:p>
            <a:pPr marL="0" indent="0">
              <a:lnSpc>
                <a:spcPct val="110000"/>
              </a:lnSpc>
              <a:buNone/>
            </a:pPr>
            <a:r>
              <a:rPr lang="en-US" sz="2400" dirty="0">
                <a:latin typeface="Tw Cen MT"/>
                <a:cs typeface="Tw Cen MT"/>
              </a:rPr>
              <a:t>The energy transition facilitates a shift</a:t>
            </a:r>
            <a:r>
              <a:rPr lang="el-GR" sz="2400" dirty="0">
                <a:latin typeface="Tw Cen MT"/>
                <a:cs typeface="Tw Cen MT"/>
              </a:rPr>
              <a:t> </a:t>
            </a:r>
            <a:r>
              <a:rPr lang="en-US" sz="2400" dirty="0">
                <a:latin typeface="Tw Cen MT"/>
                <a:cs typeface="Tw Cen MT"/>
              </a:rPr>
              <a:t>toward more efficient and lower-carbon energy resources, employment</a:t>
            </a:r>
            <a:r>
              <a:rPr lang="el-GR" sz="2400" dirty="0">
                <a:latin typeface="Tw Cen MT"/>
                <a:cs typeface="Tw Cen MT"/>
              </a:rPr>
              <a:t> </a:t>
            </a:r>
            <a:r>
              <a:rPr lang="en-US" sz="2400" dirty="0">
                <a:latin typeface="Tw Cen MT"/>
                <a:cs typeface="Tw Cen MT"/>
              </a:rPr>
              <a:t>opportunities in related fields will increase, including jobs</a:t>
            </a:r>
            <a:r>
              <a:rPr lang="el-GR" sz="2400" dirty="0">
                <a:latin typeface="Tw Cen MT"/>
                <a:cs typeface="Tw Cen MT"/>
              </a:rPr>
              <a:t> </a:t>
            </a:r>
            <a:r>
              <a:rPr lang="en-US" sz="2400" dirty="0">
                <a:latin typeface="Tw Cen MT"/>
                <a:cs typeface="Tw Cen MT"/>
              </a:rPr>
              <a:t>in manufacturing, construction and installation, operations and</a:t>
            </a:r>
            <a:r>
              <a:rPr lang="el-GR" sz="2400" dirty="0">
                <a:latin typeface="Tw Cen MT"/>
                <a:cs typeface="Tw Cen MT"/>
              </a:rPr>
              <a:t> </a:t>
            </a:r>
            <a:r>
              <a:rPr lang="en-US" sz="2400" dirty="0">
                <a:latin typeface="Tw Cen MT"/>
                <a:cs typeface="Tw Cen MT"/>
              </a:rPr>
              <a:t>maintenance, sales and distribution, fuel extraction and supply, and</a:t>
            </a:r>
            <a:r>
              <a:rPr lang="el-GR" sz="2400" dirty="0">
                <a:latin typeface="Tw Cen MT"/>
                <a:cs typeface="Tw Cen MT"/>
              </a:rPr>
              <a:t> </a:t>
            </a:r>
            <a:r>
              <a:rPr lang="en-US" sz="2400" dirty="0">
                <a:latin typeface="Tw Cen MT"/>
                <a:cs typeface="Tw Cen MT"/>
              </a:rPr>
              <a:t>transmission. </a:t>
            </a:r>
          </a:p>
          <a:p>
            <a:pPr marL="0" indent="0">
              <a:lnSpc>
                <a:spcPct val="110000"/>
              </a:lnSpc>
              <a:buNone/>
            </a:pPr>
            <a:r>
              <a:rPr lang="en-US" sz="2400" dirty="0">
                <a:latin typeface="Tw Cen MT"/>
                <a:cs typeface="Tw Cen MT"/>
              </a:rPr>
              <a:t>Studies from across the</a:t>
            </a:r>
            <a:r>
              <a:rPr lang="el-GR" sz="2400" dirty="0">
                <a:latin typeface="Tw Cen MT"/>
                <a:cs typeface="Tw Cen MT"/>
              </a:rPr>
              <a:t> </a:t>
            </a:r>
            <a:r>
              <a:rPr lang="en-US" sz="2400" dirty="0">
                <a:latin typeface="Tw Cen MT"/>
                <a:cs typeface="Tw Cen MT"/>
              </a:rPr>
              <a:t>world provide evidence that net employment will increase due to</a:t>
            </a:r>
            <a:r>
              <a:rPr lang="el-GR" sz="2400" dirty="0">
                <a:latin typeface="Tw Cen MT"/>
                <a:cs typeface="Tw Cen MT"/>
              </a:rPr>
              <a:t> </a:t>
            </a:r>
            <a:r>
              <a:rPr lang="en-US" sz="2400" dirty="0">
                <a:latin typeface="Tw Cen MT"/>
                <a:cs typeface="Tw Cen MT"/>
              </a:rPr>
              <a:t>renewable energy and energy efficiency development, and policies</a:t>
            </a:r>
            <a:r>
              <a:rPr lang="el-GR" sz="2400" dirty="0">
                <a:latin typeface="Tw Cen MT"/>
                <a:cs typeface="Tw Cen MT"/>
              </a:rPr>
              <a:t> </a:t>
            </a:r>
            <a:r>
              <a:rPr lang="en-US" sz="2400" dirty="0">
                <a:latin typeface="Tw Cen MT"/>
                <a:cs typeface="Tw Cen MT"/>
              </a:rPr>
              <a:t>that are in place to facilitate a lower-carbon economy. </a:t>
            </a:r>
          </a:p>
          <a:p>
            <a:pPr marL="0" indent="0">
              <a:lnSpc>
                <a:spcPct val="110000"/>
              </a:lnSpc>
              <a:buNone/>
            </a:pPr>
            <a:r>
              <a:rPr lang="en-US" sz="2400" dirty="0">
                <a:latin typeface="Tw Cen MT"/>
                <a:cs typeface="Tw Cen MT"/>
              </a:rPr>
              <a:t>Recent</a:t>
            </a:r>
            <a:r>
              <a:rPr lang="el-GR" sz="2400" dirty="0">
                <a:latin typeface="Tw Cen MT"/>
                <a:cs typeface="Tw Cen MT"/>
              </a:rPr>
              <a:t> </a:t>
            </a:r>
            <a:r>
              <a:rPr lang="en-US" sz="2400" dirty="0">
                <a:latin typeface="Tw Cen MT"/>
                <a:cs typeface="Tw Cen MT"/>
              </a:rPr>
              <a:t>reports demonstrate that employment in low-carbon energy industries</a:t>
            </a:r>
            <a:r>
              <a:rPr lang="el-GR" sz="2400" dirty="0">
                <a:latin typeface="Tw Cen MT"/>
                <a:cs typeface="Tw Cen MT"/>
              </a:rPr>
              <a:t> </a:t>
            </a:r>
            <a:r>
              <a:rPr lang="en-US" sz="2400" dirty="0">
                <a:latin typeface="Tw Cen MT"/>
                <a:cs typeface="Tw Cen MT"/>
              </a:rPr>
              <a:t>is rising. </a:t>
            </a:r>
          </a:p>
          <a:p>
            <a:pPr marL="0" indent="0">
              <a:lnSpc>
                <a:spcPct val="110000"/>
              </a:lnSpc>
              <a:buNone/>
            </a:pPr>
            <a:r>
              <a:rPr lang="en-US" sz="2400" dirty="0">
                <a:latin typeface="Tw Cen MT"/>
                <a:cs typeface="Tw Cen MT"/>
              </a:rPr>
              <a:t>As of 2017, renewable energy industries employed</a:t>
            </a:r>
            <a:r>
              <a:rPr lang="el-GR" sz="2400" dirty="0">
                <a:latin typeface="Tw Cen MT"/>
                <a:cs typeface="Tw Cen MT"/>
              </a:rPr>
              <a:t> </a:t>
            </a:r>
            <a:r>
              <a:rPr lang="en-US" sz="2400" dirty="0">
                <a:latin typeface="Tw Cen MT"/>
                <a:cs typeface="Tw Cen MT"/>
              </a:rPr>
              <a:t>about 10.3 million people across the world, up from 7.14 million</a:t>
            </a:r>
            <a:r>
              <a:rPr lang="el-GR" sz="2400" dirty="0">
                <a:latin typeface="Tw Cen MT"/>
                <a:cs typeface="Tw Cen MT"/>
              </a:rPr>
              <a:t> </a:t>
            </a:r>
            <a:r>
              <a:rPr lang="en-US" sz="2400" dirty="0">
                <a:latin typeface="Tw Cen MT"/>
                <a:cs typeface="Tw Cen MT"/>
              </a:rPr>
              <a:t>in 2012. </a:t>
            </a:r>
          </a:p>
          <a:p>
            <a:pPr marL="0" indent="0">
              <a:lnSpc>
                <a:spcPct val="110000"/>
              </a:lnSpc>
              <a:buNone/>
            </a:pPr>
            <a:r>
              <a:rPr lang="en-US" sz="2400" dirty="0">
                <a:latin typeface="Tw Cen MT"/>
                <a:cs typeface="Tw Cen MT"/>
              </a:rPr>
              <a:t>Approximately 33% of these jobs are concentrated in the</a:t>
            </a:r>
            <a:r>
              <a:rPr lang="el-GR" sz="2400" dirty="0">
                <a:latin typeface="Tw Cen MT"/>
                <a:cs typeface="Tw Cen MT"/>
              </a:rPr>
              <a:t> </a:t>
            </a:r>
            <a:r>
              <a:rPr lang="en-US" sz="2400" dirty="0">
                <a:latin typeface="Tw Cen MT"/>
                <a:cs typeface="Tw Cen MT"/>
              </a:rPr>
              <a:t>solar photovoltaic industry and 19% in the liquid biofuels industry.</a:t>
            </a:r>
          </a:p>
        </p:txBody>
      </p:sp>
      <p:sp>
        <p:nvSpPr>
          <p:cNvPr id="5" name="Title 2">
            <a:extLst>
              <a:ext uri="{FF2B5EF4-FFF2-40B4-BE49-F238E27FC236}">
                <a16:creationId xmlns:a16="http://schemas.microsoft.com/office/drawing/2014/main" id="{46C16CEF-0E7E-39D0-0609-79D507D519FB}"/>
              </a:ext>
            </a:extLst>
          </p:cNvPr>
          <p:cNvSpPr txBox="1">
            <a:spLocks/>
          </p:cNvSpPr>
          <p:nvPr/>
        </p:nvSpPr>
        <p:spPr>
          <a:xfrm>
            <a:off x="256573" y="105813"/>
            <a:ext cx="10557954" cy="767639"/>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000" b="1" kern="1200" baseline="0">
                <a:solidFill>
                  <a:srgbClr val="008000"/>
                </a:solidFill>
                <a:effectLst/>
                <a:latin typeface="+mn-lt"/>
                <a:ea typeface="+mj-ea"/>
                <a:cs typeface="+mj-cs"/>
              </a:defRPr>
            </a:lvl1pPr>
          </a:lstStyle>
          <a:p>
            <a:r>
              <a:rPr lang="en-GB" sz="1800"/>
              <a:t>MOOC 3: BUSINESS AND REGULATORY ETHICAL ASPECTS</a:t>
            </a:r>
            <a:br>
              <a:rPr lang="en-GB" sz="1800"/>
            </a:br>
            <a:r>
              <a:rPr lang="en-GB" sz="1800"/>
              <a:t>UNIT </a:t>
            </a:r>
            <a:r>
              <a:rPr lang="el-GR" sz="1800"/>
              <a:t>2</a:t>
            </a:r>
            <a:r>
              <a:rPr lang="en-GB" sz="1800"/>
              <a:t>: ETHICAL and SOCIETAL ASPECTS of ENERGY and ET</a:t>
            </a:r>
            <a:endParaRPr lang="en-GB" sz="1800" dirty="0"/>
          </a:p>
        </p:txBody>
      </p:sp>
    </p:spTree>
    <p:extLst>
      <p:ext uri="{BB962C8B-B14F-4D97-AF65-F5344CB8AC3E}">
        <p14:creationId xmlns:p14="http://schemas.microsoft.com/office/powerpoint/2010/main" val="2449521815"/>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52013-A71F-4852-0CAB-8AA3ECC80D18}"/>
            </a:ext>
          </a:extLst>
        </p:cNvPr>
        <p:cNvGrpSpPr/>
        <p:nvPr/>
      </p:nvGrpSpPr>
      <p:grpSpPr>
        <a:xfrm>
          <a:off x="0" y="0"/>
          <a:ext cx="0" cy="0"/>
          <a:chOff x="0" y="0"/>
          <a:chExt cx="0" cy="0"/>
        </a:xfrm>
      </p:grpSpPr>
      <p:sp>
        <p:nvSpPr>
          <p:cNvPr id="9" name="Tijdelijke aanduiding voor dianummer 26">
            <a:extLst>
              <a:ext uri="{FF2B5EF4-FFF2-40B4-BE49-F238E27FC236}">
                <a16:creationId xmlns:a16="http://schemas.microsoft.com/office/drawing/2014/main" id="{36D2EFCE-780E-A733-5987-65EB277CD8D5}"/>
              </a:ext>
            </a:extLst>
          </p:cNvPr>
          <p:cNvSpPr txBox="1">
            <a:spLocks/>
          </p:cNvSpPr>
          <p:nvPr/>
        </p:nvSpPr>
        <p:spPr>
          <a:xfrm>
            <a:off x="109181" y="6430150"/>
            <a:ext cx="39578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7030A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162CEF-58C8-EF46-9B52-D78FBBFD3DD6}" type="slidenum">
              <a:rPr lang="en-US" sz="1300" smtClean="0"/>
              <a:pPr algn="r"/>
              <a:t>21</a:t>
            </a:fld>
            <a:endParaRPr lang="en-US" sz="1300" dirty="0"/>
          </a:p>
        </p:txBody>
      </p:sp>
      <p:sp>
        <p:nvSpPr>
          <p:cNvPr id="2" name="Content Placeholder 2">
            <a:extLst>
              <a:ext uri="{FF2B5EF4-FFF2-40B4-BE49-F238E27FC236}">
                <a16:creationId xmlns:a16="http://schemas.microsoft.com/office/drawing/2014/main" id="{3C9E6C88-E31A-F259-E37C-85BF8BEB356D}"/>
              </a:ext>
            </a:extLst>
          </p:cNvPr>
          <p:cNvSpPr>
            <a:spLocks noGrp="1"/>
          </p:cNvSpPr>
          <p:nvPr>
            <p:ph idx="1"/>
          </p:nvPr>
        </p:nvSpPr>
        <p:spPr>
          <a:xfrm>
            <a:off x="838201" y="978794"/>
            <a:ext cx="10958847" cy="4986170"/>
          </a:xfrm>
        </p:spPr>
        <p:txBody>
          <a:bodyPr vert="horz" lIns="91440" tIns="45720" rIns="91440" bIns="45720" rtlCol="0">
            <a:normAutofit/>
          </a:bodyPr>
          <a:lstStyle/>
          <a:p>
            <a:pPr marL="0" indent="0">
              <a:lnSpc>
                <a:spcPct val="110000"/>
              </a:lnSpc>
              <a:buNone/>
            </a:pPr>
            <a:r>
              <a:rPr lang="en-GB" sz="2400" b="1" dirty="0">
                <a:latin typeface="Tw Cen MT"/>
                <a:cs typeface="Tw Cen MT"/>
              </a:rPr>
              <a:t>Who Benefits and who loses?</a:t>
            </a:r>
          </a:p>
          <a:p>
            <a:pPr marL="0" indent="0">
              <a:lnSpc>
                <a:spcPct val="110000"/>
              </a:lnSpc>
              <a:buNone/>
            </a:pPr>
            <a:r>
              <a:rPr lang="en-US" sz="2400" dirty="0">
                <a:latin typeface="Tw Cen MT"/>
                <a:cs typeface="Tw Cen MT"/>
              </a:rPr>
              <a:t>Following the findings of the 22</a:t>
            </a:r>
            <a:r>
              <a:rPr lang="en-US" sz="2400" baseline="30000" dirty="0">
                <a:latin typeface="Tw Cen MT"/>
                <a:cs typeface="Tw Cen MT"/>
              </a:rPr>
              <a:t>nd</a:t>
            </a:r>
            <a:r>
              <a:rPr lang="en-US" sz="2400" dirty="0">
                <a:latin typeface="Tw Cen MT"/>
                <a:cs typeface="Tw Cen MT"/>
              </a:rPr>
              <a:t>  </a:t>
            </a:r>
            <a:r>
              <a:rPr lang="en-US" sz="2400" dirty="0" err="1">
                <a:latin typeface="Tw Cen MT"/>
                <a:cs typeface="Tw Cen MT"/>
              </a:rPr>
              <a:t>EurObserv’ER</a:t>
            </a:r>
            <a:r>
              <a:rPr lang="en-US" sz="2400" dirty="0">
                <a:latin typeface="Tw Cen MT"/>
                <a:cs typeface="Tw Cen MT"/>
              </a:rPr>
              <a:t> Report for the state of Renewable Energies in EU Ed. 2023 : </a:t>
            </a:r>
          </a:p>
          <a:p>
            <a:pPr>
              <a:lnSpc>
                <a:spcPct val="110000"/>
              </a:lnSpc>
              <a:buFont typeface="Wingdings" panose="05000000000000000000" pitchFamily="2" charset="2"/>
              <a:buChar char="ü"/>
            </a:pPr>
            <a:r>
              <a:rPr lang="en-GB" sz="2400" dirty="0">
                <a:latin typeface="Tw Cen MT"/>
                <a:cs typeface="Tw Cen MT"/>
              </a:rPr>
              <a:t>The total direct and indirect employment from the renewable sectors is estimated at 1.69 million full-time equivalents by 2022. This figure is 15% higher than in 2021. The leading sector was heat-pumps with 416 200 full-time equivalents.</a:t>
            </a:r>
          </a:p>
          <a:p>
            <a:pPr>
              <a:lnSpc>
                <a:spcPct val="110000"/>
              </a:lnSpc>
              <a:buFont typeface="Wingdings" panose="05000000000000000000" pitchFamily="2" charset="2"/>
              <a:buChar char="ü"/>
            </a:pPr>
            <a:r>
              <a:rPr lang="en-GB" sz="2400" dirty="0">
                <a:latin typeface="Tw Cen MT"/>
                <a:cs typeface="Tw Cen MT"/>
              </a:rPr>
              <a:t> The economic activity around renewable energies in 2021 is estimated at €210 billion (+ 13% compared to 2021). As for jobs, heat pumps are the sector that has generated the highest turnover with €57.4 billion.</a:t>
            </a:r>
          </a:p>
        </p:txBody>
      </p:sp>
      <p:sp>
        <p:nvSpPr>
          <p:cNvPr id="5" name="Title 2">
            <a:extLst>
              <a:ext uri="{FF2B5EF4-FFF2-40B4-BE49-F238E27FC236}">
                <a16:creationId xmlns:a16="http://schemas.microsoft.com/office/drawing/2014/main" id="{5D439A66-6236-34F9-CBB8-30FD0E1F6F09}"/>
              </a:ext>
            </a:extLst>
          </p:cNvPr>
          <p:cNvSpPr txBox="1">
            <a:spLocks/>
          </p:cNvSpPr>
          <p:nvPr/>
        </p:nvSpPr>
        <p:spPr>
          <a:xfrm>
            <a:off x="256573" y="105813"/>
            <a:ext cx="10557954" cy="767639"/>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000" b="1" kern="1200" baseline="0">
                <a:solidFill>
                  <a:srgbClr val="008000"/>
                </a:solidFill>
                <a:effectLst/>
                <a:latin typeface="+mn-lt"/>
                <a:ea typeface="+mj-ea"/>
                <a:cs typeface="+mj-cs"/>
              </a:defRPr>
            </a:lvl1pPr>
          </a:lstStyle>
          <a:p>
            <a:r>
              <a:rPr lang="en-GB" sz="1800"/>
              <a:t>MOOC 3: BUSINESS AND REGULATORY ETHICAL ASPECTS</a:t>
            </a:r>
            <a:br>
              <a:rPr lang="en-GB" sz="1800"/>
            </a:br>
            <a:r>
              <a:rPr lang="en-GB" sz="1800"/>
              <a:t>UNIT </a:t>
            </a:r>
            <a:r>
              <a:rPr lang="el-GR" sz="1800"/>
              <a:t>2</a:t>
            </a:r>
            <a:r>
              <a:rPr lang="en-GB" sz="1800"/>
              <a:t>: ETHICAL and SOCIETAL ASPECTS of ENERGY and ET</a:t>
            </a:r>
            <a:endParaRPr lang="en-GB" sz="1800" dirty="0"/>
          </a:p>
        </p:txBody>
      </p:sp>
    </p:spTree>
    <p:extLst>
      <p:ext uri="{BB962C8B-B14F-4D97-AF65-F5344CB8AC3E}">
        <p14:creationId xmlns:p14="http://schemas.microsoft.com/office/powerpoint/2010/main" val="1539226647"/>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DAE0A-F56B-36E5-0351-99976E2A86A0}"/>
            </a:ext>
          </a:extLst>
        </p:cNvPr>
        <p:cNvGrpSpPr/>
        <p:nvPr/>
      </p:nvGrpSpPr>
      <p:grpSpPr>
        <a:xfrm>
          <a:off x="0" y="0"/>
          <a:ext cx="0" cy="0"/>
          <a:chOff x="0" y="0"/>
          <a:chExt cx="0" cy="0"/>
        </a:xfrm>
      </p:grpSpPr>
      <p:sp>
        <p:nvSpPr>
          <p:cNvPr id="9" name="Tijdelijke aanduiding voor dianummer 26">
            <a:extLst>
              <a:ext uri="{FF2B5EF4-FFF2-40B4-BE49-F238E27FC236}">
                <a16:creationId xmlns:a16="http://schemas.microsoft.com/office/drawing/2014/main" id="{52374C6D-36F9-12AE-FA90-CF41B828F52F}"/>
              </a:ext>
            </a:extLst>
          </p:cNvPr>
          <p:cNvSpPr txBox="1">
            <a:spLocks/>
          </p:cNvSpPr>
          <p:nvPr/>
        </p:nvSpPr>
        <p:spPr>
          <a:xfrm>
            <a:off x="109181" y="6430150"/>
            <a:ext cx="39578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7030A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162CEF-58C8-EF46-9B52-D78FBBFD3DD6}" type="slidenum">
              <a:rPr lang="en-US" sz="1300" smtClean="0"/>
              <a:pPr algn="r"/>
              <a:t>22</a:t>
            </a:fld>
            <a:endParaRPr lang="en-US" sz="1300" dirty="0"/>
          </a:p>
        </p:txBody>
      </p:sp>
      <p:sp>
        <p:nvSpPr>
          <p:cNvPr id="2" name="Content Placeholder 2">
            <a:extLst>
              <a:ext uri="{FF2B5EF4-FFF2-40B4-BE49-F238E27FC236}">
                <a16:creationId xmlns:a16="http://schemas.microsoft.com/office/drawing/2014/main" id="{33D198C3-E694-89D3-CC95-2135432C28F8}"/>
              </a:ext>
            </a:extLst>
          </p:cNvPr>
          <p:cNvSpPr>
            <a:spLocks noGrp="1"/>
          </p:cNvSpPr>
          <p:nvPr>
            <p:ph idx="1"/>
          </p:nvPr>
        </p:nvSpPr>
        <p:spPr>
          <a:xfrm>
            <a:off x="838201" y="978794"/>
            <a:ext cx="10958847" cy="4986170"/>
          </a:xfrm>
        </p:spPr>
        <p:txBody>
          <a:bodyPr vert="horz" lIns="91440" tIns="45720" rIns="91440" bIns="45720" rtlCol="0">
            <a:normAutofit fontScale="85000" lnSpcReduction="10000"/>
          </a:bodyPr>
          <a:lstStyle/>
          <a:p>
            <a:pPr marL="0" indent="0">
              <a:lnSpc>
                <a:spcPct val="110000"/>
              </a:lnSpc>
              <a:buNone/>
            </a:pPr>
            <a:r>
              <a:rPr lang="en-GB" sz="2400" b="1" dirty="0">
                <a:latin typeface="Tw Cen MT"/>
                <a:cs typeface="Tw Cen MT"/>
              </a:rPr>
              <a:t>Who Benefits and who loses?</a:t>
            </a:r>
          </a:p>
          <a:p>
            <a:pPr marL="0" indent="0">
              <a:lnSpc>
                <a:spcPct val="110000"/>
              </a:lnSpc>
              <a:buNone/>
            </a:pPr>
            <a:r>
              <a:rPr lang="en-US" sz="2400" dirty="0">
                <a:latin typeface="Tw Cen MT"/>
                <a:cs typeface="Tw Cen MT"/>
              </a:rPr>
              <a:t>Following the findings of the 22</a:t>
            </a:r>
            <a:r>
              <a:rPr lang="en-US" sz="2400" baseline="30000" dirty="0">
                <a:latin typeface="Tw Cen MT"/>
                <a:cs typeface="Tw Cen MT"/>
              </a:rPr>
              <a:t>nd</a:t>
            </a:r>
            <a:r>
              <a:rPr lang="en-US" sz="2400" dirty="0">
                <a:latin typeface="Tw Cen MT"/>
                <a:cs typeface="Tw Cen MT"/>
              </a:rPr>
              <a:t>  </a:t>
            </a:r>
            <a:r>
              <a:rPr lang="en-US" sz="2400" dirty="0" err="1">
                <a:latin typeface="Tw Cen MT"/>
                <a:cs typeface="Tw Cen MT"/>
              </a:rPr>
              <a:t>EurObserv’ER</a:t>
            </a:r>
            <a:r>
              <a:rPr lang="en-US" sz="2400" dirty="0">
                <a:latin typeface="Tw Cen MT"/>
                <a:cs typeface="Tw Cen MT"/>
              </a:rPr>
              <a:t> Report for the state of Renewable Energies in EU Ed. 2023 : </a:t>
            </a:r>
          </a:p>
          <a:p>
            <a:pPr>
              <a:lnSpc>
                <a:spcPct val="110000"/>
              </a:lnSpc>
              <a:buFont typeface="Wingdings" panose="05000000000000000000" pitchFamily="2" charset="2"/>
              <a:buChar char="ü"/>
            </a:pPr>
            <a:r>
              <a:rPr lang="en-GB" sz="2400" dirty="0">
                <a:latin typeface="Tw Cen MT"/>
                <a:cs typeface="Tw Cen MT"/>
              </a:rPr>
              <a:t>In 2022, EU MS invested $180 billion in renewable energy technologies, retaining second place behind China and followed by the US. The top EU investing countries were Germany, France, Spain, and Italy, with a notable shift towards electric vehicles, especially in Germany and France.</a:t>
            </a:r>
          </a:p>
          <a:p>
            <a:pPr>
              <a:lnSpc>
                <a:spcPct val="110000"/>
              </a:lnSpc>
              <a:buFont typeface="Wingdings" panose="05000000000000000000" pitchFamily="2" charset="2"/>
              <a:buChar char="ü"/>
            </a:pPr>
            <a:r>
              <a:rPr lang="en-GB" sz="2400" dirty="0">
                <a:latin typeface="Tw Cen MT"/>
                <a:cs typeface="Tw Cen MT"/>
              </a:rPr>
              <a:t>In the wind energy sector, most countries invested less as compared to previous years. The offshore wind sector especially was influenced by major macroeconomic circumstances, with difficult economic and financing conditions increasing the risks for projects.</a:t>
            </a:r>
          </a:p>
          <a:p>
            <a:pPr>
              <a:lnSpc>
                <a:spcPct val="110000"/>
              </a:lnSpc>
              <a:buFont typeface="Wingdings" panose="05000000000000000000" pitchFamily="2" charset="2"/>
              <a:buChar char="ü"/>
            </a:pPr>
            <a:r>
              <a:rPr lang="en-GB" sz="2400" dirty="0">
                <a:latin typeface="Tw Cen MT"/>
                <a:cs typeface="Tw Cen MT"/>
              </a:rPr>
              <a:t>Within the EU, the distribution of EU PV investments varies considerably. Germany maintained its position as the top investor in solar PV, investing €8.5 billion in 2021 and increasing to €9.4 billion in 2022. Spain, with a 2022 investment of €6.4 billion, ascended to second place, surpassing the Netherlands. Overall, investment costs of PV dropped slightly between 2021 and 2022</a:t>
            </a:r>
          </a:p>
        </p:txBody>
      </p:sp>
      <p:sp>
        <p:nvSpPr>
          <p:cNvPr id="5" name="Title 2">
            <a:extLst>
              <a:ext uri="{FF2B5EF4-FFF2-40B4-BE49-F238E27FC236}">
                <a16:creationId xmlns:a16="http://schemas.microsoft.com/office/drawing/2014/main" id="{2EA39541-ABFA-8F72-0C60-3954CC000869}"/>
              </a:ext>
            </a:extLst>
          </p:cNvPr>
          <p:cNvSpPr txBox="1">
            <a:spLocks/>
          </p:cNvSpPr>
          <p:nvPr/>
        </p:nvSpPr>
        <p:spPr>
          <a:xfrm>
            <a:off x="256573" y="105813"/>
            <a:ext cx="10557954" cy="767639"/>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000" b="1" kern="1200" baseline="0">
                <a:solidFill>
                  <a:srgbClr val="008000"/>
                </a:solidFill>
                <a:effectLst/>
                <a:latin typeface="+mn-lt"/>
                <a:ea typeface="+mj-ea"/>
                <a:cs typeface="+mj-cs"/>
              </a:defRPr>
            </a:lvl1pPr>
          </a:lstStyle>
          <a:p>
            <a:r>
              <a:rPr lang="en-GB" sz="1800"/>
              <a:t>MOOC 3: BUSINESS AND REGULATORY ETHICAL ASPECTS</a:t>
            </a:r>
            <a:br>
              <a:rPr lang="en-GB" sz="1800"/>
            </a:br>
            <a:r>
              <a:rPr lang="en-GB" sz="1800"/>
              <a:t>UNIT </a:t>
            </a:r>
            <a:r>
              <a:rPr lang="el-GR" sz="1800"/>
              <a:t>2</a:t>
            </a:r>
            <a:r>
              <a:rPr lang="en-GB" sz="1800"/>
              <a:t>: ETHICAL and SOCIETAL ASPECTS of ENERGY and ET</a:t>
            </a:r>
            <a:endParaRPr lang="en-GB" sz="1800" dirty="0"/>
          </a:p>
        </p:txBody>
      </p:sp>
    </p:spTree>
    <p:extLst>
      <p:ext uri="{BB962C8B-B14F-4D97-AF65-F5344CB8AC3E}">
        <p14:creationId xmlns:p14="http://schemas.microsoft.com/office/powerpoint/2010/main" val="3636160462"/>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9C244-2F1B-3788-A8E5-61D224C4330B}"/>
            </a:ext>
          </a:extLst>
        </p:cNvPr>
        <p:cNvGrpSpPr/>
        <p:nvPr/>
      </p:nvGrpSpPr>
      <p:grpSpPr>
        <a:xfrm>
          <a:off x="0" y="0"/>
          <a:ext cx="0" cy="0"/>
          <a:chOff x="0" y="0"/>
          <a:chExt cx="0" cy="0"/>
        </a:xfrm>
      </p:grpSpPr>
      <p:sp>
        <p:nvSpPr>
          <p:cNvPr id="9" name="Tijdelijke aanduiding voor dianummer 26">
            <a:extLst>
              <a:ext uri="{FF2B5EF4-FFF2-40B4-BE49-F238E27FC236}">
                <a16:creationId xmlns:a16="http://schemas.microsoft.com/office/drawing/2014/main" id="{CF04D880-4259-03CA-65AE-79646C3B5D92}"/>
              </a:ext>
            </a:extLst>
          </p:cNvPr>
          <p:cNvSpPr txBox="1">
            <a:spLocks/>
          </p:cNvSpPr>
          <p:nvPr/>
        </p:nvSpPr>
        <p:spPr>
          <a:xfrm>
            <a:off x="109181" y="6430150"/>
            <a:ext cx="39578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7030A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162CEF-58C8-EF46-9B52-D78FBBFD3DD6}" type="slidenum">
              <a:rPr lang="en-US" sz="1300" smtClean="0"/>
              <a:pPr algn="r"/>
              <a:t>23</a:t>
            </a:fld>
            <a:endParaRPr lang="en-US" sz="1300" dirty="0"/>
          </a:p>
        </p:txBody>
      </p:sp>
      <p:sp>
        <p:nvSpPr>
          <p:cNvPr id="2" name="Content Placeholder 2">
            <a:extLst>
              <a:ext uri="{FF2B5EF4-FFF2-40B4-BE49-F238E27FC236}">
                <a16:creationId xmlns:a16="http://schemas.microsoft.com/office/drawing/2014/main" id="{4577FF17-694F-FE4A-C316-4081C9995FDE}"/>
              </a:ext>
            </a:extLst>
          </p:cNvPr>
          <p:cNvSpPr>
            <a:spLocks noGrp="1"/>
          </p:cNvSpPr>
          <p:nvPr>
            <p:ph idx="1"/>
          </p:nvPr>
        </p:nvSpPr>
        <p:spPr>
          <a:xfrm>
            <a:off x="838201" y="978794"/>
            <a:ext cx="10958847" cy="4986170"/>
          </a:xfrm>
        </p:spPr>
        <p:txBody>
          <a:bodyPr vert="horz" lIns="91440" tIns="45720" rIns="91440" bIns="45720" rtlCol="0">
            <a:normAutofit fontScale="92500" lnSpcReduction="10000"/>
          </a:bodyPr>
          <a:lstStyle/>
          <a:p>
            <a:pPr marL="0" indent="0">
              <a:lnSpc>
                <a:spcPct val="110000"/>
              </a:lnSpc>
              <a:buNone/>
            </a:pPr>
            <a:r>
              <a:rPr lang="en-GB" sz="2400" b="1" dirty="0">
                <a:latin typeface="Tw Cen MT"/>
                <a:cs typeface="Tw Cen MT"/>
              </a:rPr>
              <a:t>Who Benefits and who loses?</a:t>
            </a:r>
          </a:p>
          <a:p>
            <a:pPr marL="0" indent="0">
              <a:lnSpc>
                <a:spcPct val="110000"/>
              </a:lnSpc>
              <a:buNone/>
            </a:pPr>
            <a:r>
              <a:rPr lang="en-US" sz="2400" dirty="0">
                <a:latin typeface="Tw Cen MT"/>
                <a:cs typeface="Tw Cen MT"/>
              </a:rPr>
              <a:t>Following the findings of the 22</a:t>
            </a:r>
            <a:r>
              <a:rPr lang="en-US" sz="2400" baseline="30000" dirty="0">
                <a:latin typeface="Tw Cen MT"/>
                <a:cs typeface="Tw Cen MT"/>
              </a:rPr>
              <a:t>nd</a:t>
            </a:r>
            <a:r>
              <a:rPr lang="en-US" sz="2400" dirty="0">
                <a:latin typeface="Tw Cen MT"/>
                <a:cs typeface="Tw Cen MT"/>
              </a:rPr>
              <a:t>  </a:t>
            </a:r>
            <a:r>
              <a:rPr lang="en-US" sz="2400" dirty="0" err="1">
                <a:latin typeface="Tw Cen MT"/>
                <a:cs typeface="Tw Cen MT"/>
              </a:rPr>
              <a:t>EurObserv’ER</a:t>
            </a:r>
            <a:r>
              <a:rPr lang="en-US" sz="2400" dirty="0">
                <a:latin typeface="Tw Cen MT"/>
                <a:cs typeface="Tw Cen MT"/>
              </a:rPr>
              <a:t> Report for the state of Renewable Energies in EU Ed. 2023 : </a:t>
            </a:r>
          </a:p>
          <a:p>
            <a:pPr>
              <a:lnSpc>
                <a:spcPct val="110000"/>
              </a:lnSpc>
              <a:buFont typeface="Wingdings" panose="05000000000000000000" pitchFamily="2" charset="2"/>
              <a:buChar char="ü"/>
            </a:pPr>
            <a:r>
              <a:rPr lang="en-GB" sz="2400" dirty="0">
                <a:latin typeface="Tw Cen MT"/>
                <a:cs typeface="Tw Cen MT"/>
              </a:rPr>
              <a:t>€817 million of public investment in R&amp;D was invested in 2021 in the EU27 for renewable technologies. €2 221 million were committed by private actors in 2020 (latest year available).</a:t>
            </a:r>
          </a:p>
          <a:p>
            <a:pPr>
              <a:lnSpc>
                <a:spcPct val="110000"/>
              </a:lnSpc>
              <a:buFont typeface="Wingdings" panose="05000000000000000000" pitchFamily="2" charset="2"/>
              <a:buChar char="ü"/>
            </a:pPr>
            <a:r>
              <a:rPr lang="en-GB" sz="2400" dirty="0">
                <a:latin typeface="Tw Cen MT"/>
                <a:cs typeface="Tw Cen MT"/>
              </a:rPr>
              <a:t>The EU filed 1 325 patents in renewable energy in 2020 with Germany being the most active country (359 patents). China remains the world leader in number of patents filed in renewable energy with 10004 patents.</a:t>
            </a:r>
          </a:p>
          <a:p>
            <a:pPr>
              <a:lnSpc>
                <a:spcPct val="110000"/>
              </a:lnSpc>
              <a:buFont typeface="Wingdings" panose="05000000000000000000" pitchFamily="2" charset="2"/>
              <a:buChar char="ü"/>
            </a:pPr>
            <a:r>
              <a:rPr lang="en-GB" sz="2400" dirty="0">
                <a:latin typeface="Tw Cen MT"/>
                <a:cs typeface="Tw Cen MT"/>
              </a:rPr>
              <a:t>The trade balance (difference between imports and exports) of the renewable energy sectors in the EU27 as a whole shows a negative balance in 2022 of EUR €15018 million. The main partner remains China, which exported €21559 million of goods and services in renewable technologies to the EU27.</a:t>
            </a:r>
          </a:p>
        </p:txBody>
      </p:sp>
      <p:sp>
        <p:nvSpPr>
          <p:cNvPr id="5" name="Title 2">
            <a:extLst>
              <a:ext uri="{FF2B5EF4-FFF2-40B4-BE49-F238E27FC236}">
                <a16:creationId xmlns:a16="http://schemas.microsoft.com/office/drawing/2014/main" id="{2B88F2BF-9BCC-E97D-6994-856C1C442DEF}"/>
              </a:ext>
            </a:extLst>
          </p:cNvPr>
          <p:cNvSpPr txBox="1">
            <a:spLocks/>
          </p:cNvSpPr>
          <p:nvPr/>
        </p:nvSpPr>
        <p:spPr>
          <a:xfrm>
            <a:off x="256573" y="105813"/>
            <a:ext cx="10557954" cy="767639"/>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000" b="1" kern="1200" baseline="0">
                <a:solidFill>
                  <a:srgbClr val="008000"/>
                </a:solidFill>
                <a:effectLst/>
                <a:latin typeface="+mn-lt"/>
                <a:ea typeface="+mj-ea"/>
                <a:cs typeface="+mj-cs"/>
              </a:defRPr>
            </a:lvl1pPr>
          </a:lstStyle>
          <a:p>
            <a:r>
              <a:rPr lang="en-GB" sz="1800"/>
              <a:t>MOOC 3: BUSINESS AND REGULATORY ETHICAL ASPECTS</a:t>
            </a:r>
            <a:br>
              <a:rPr lang="en-GB" sz="1800"/>
            </a:br>
            <a:r>
              <a:rPr lang="en-GB" sz="1800"/>
              <a:t>UNIT </a:t>
            </a:r>
            <a:r>
              <a:rPr lang="el-GR" sz="1800"/>
              <a:t>2</a:t>
            </a:r>
            <a:r>
              <a:rPr lang="en-GB" sz="1800"/>
              <a:t>: ETHICAL and SOCIETAL ASPECTS of ENERGY and ET</a:t>
            </a:r>
            <a:endParaRPr lang="en-GB" sz="1800" dirty="0"/>
          </a:p>
        </p:txBody>
      </p:sp>
    </p:spTree>
    <p:extLst>
      <p:ext uri="{BB962C8B-B14F-4D97-AF65-F5344CB8AC3E}">
        <p14:creationId xmlns:p14="http://schemas.microsoft.com/office/powerpoint/2010/main" val="3799689400"/>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A30B1-BF38-258A-8460-6BCBBF4C333D}"/>
            </a:ext>
          </a:extLst>
        </p:cNvPr>
        <p:cNvGrpSpPr/>
        <p:nvPr/>
      </p:nvGrpSpPr>
      <p:grpSpPr>
        <a:xfrm>
          <a:off x="0" y="0"/>
          <a:ext cx="0" cy="0"/>
          <a:chOff x="0" y="0"/>
          <a:chExt cx="0" cy="0"/>
        </a:xfrm>
      </p:grpSpPr>
      <p:sp>
        <p:nvSpPr>
          <p:cNvPr id="9" name="Tijdelijke aanduiding voor dianummer 26">
            <a:extLst>
              <a:ext uri="{FF2B5EF4-FFF2-40B4-BE49-F238E27FC236}">
                <a16:creationId xmlns:a16="http://schemas.microsoft.com/office/drawing/2014/main" id="{DEBE46D8-6853-84E0-4227-130C0A52905E}"/>
              </a:ext>
            </a:extLst>
          </p:cNvPr>
          <p:cNvSpPr txBox="1">
            <a:spLocks/>
          </p:cNvSpPr>
          <p:nvPr/>
        </p:nvSpPr>
        <p:spPr>
          <a:xfrm>
            <a:off x="109181" y="6430150"/>
            <a:ext cx="39578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7030A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162CEF-58C8-EF46-9B52-D78FBBFD3DD6}" type="slidenum">
              <a:rPr lang="en-US" sz="1300" smtClean="0"/>
              <a:pPr algn="r"/>
              <a:t>24</a:t>
            </a:fld>
            <a:endParaRPr lang="en-US" sz="1300" dirty="0"/>
          </a:p>
        </p:txBody>
      </p:sp>
      <p:sp>
        <p:nvSpPr>
          <p:cNvPr id="2" name="Content Placeholder 2">
            <a:extLst>
              <a:ext uri="{FF2B5EF4-FFF2-40B4-BE49-F238E27FC236}">
                <a16:creationId xmlns:a16="http://schemas.microsoft.com/office/drawing/2014/main" id="{ADA4C64E-EB56-1C77-B0A8-04DF73B46428}"/>
              </a:ext>
            </a:extLst>
          </p:cNvPr>
          <p:cNvSpPr>
            <a:spLocks noGrp="1"/>
          </p:cNvSpPr>
          <p:nvPr>
            <p:ph idx="1"/>
          </p:nvPr>
        </p:nvSpPr>
        <p:spPr>
          <a:xfrm>
            <a:off x="838201" y="978794"/>
            <a:ext cx="10958847" cy="4986170"/>
          </a:xfrm>
        </p:spPr>
        <p:txBody>
          <a:bodyPr vert="horz" lIns="91440" tIns="45720" rIns="91440" bIns="45720" rtlCol="0">
            <a:normAutofit/>
          </a:bodyPr>
          <a:lstStyle/>
          <a:p>
            <a:pPr marL="0" indent="0">
              <a:lnSpc>
                <a:spcPct val="110000"/>
              </a:lnSpc>
              <a:buNone/>
            </a:pPr>
            <a:r>
              <a:rPr lang="en-GB" sz="2400" b="1" dirty="0">
                <a:latin typeface="Tw Cen MT"/>
                <a:cs typeface="Tw Cen MT"/>
              </a:rPr>
              <a:t>Who Benefits and who loses?</a:t>
            </a:r>
          </a:p>
          <a:p>
            <a:pPr marL="0" indent="0">
              <a:lnSpc>
                <a:spcPct val="110000"/>
              </a:lnSpc>
              <a:buNone/>
            </a:pPr>
            <a:r>
              <a:rPr lang="en-US" sz="2400" dirty="0">
                <a:latin typeface="Tw Cen MT"/>
                <a:cs typeface="Tw Cen MT"/>
              </a:rPr>
              <a:t>Following the results of many studies in the clean energy economy related employment, energy jobs are infrequently held by women, as is also traditionally the case with fossil fuel industries. </a:t>
            </a:r>
          </a:p>
          <a:p>
            <a:pPr marL="0" indent="0">
              <a:lnSpc>
                <a:spcPct val="110000"/>
              </a:lnSpc>
              <a:buNone/>
            </a:pPr>
            <a:r>
              <a:rPr lang="en-US" sz="2400" dirty="0">
                <a:latin typeface="Tw Cen MT"/>
                <a:cs typeface="Tw Cen MT"/>
              </a:rPr>
              <a:t>Reports from Europe, and surveys conducted across the world by the International Renewable Energy Agency, also confirm that women tend to hold somewhere between than 30% and 35% of jobs in renewable energy industries. </a:t>
            </a:r>
          </a:p>
          <a:p>
            <a:pPr marL="0" indent="0">
              <a:lnSpc>
                <a:spcPct val="110000"/>
              </a:lnSpc>
              <a:buNone/>
            </a:pPr>
            <a:r>
              <a:rPr lang="en-US" sz="2400" dirty="0">
                <a:latin typeface="Tw Cen MT"/>
                <a:cs typeface="Tw Cen MT"/>
              </a:rPr>
              <a:t>These female-held jobs tend to be lower paid, and more administrative, non-technical and public relations oriented, than jobs in the same industries held by male</a:t>
            </a:r>
          </a:p>
          <a:p>
            <a:pPr marL="0" indent="0">
              <a:lnSpc>
                <a:spcPct val="110000"/>
              </a:lnSpc>
              <a:buNone/>
            </a:pPr>
            <a:r>
              <a:rPr lang="en-US" sz="2400" dirty="0">
                <a:latin typeface="Tw Cen MT"/>
                <a:cs typeface="Tw Cen MT"/>
              </a:rPr>
              <a:t>counterparts.</a:t>
            </a:r>
            <a:endParaRPr lang="en-GB" sz="2400" dirty="0">
              <a:latin typeface="Tw Cen MT"/>
              <a:cs typeface="Tw Cen MT"/>
            </a:endParaRPr>
          </a:p>
        </p:txBody>
      </p:sp>
      <p:sp>
        <p:nvSpPr>
          <p:cNvPr id="5" name="Title 2">
            <a:extLst>
              <a:ext uri="{FF2B5EF4-FFF2-40B4-BE49-F238E27FC236}">
                <a16:creationId xmlns:a16="http://schemas.microsoft.com/office/drawing/2014/main" id="{28C0038F-83E4-99F8-41B6-BB9CE1A71492}"/>
              </a:ext>
            </a:extLst>
          </p:cNvPr>
          <p:cNvSpPr txBox="1">
            <a:spLocks/>
          </p:cNvSpPr>
          <p:nvPr/>
        </p:nvSpPr>
        <p:spPr>
          <a:xfrm>
            <a:off x="256573" y="105813"/>
            <a:ext cx="10557954" cy="767639"/>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000" b="1" kern="1200" baseline="0">
                <a:solidFill>
                  <a:srgbClr val="008000"/>
                </a:solidFill>
                <a:effectLst/>
                <a:latin typeface="+mn-lt"/>
                <a:ea typeface="+mj-ea"/>
                <a:cs typeface="+mj-cs"/>
              </a:defRPr>
            </a:lvl1pPr>
          </a:lstStyle>
          <a:p>
            <a:r>
              <a:rPr lang="en-GB" sz="1800"/>
              <a:t>MOOC 3: BUSINESS AND REGULATORY ETHICAL ASPECTS</a:t>
            </a:r>
            <a:br>
              <a:rPr lang="en-GB" sz="1800"/>
            </a:br>
            <a:r>
              <a:rPr lang="en-GB" sz="1800"/>
              <a:t>UNIT </a:t>
            </a:r>
            <a:r>
              <a:rPr lang="el-GR" sz="1800"/>
              <a:t>2</a:t>
            </a:r>
            <a:r>
              <a:rPr lang="en-GB" sz="1800"/>
              <a:t>: ETHICAL and SOCIETAL ASPECTS of ENERGY and ET</a:t>
            </a:r>
            <a:endParaRPr lang="en-GB" sz="1800" dirty="0"/>
          </a:p>
        </p:txBody>
      </p:sp>
    </p:spTree>
    <p:extLst>
      <p:ext uri="{BB962C8B-B14F-4D97-AF65-F5344CB8AC3E}">
        <p14:creationId xmlns:p14="http://schemas.microsoft.com/office/powerpoint/2010/main" val="3167279068"/>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0CF77-DA8C-C94F-7BB2-AA6BBD19F434}"/>
            </a:ext>
          </a:extLst>
        </p:cNvPr>
        <p:cNvGrpSpPr/>
        <p:nvPr/>
      </p:nvGrpSpPr>
      <p:grpSpPr>
        <a:xfrm>
          <a:off x="0" y="0"/>
          <a:ext cx="0" cy="0"/>
          <a:chOff x="0" y="0"/>
          <a:chExt cx="0" cy="0"/>
        </a:xfrm>
      </p:grpSpPr>
      <p:sp>
        <p:nvSpPr>
          <p:cNvPr id="9" name="Tijdelijke aanduiding voor dianummer 26">
            <a:extLst>
              <a:ext uri="{FF2B5EF4-FFF2-40B4-BE49-F238E27FC236}">
                <a16:creationId xmlns:a16="http://schemas.microsoft.com/office/drawing/2014/main" id="{46EFB1AC-402D-6922-78E5-F19C7E0EED5B}"/>
              </a:ext>
            </a:extLst>
          </p:cNvPr>
          <p:cNvSpPr txBox="1">
            <a:spLocks/>
          </p:cNvSpPr>
          <p:nvPr/>
        </p:nvSpPr>
        <p:spPr>
          <a:xfrm>
            <a:off x="109181" y="6430150"/>
            <a:ext cx="39578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7030A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162CEF-58C8-EF46-9B52-D78FBBFD3DD6}" type="slidenum">
              <a:rPr lang="en-US" sz="1300" smtClean="0"/>
              <a:pPr algn="r"/>
              <a:t>25</a:t>
            </a:fld>
            <a:endParaRPr lang="en-US" sz="1300" dirty="0"/>
          </a:p>
        </p:txBody>
      </p:sp>
      <p:sp>
        <p:nvSpPr>
          <p:cNvPr id="2" name="Content Placeholder 2">
            <a:extLst>
              <a:ext uri="{FF2B5EF4-FFF2-40B4-BE49-F238E27FC236}">
                <a16:creationId xmlns:a16="http://schemas.microsoft.com/office/drawing/2014/main" id="{32F2409E-1EC4-C44B-4AD7-4BAB09C51422}"/>
              </a:ext>
            </a:extLst>
          </p:cNvPr>
          <p:cNvSpPr>
            <a:spLocks noGrp="1"/>
          </p:cNvSpPr>
          <p:nvPr>
            <p:ph idx="1"/>
          </p:nvPr>
        </p:nvSpPr>
        <p:spPr>
          <a:xfrm>
            <a:off x="838201" y="978794"/>
            <a:ext cx="10958847" cy="4986170"/>
          </a:xfrm>
        </p:spPr>
        <p:txBody>
          <a:bodyPr vert="horz" lIns="91440" tIns="45720" rIns="91440" bIns="45720" rtlCol="0">
            <a:normAutofit fontScale="92500" lnSpcReduction="10000"/>
          </a:bodyPr>
          <a:lstStyle/>
          <a:p>
            <a:pPr marL="0" indent="0">
              <a:lnSpc>
                <a:spcPct val="110000"/>
              </a:lnSpc>
              <a:buNone/>
            </a:pPr>
            <a:r>
              <a:rPr lang="en-GB" sz="2400" b="1" dirty="0">
                <a:latin typeface="Tw Cen MT"/>
                <a:cs typeface="Tw Cen MT"/>
              </a:rPr>
              <a:t>Who Benefits and who loses?</a:t>
            </a:r>
          </a:p>
          <a:p>
            <a:pPr marL="0" indent="0">
              <a:lnSpc>
                <a:spcPct val="110000"/>
              </a:lnSpc>
              <a:buNone/>
            </a:pPr>
            <a:r>
              <a:rPr lang="en-US" sz="2400" dirty="0">
                <a:latin typeface="Tw Cen MT"/>
                <a:cs typeface="Tw Cen MT"/>
              </a:rPr>
              <a:t>The fairness of energy processes as well as equitable opportunities for participation in energy decision-making processes is very well analyzed in different studies along the world. </a:t>
            </a:r>
          </a:p>
          <a:p>
            <a:pPr marL="0" indent="0">
              <a:lnSpc>
                <a:spcPct val="110000"/>
              </a:lnSpc>
              <a:buNone/>
            </a:pPr>
            <a:r>
              <a:rPr lang="en-US" sz="2400" dirty="0">
                <a:latin typeface="Tw Cen MT"/>
                <a:cs typeface="Tw Cen MT"/>
              </a:rPr>
              <a:t>Several studies have revealed that decision-making procedures involving the energy transition are not currently inclusive of communities that host the new infrastructure. </a:t>
            </a:r>
          </a:p>
          <a:p>
            <a:pPr marL="0" indent="0">
              <a:lnSpc>
                <a:spcPct val="110000"/>
              </a:lnSpc>
              <a:buNone/>
            </a:pPr>
            <a:r>
              <a:rPr lang="en-US" sz="2400" dirty="0">
                <a:latin typeface="Tw Cen MT"/>
                <a:cs typeface="Tw Cen MT"/>
              </a:rPr>
              <a:t>These cases persist despite significant evidence that public participation can lend </a:t>
            </a:r>
          </a:p>
          <a:p>
            <a:pPr marL="0" indent="0">
              <a:lnSpc>
                <a:spcPct val="110000"/>
              </a:lnSpc>
              <a:buNone/>
            </a:pPr>
            <a:r>
              <a:rPr lang="en-US" sz="2400" dirty="0">
                <a:latin typeface="Tw Cen MT"/>
                <a:cs typeface="Tw Cen MT"/>
              </a:rPr>
              <a:t>important local knowledge, inform policy or other solutions, and lead local citizens to perceive the result of decisions more positively. </a:t>
            </a:r>
          </a:p>
          <a:p>
            <a:pPr marL="0" indent="0">
              <a:lnSpc>
                <a:spcPct val="110000"/>
              </a:lnSpc>
              <a:buNone/>
            </a:pPr>
            <a:endParaRPr lang="en-US" sz="2400" dirty="0">
              <a:latin typeface="Tw Cen MT"/>
              <a:cs typeface="Tw Cen MT"/>
            </a:endParaRPr>
          </a:p>
          <a:p>
            <a:pPr marL="0" indent="0">
              <a:lnSpc>
                <a:spcPct val="110000"/>
              </a:lnSpc>
              <a:buNone/>
            </a:pPr>
            <a:r>
              <a:rPr lang="en-US" sz="2400" dirty="0">
                <a:latin typeface="Tw Cen MT"/>
                <a:cs typeface="Tw Cen MT"/>
              </a:rPr>
              <a:t>One study on US wind turbine siting, for instance, found that when citizens that live near the turbines believe that the planning process was fair, they are more likely to perceive positive benefits of the turbines, and vice versa.</a:t>
            </a:r>
            <a:endParaRPr lang="en-GB" sz="2400" dirty="0">
              <a:latin typeface="Tw Cen MT"/>
              <a:cs typeface="Tw Cen MT"/>
            </a:endParaRPr>
          </a:p>
        </p:txBody>
      </p:sp>
      <p:sp>
        <p:nvSpPr>
          <p:cNvPr id="5" name="Title 2">
            <a:extLst>
              <a:ext uri="{FF2B5EF4-FFF2-40B4-BE49-F238E27FC236}">
                <a16:creationId xmlns:a16="http://schemas.microsoft.com/office/drawing/2014/main" id="{1E9C9859-E23C-349A-34F5-3EBD5BAF1E93}"/>
              </a:ext>
            </a:extLst>
          </p:cNvPr>
          <p:cNvSpPr txBox="1">
            <a:spLocks/>
          </p:cNvSpPr>
          <p:nvPr/>
        </p:nvSpPr>
        <p:spPr>
          <a:xfrm>
            <a:off x="256573" y="105813"/>
            <a:ext cx="10557954" cy="767639"/>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000" b="1" kern="1200" baseline="0">
                <a:solidFill>
                  <a:srgbClr val="008000"/>
                </a:solidFill>
                <a:effectLst/>
                <a:latin typeface="+mn-lt"/>
                <a:ea typeface="+mj-ea"/>
                <a:cs typeface="+mj-cs"/>
              </a:defRPr>
            </a:lvl1pPr>
          </a:lstStyle>
          <a:p>
            <a:r>
              <a:rPr lang="en-GB" sz="1800"/>
              <a:t>MOOC 3: BUSINESS AND REGULATORY ETHICAL ASPECTS</a:t>
            </a:r>
            <a:br>
              <a:rPr lang="en-GB" sz="1800"/>
            </a:br>
            <a:r>
              <a:rPr lang="en-GB" sz="1800"/>
              <a:t>UNIT </a:t>
            </a:r>
            <a:r>
              <a:rPr lang="el-GR" sz="1800"/>
              <a:t>2</a:t>
            </a:r>
            <a:r>
              <a:rPr lang="en-GB" sz="1800"/>
              <a:t>: ETHICAL and SOCIETAL ASPECTS of ENERGY and ET</a:t>
            </a:r>
            <a:endParaRPr lang="en-GB" sz="1800" dirty="0"/>
          </a:p>
        </p:txBody>
      </p:sp>
    </p:spTree>
    <p:extLst>
      <p:ext uri="{BB962C8B-B14F-4D97-AF65-F5344CB8AC3E}">
        <p14:creationId xmlns:p14="http://schemas.microsoft.com/office/powerpoint/2010/main" val="244608673"/>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53CF9-778F-586A-92C3-600E1480A7ED}"/>
            </a:ext>
          </a:extLst>
        </p:cNvPr>
        <p:cNvGrpSpPr/>
        <p:nvPr/>
      </p:nvGrpSpPr>
      <p:grpSpPr>
        <a:xfrm>
          <a:off x="0" y="0"/>
          <a:ext cx="0" cy="0"/>
          <a:chOff x="0" y="0"/>
          <a:chExt cx="0" cy="0"/>
        </a:xfrm>
      </p:grpSpPr>
      <p:sp>
        <p:nvSpPr>
          <p:cNvPr id="9" name="Tijdelijke aanduiding voor dianummer 26">
            <a:extLst>
              <a:ext uri="{FF2B5EF4-FFF2-40B4-BE49-F238E27FC236}">
                <a16:creationId xmlns:a16="http://schemas.microsoft.com/office/drawing/2014/main" id="{483354B7-D622-6F8B-EBB8-A3A6F70C257D}"/>
              </a:ext>
            </a:extLst>
          </p:cNvPr>
          <p:cNvSpPr txBox="1">
            <a:spLocks/>
          </p:cNvSpPr>
          <p:nvPr/>
        </p:nvSpPr>
        <p:spPr>
          <a:xfrm>
            <a:off x="109181" y="6430150"/>
            <a:ext cx="39578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7030A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162CEF-58C8-EF46-9B52-D78FBBFD3DD6}" type="slidenum">
              <a:rPr lang="en-US" sz="1300" smtClean="0"/>
              <a:pPr algn="r"/>
              <a:t>26</a:t>
            </a:fld>
            <a:endParaRPr lang="en-US" sz="1300" dirty="0"/>
          </a:p>
        </p:txBody>
      </p:sp>
      <p:sp>
        <p:nvSpPr>
          <p:cNvPr id="2" name="Content Placeholder 2">
            <a:extLst>
              <a:ext uri="{FF2B5EF4-FFF2-40B4-BE49-F238E27FC236}">
                <a16:creationId xmlns:a16="http://schemas.microsoft.com/office/drawing/2014/main" id="{ED4A5335-62AD-8737-8AC6-34E83FF86A7C}"/>
              </a:ext>
            </a:extLst>
          </p:cNvPr>
          <p:cNvSpPr>
            <a:spLocks noGrp="1"/>
          </p:cNvSpPr>
          <p:nvPr>
            <p:ph idx="1"/>
          </p:nvPr>
        </p:nvSpPr>
        <p:spPr>
          <a:xfrm>
            <a:off x="838201" y="978794"/>
            <a:ext cx="10958847" cy="4986170"/>
          </a:xfrm>
        </p:spPr>
        <p:txBody>
          <a:bodyPr vert="horz" lIns="91440" tIns="45720" rIns="91440" bIns="45720" rtlCol="0">
            <a:normAutofit/>
          </a:bodyPr>
          <a:lstStyle/>
          <a:p>
            <a:pPr marL="0" indent="0">
              <a:lnSpc>
                <a:spcPct val="110000"/>
              </a:lnSpc>
              <a:buNone/>
            </a:pPr>
            <a:r>
              <a:rPr lang="en-GB" sz="2400" b="1" dirty="0">
                <a:latin typeface="Tw Cen MT"/>
                <a:cs typeface="Tw Cen MT"/>
              </a:rPr>
              <a:t>Who Benefits and who loses?</a:t>
            </a:r>
          </a:p>
          <a:p>
            <a:pPr marL="0" indent="0">
              <a:lnSpc>
                <a:spcPct val="110000"/>
              </a:lnSpc>
              <a:buNone/>
            </a:pPr>
            <a:r>
              <a:rPr lang="en-US" sz="2400" dirty="0">
                <a:latin typeface="Tw Cen MT"/>
                <a:cs typeface="Tw Cen MT"/>
              </a:rPr>
              <a:t>Low income people have been found that merely participate in the decision-making processes, or involve in the leadership</a:t>
            </a:r>
            <a:r>
              <a:rPr lang="el-GR" sz="2400" dirty="0">
                <a:latin typeface="Tw Cen MT"/>
                <a:cs typeface="Tw Cen MT"/>
              </a:rPr>
              <a:t> </a:t>
            </a:r>
            <a:r>
              <a:rPr lang="en-US" sz="2400" dirty="0">
                <a:latin typeface="Tw Cen MT"/>
                <a:cs typeface="Tw Cen MT"/>
              </a:rPr>
              <a:t>of and planning for such processes. The same applies for the majority of the people </a:t>
            </a:r>
          </a:p>
          <a:p>
            <a:pPr marL="0" indent="0">
              <a:lnSpc>
                <a:spcPct val="110000"/>
              </a:lnSpc>
              <a:buNone/>
            </a:pPr>
            <a:r>
              <a:rPr lang="en-US" sz="2400" dirty="0">
                <a:latin typeface="Tw Cen MT"/>
                <a:cs typeface="Tw Cen MT"/>
              </a:rPr>
              <a:t>Researchers have also identified many cases in which access to low-carbon and efficient technologies that accompany the energy transition is not universal and, in most cases, is exclusively seized by higher income households. </a:t>
            </a:r>
          </a:p>
          <a:p>
            <a:pPr marL="0" indent="0">
              <a:lnSpc>
                <a:spcPct val="110000"/>
              </a:lnSpc>
              <a:buNone/>
            </a:pPr>
            <a:r>
              <a:rPr lang="en-US" sz="2400" dirty="0">
                <a:latin typeface="Tw Cen MT"/>
                <a:cs typeface="Tw Cen MT"/>
              </a:rPr>
              <a:t>The same conclusions are drawn about low-emissions and electric vehicles, residential solar photovoltaic panels, community solar, smart meters, efficient appliances and many other clean energy technologies. </a:t>
            </a:r>
          </a:p>
        </p:txBody>
      </p:sp>
      <p:sp>
        <p:nvSpPr>
          <p:cNvPr id="5" name="Title 2">
            <a:extLst>
              <a:ext uri="{FF2B5EF4-FFF2-40B4-BE49-F238E27FC236}">
                <a16:creationId xmlns:a16="http://schemas.microsoft.com/office/drawing/2014/main" id="{31D1C2E1-7824-EFDB-1CA8-7416AFA04A2C}"/>
              </a:ext>
            </a:extLst>
          </p:cNvPr>
          <p:cNvSpPr txBox="1">
            <a:spLocks/>
          </p:cNvSpPr>
          <p:nvPr/>
        </p:nvSpPr>
        <p:spPr>
          <a:xfrm>
            <a:off x="256573" y="105813"/>
            <a:ext cx="10557954" cy="767639"/>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000" b="1" kern="1200" baseline="0">
                <a:solidFill>
                  <a:srgbClr val="008000"/>
                </a:solidFill>
                <a:effectLst/>
                <a:latin typeface="+mn-lt"/>
                <a:ea typeface="+mj-ea"/>
                <a:cs typeface="+mj-cs"/>
              </a:defRPr>
            </a:lvl1pPr>
          </a:lstStyle>
          <a:p>
            <a:r>
              <a:rPr lang="en-GB" sz="1800"/>
              <a:t>MOOC 3: BUSINESS AND REGULATORY ETHICAL ASPECTS</a:t>
            </a:r>
            <a:br>
              <a:rPr lang="en-GB" sz="1800"/>
            </a:br>
            <a:r>
              <a:rPr lang="en-GB" sz="1800"/>
              <a:t>UNIT </a:t>
            </a:r>
            <a:r>
              <a:rPr lang="el-GR" sz="1800"/>
              <a:t>2</a:t>
            </a:r>
            <a:r>
              <a:rPr lang="en-GB" sz="1800"/>
              <a:t>: ETHICAL and SOCIETAL ASPECTS of ENERGY and ET</a:t>
            </a:r>
            <a:endParaRPr lang="en-GB" sz="1800" dirty="0"/>
          </a:p>
        </p:txBody>
      </p:sp>
    </p:spTree>
    <p:extLst>
      <p:ext uri="{BB962C8B-B14F-4D97-AF65-F5344CB8AC3E}">
        <p14:creationId xmlns:p14="http://schemas.microsoft.com/office/powerpoint/2010/main" val="1498563707"/>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042AC-DCF8-08F2-F042-E7A9C1EB73A2}"/>
            </a:ext>
          </a:extLst>
        </p:cNvPr>
        <p:cNvGrpSpPr/>
        <p:nvPr/>
      </p:nvGrpSpPr>
      <p:grpSpPr>
        <a:xfrm>
          <a:off x="0" y="0"/>
          <a:ext cx="0" cy="0"/>
          <a:chOff x="0" y="0"/>
          <a:chExt cx="0" cy="0"/>
        </a:xfrm>
      </p:grpSpPr>
      <p:sp>
        <p:nvSpPr>
          <p:cNvPr id="9" name="Tijdelijke aanduiding voor dianummer 26">
            <a:extLst>
              <a:ext uri="{FF2B5EF4-FFF2-40B4-BE49-F238E27FC236}">
                <a16:creationId xmlns:a16="http://schemas.microsoft.com/office/drawing/2014/main" id="{AF09AD98-DEA5-C652-407C-9E82CCC24376}"/>
              </a:ext>
            </a:extLst>
          </p:cNvPr>
          <p:cNvSpPr txBox="1">
            <a:spLocks/>
          </p:cNvSpPr>
          <p:nvPr/>
        </p:nvSpPr>
        <p:spPr>
          <a:xfrm>
            <a:off x="109181" y="6430150"/>
            <a:ext cx="39578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7030A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162CEF-58C8-EF46-9B52-D78FBBFD3DD6}" type="slidenum">
              <a:rPr lang="en-US" sz="1300" smtClean="0"/>
              <a:pPr algn="r"/>
              <a:t>27</a:t>
            </a:fld>
            <a:endParaRPr lang="en-US" sz="1300" dirty="0"/>
          </a:p>
        </p:txBody>
      </p:sp>
      <p:sp>
        <p:nvSpPr>
          <p:cNvPr id="2" name="Content Placeholder 2">
            <a:extLst>
              <a:ext uri="{FF2B5EF4-FFF2-40B4-BE49-F238E27FC236}">
                <a16:creationId xmlns:a16="http://schemas.microsoft.com/office/drawing/2014/main" id="{1B395073-E016-EE70-4702-7DB64B5A3B8D}"/>
              </a:ext>
            </a:extLst>
          </p:cNvPr>
          <p:cNvSpPr>
            <a:spLocks noGrp="1"/>
          </p:cNvSpPr>
          <p:nvPr>
            <p:ph idx="1"/>
          </p:nvPr>
        </p:nvSpPr>
        <p:spPr>
          <a:xfrm>
            <a:off x="838201" y="978794"/>
            <a:ext cx="10958847" cy="4986170"/>
          </a:xfrm>
        </p:spPr>
        <p:txBody>
          <a:bodyPr vert="horz" lIns="91440" tIns="45720" rIns="91440" bIns="45720" rtlCol="0">
            <a:normAutofit/>
          </a:bodyPr>
          <a:lstStyle/>
          <a:p>
            <a:pPr marL="0" indent="0">
              <a:lnSpc>
                <a:spcPct val="110000"/>
              </a:lnSpc>
              <a:buNone/>
            </a:pPr>
            <a:r>
              <a:rPr lang="en-GB" sz="2400" b="1" dirty="0">
                <a:latin typeface="Tw Cen MT"/>
                <a:cs typeface="Tw Cen MT"/>
              </a:rPr>
              <a:t>Who Benefits and who loses?</a:t>
            </a:r>
          </a:p>
          <a:p>
            <a:pPr marL="0" indent="0">
              <a:lnSpc>
                <a:spcPct val="110000"/>
              </a:lnSpc>
              <a:buNone/>
            </a:pPr>
            <a:r>
              <a:rPr lang="en-US" sz="2400" dirty="0">
                <a:latin typeface="Tw Cen MT"/>
                <a:cs typeface="Tw Cen MT"/>
              </a:rPr>
              <a:t>This lack of technological availability or access across all demographics is typically attributed to : </a:t>
            </a:r>
          </a:p>
          <a:p>
            <a:pPr>
              <a:lnSpc>
                <a:spcPct val="110000"/>
              </a:lnSpc>
              <a:buFont typeface="Wingdings" panose="05000000000000000000" pitchFamily="2" charset="2"/>
              <a:buChar char="ü"/>
            </a:pPr>
            <a:r>
              <a:rPr lang="en-US" sz="2400" dirty="0">
                <a:latin typeface="Tw Cen MT"/>
                <a:cs typeface="Tw Cen MT"/>
              </a:rPr>
              <a:t>the high upfront costs of these technologies, </a:t>
            </a:r>
          </a:p>
          <a:p>
            <a:pPr>
              <a:lnSpc>
                <a:spcPct val="110000"/>
              </a:lnSpc>
              <a:buFont typeface="Wingdings" panose="05000000000000000000" pitchFamily="2" charset="2"/>
              <a:buChar char="ü"/>
            </a:pPr>
            <a:r>
              <a:rPr lang="en-US" sz="2400" dirty="0">
                <a:latin typeface="Tw Cen MT"/>
                <a:cs typeface="Tw Cen MT"/>
              </a:rPr>
              <a:t>incentives for purchase of the technologies that reduce eligibility of those that do not have strong credit or do not pay taxes, for example, </a:t>
            </a:r>
          </a:p>
          <a:p>
            <a:pPr>
              <a:lnSpc>
                <a:spcPct val="110000"/>
              </a:lnSpc>
              <a:buFont typeface="Wingdings" panose="05000000000000000000" pitchFamily="2" charset="2"/>
              <a:buChar char="ü"/>
            </a:pPr>
            <a:r>
              <a:rPr lang="en-US" sz="2400" dirty="0">
                <a:latin typeface="Tw Cen MT"/>
                <a:cs typeface="Tw Cen MT"/>
              </a:rPr>
              <a:t>a misalignment between required installation and use of the technology with living conditions (for example, rental properties).</a:t>
            </a:r>
            <a:endParaRPr lang="en-GB" sz="2400" dirty="0">
              <a:latin typeface="Tw Cen MT"/>
              <a:cs typeface="Tw Cen MT"/>
            </a:endParaRPr>
          </a:p>
        </p:txBody>
      </p:sp>
      <p:sp>
        <p:nvSpPr>
          <p:cNvPr id="5" name="Title 2">
            <a:extLst>
              <a:ext uri="{FF2B5EF4-FFF2-40B4-BE49-F238E27FC236}">
                <a16:creationId xmlns:a16="http://schemas.microsoft.com/office/drawing/2014/main" id="{83E3AFE1-9898-E252-25AE-6FF731198B2A}"/>
              </a:ext>
            </a:extLst>
          </p:cNvPr>
          <p:cNvSpPr txBox="1">
            <a:spLocks/>
          </p:cNvSpPr>
          <p:nvPr/>
        </p:nvSpPr>
        <p:spPr>
          <a:xfrm>
            <a:off x="256573" y="105813"/>
            <a:ext cx="10557954" cy="767639"/>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000" b="1" kern="1200" baseline="0">
                <a:solidFill>
                  <a:srgbClr val="008000"/>
                </a:solidFill>
                <a:effectLst/>
                <a:latin typeface="+mn-lt"/>
                <a:ea typeface="+mj-ea"/>
                <a:cs typeface="+mj-cs"/>
              </a:defRPr>
            </a:lvl1pPr>
          </a:lstStyle>
          <a:p>
            <a:r>
              <a:rPr lang="en-GB" sz="1800"/>
              <a:t>MOOC 3: BUSINESS AND REGULATORY ETHICAL ASPECTS</a:t>
            </a:r>
            <a:br>
              <a:rPr lang="en-GB" sz="1800"/>
            </a:br>
            <a:r>
              <a:rPr lang="en-GB" sz="1800"/>
              <a:t>UNIT </a:t>
            </a:r>
            <a:r>
              <a:rPr lang="el-GR" sz="1800"/>
              <a:t>2</a:t>
            </a:r>
            <a:r>
              <a:rPr lang="en-GB" sz="1800"/>
              <a:t>: ETHICAL and SOCIETAL ASPECTS of ENERGY and ET</a:t>
            </a:r>
            <a:endParaRPr lang="en-GB" sz="1800" dirty="0"/>
          </a:p>
        </p:txBody>
      </p:sp>
    </p:spTree>
    <p:extLst>
      <p:ext uri="{BB962C8B-B14F-4D97-AF65-F5344CB8AC3E}">
        <p14:creationId xmlns:p14="http://schemas.microsoft.com/office/powerpoint/2010/main" val="720156897"/>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A9FBF-48C2-3A4C-B04B-759FE14BA895}"/>
            </a:ext>
          </a:extLst>
        </p:cNvPr>
        <p:cNvGrpSpPr/>
        <p:nvPr/>
      </p:nvGrpSpPr>
      <p:grpSpPr>
        <a:xfrm>
          <a:off x="0" y="0"/>
          <a:ext cx="0" cy="0"/>
          <a:chOff x="0" y="0"/>
          <a:chExt cx="0" cy="0"/>
        </a:xfrm>
      </p:grpSpPr>
      <p:sp>
        <p:nvSpPr>
          <p:cNvPr id="9" name="Tijdelijke aanduiding voor dianummer 26">
            <a:extLst>
              <a:ext uri="{FF2B5EF4-FFF2-40B4-BE49-F238E27FC236}">
                <a16:creationId xmlns:a16="http://schemas.microsoft.com/office/drawing/2014/main" id="{E561DB6C-E092-C416-89EC-96A2C542D82C}"/>
              </a:ext>
            </a:extLst>
          </p:cNvPr>
          <p:cNvSpPr txBox="1">
            <a:spLocks/>
          </p:cNvSpPr>
          <p:nvPr/>
        </p:nvSpPr>
        <p:spPr>
          <a:xfrm>
            <a:off x="109181" y="6430150"/>
            <a:ext cx="39578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7030A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162CEF-58C8-EF46-9B52-D78FBBFD3DD6}" type="slidenum">
              <a:rPr lang="en-US" sz="1300" smtClean="0"/>
              <a:pPr algn="r"/>
              <a:t>28</a:t>
            </a:fld>
            <a:endParaRPr lang="en-US" sz="1300" dirty="0"/>
          </a:p>
        </p:txBody>
      </p:sp>
      <p:sp>
        <p:nvSpPr>
          <p:cNvPr id="2" name="Content Placeholder 2">
            <a:extLst>
              <a:ext uri="{FF2B5EF4-FFF2-40B4-BE49-F238E27FC236}">
                <a16:creationId xmlns:a16="http://schemas.microsoft.com/office/drawing/2014/main" id="{AF036B5E-AD2B-D22A-3918-C10727827EAF}"/>
              </a:ext>
            </a:extLst>
          </p:cNvPr>
          <p:cNvSpPr>
            <a:spLocks noGrp="1"/>
          </p:cNvSpPr>
          <p:nvPr>
            <p:ph idx="1"/>
          </p:nvPr>
        </p:nvSpPr>
        <p:spPr>
          <a:xfrm>
            <a:off x="838201" y="978794"/>
            <a:ext cx="10958847" cy="4986170"/>
          </a:xfrm>
        </p:spPr>
        <p:txBody>
          <a:bodyPr vert="horz" lIns="91440" tIns="45720" rIns="91440" bIns="45720" rtlCol="0">
            <a:normAutofit/>
          </a:bodyPr>
          <a:lstStyle/>
          <a:p>
            <a:pPr marL="0" indent="0">
              <a:lnSpc>
                <a:spcPct val="110000"/>
              </a:lnSpc>
              <a:buNone/>
            </a:pPr>
            <a:r>
              <a:rPr lang="en-GB" sz="2400" b="1" dirty="0">
                <a:latin typeface="Tw Cen MT"/>
                <a:cs typeface="Tw Cen MT"/>
              </a:rPr>
              <a:t>Who Benefits and who loses?</a:t>
            </a:r>
          </a:p>
        </p:txBody>
      </p:sp>
      <p:sp>
        <p:nvSpPr>
          <p:cNvPr id="5" name="Title 2">
            <a:extLst>
              <a:ext uri="{FF2B5EF4-FFF2-40B4-BE49-F238E27FC236}">
                <a16:creationId xmlns:a16="http://schemas.microsoft.com/office/drawing/2014/main" id="{84BCF8C0-3C8F-0624-07B7-A20FA1EAC2BD}"/>
              </a:ext>
            </a:extLst>
          </p:cNvPr>
          <p:cNvSpPr txBox="1">
            <a:spLocks/>
          </p:cNvSpPr>
          <p:nvPr/>
        </p:nvSpPr>
        <p:spPr>
          <a:xfrm>
            <a:off x="256573" y="105813"/>
            <a:ext cx="10557954" cy="767639"/>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000" b="1" kern="1200" baseline="0">
                <a:solidFill>
                  <a:srgbClr val="008000"/>
                </a:solidFill>
                <a:effectLst/>
                <a:latin typeface="+mn-lt"/>
                <a:ea typeface="+mj-ea"/>
                <a:cs typeface="+mj-cs"/>
              </a:defRPr>
            </a:lvl1pPr>
          </a:lstStyle>
          <a:p>
            <a:r>
              <a:rPr lang="en-GB" sz="1800"/>
              <a:t>MOOC 3: BUSINESS AND REGULATORY ETHICAL ASPECTS</a:t>
            </a:r>
            <a:br>
              <a:rPr lang="en-GB" sz="1800"/>
            </a:br>
            <a:r>
              <a:rPr lang="en-GB" sz="1800"/>
              <a:t>UNIT </a:t>
            </a:r>
            <a:r>
              <a:rPr lang="el-GR" sz="1800"/>
              <a:t>2</a:t>
            </a:r>
            <a:r>
              <a:rPr lang="en-GB" sz="1800"/>
              <a:t>: ETHICAL and SOCIETAL ASPECTS of ENERGY and ET</a:t>
            </a:r>
            <a:endParaRPr lang="en-GB" sz="1800" dirty="0"/>
          </a:p>
        </p:txBody>
      </p:sp>
      <p:pic>
        <p:nvPicPr>
          <p:cNvPr id="4" name="Picture 3">
            <a:extLst>
              <a:ext uri="{FF2B5EF4-FFF2-40B4-BE49-F238E27FC236}">
                <a16:creationId xmlns:a16="http://schemas.microsoft.com/office/drawing/2014/main" id="{11E2C2DA-B49C-E3B1-5160-64C655059265}"/>
              </a:ext>
            </a:extLst>
          </p:cNvPr>
          <p:cNvPicPr>
            <a:picLocks noChangeAspect="1"/>
          </p:cNvPicPr>
          <p:nvPr/>
        </p:nvPicPr>
        <p:blipFill>
          <a:blip r:embed="rId2"/>
          <a:stretch>
            <a:fillRect/>
          </a:stretch>
        </p:blipFill>
        <p:spPr>
          <a:xfrm>
            <a:off x="838201" y="1538454"/>
            <a:ext cx="6049746" cy="3781091"/>
          </a:xfrm>
          <a:prstGeom prst="rect">
            <a:avLst/>
          </a:prstGeom>
        </p:spPr>
      </p:pic>
      <p:pic>
        <p:nvPicPr>
          <p:cNvPr id="3" name="Picture 2">
            <a:extLst>
              <a:ext uri="{FF2B5EF4-FFF2-40B4-BE49-F238E27FC236}">
                <a16:creationId xmlns:a16="http://schemas.microsoft.com/office/drawing/2014/main" id="{F43BF53D-6ACC-6164-2BAC-445A8D17B064}"/>
              </a:ext>
            </a:extLst>
          </p:cNvPr>
          <p:cNvPicPr>
            <a:picLocks noChangeAspect="1"/>
          </p:cNvPicPr>
          <p:nvPr/>
        </p:nvPicPr>
        <p:blipFill>
          <a:blip r:embed="rId3"/>
          <a:stretch>
            <a:fillRect/>
          </a:stretch>
        </p:blipFill>
        <p:spPr>
          <a:xfrm>
            <a:off x="6409789" y="2384642"/>
            <a:ext cx="5687855" cy="3685664"/>
          </a:xfrm>
          <a:prstGeom prst="rect">
            <a:avLst/>
          </a:prstGeom>
        </p:spPr>
      </p:pic>
    </p:spTree>
    <p:extLst>
      <p:ext uri="{BB962C8B-B14F-4D97-AF65-F5344CB8AC3E}">
        <p14:creationId xmlns:p14="http://schemas.microsoft.com/office/powerpoint/2010/main" val="1962386921"/>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68923-F5C7-2908-BAB7-0BF33CC94A45}"/>
            </a:ext>
          </a:extLst>
        </p:cNvPr>
        <p:cNvGrpSpPr/>
        <p:nvPr/>
      </p:nvGrpSpPr>
      <p:grpSpPr>
        <a:xfrm>
          <a:off x="0" y="0"/>
          <a:ext cx="0" cy="0"/>
          <a:chOff x="0" y="0"/>
          <a:chExt cx="0" cy="0"/>
        </a:xfrm>
      </p:grpSpPr>
      <p:sp>
        <p:nvSpPr>
          <p:cNvPr id="9" name="Tijdelijke aanduiding voor dianummer 26">
            <a:extLst>
              <a:ext uri="{FF2B5EF4-FFF2-40B4-BE49-F238E27FC236}">
                <a16:creationId xmlns:a16="http://schemas.microsoft.com/office/drawing/2014/main" id="{F927163D-B534-C729-EF6A-FD9DCEB1D4C4}"/>
              </a:ext>
            </a:extLst>
          </p:cNvPr>
          <p:cNvSpPr txBox="1">
            <a:spLocks/>
          </p:cNvSpPr>
          <p:nvPr/>
        </p:nvSpPr>
        <p:spPr>
          <a:xfrm>
            <a:off x="109181" y="6430150"/>
            <a:ext cx="39578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7030A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162CEF-58C8-EF46-9B52-D78FBBFD3DD6}" type="slidenum">
              <a:rPr lang="en-US" sz="1300" smtClean="0"/>
              <a:pPr algn="r"/>
              <a:t>29</a:t>
            </a:fld>
            <a:endParaRPr lang="en-US" sz="1300" dirty="0"/>
          </a:p>
        </p:txBody>
      </p:sp>
      <p:sp>
        <p:nvSpPr>
          <p:cNvPr id="2" name="Content Placeholder 2">
            <a:extLst>
              <a:ext uri="{FF2B5EF4-FFF2-40B4-BE49-F238E27FC236}">
                <a16:creationId xmlns:a16="http://schemas.microsoft.com/office/drawing/2014/main" id="{16CEE482-EBAD-CC26-3279-4BD3C106EB50}"/>
              </a:ext>
            </a:extLst>
          </p:cNvPr>
          <p:cNvSpPr>
            <a:spLocks noGrp="1"/>
          </p:cNvSpPr>
          <p:nvPr>
            <p:ph idx="1"/>
          </p:nvPr>
        </p:nvSpPr>
        <p:spPr>
          <a:xfrm>
            <a:off x="838201" y="978794"/>
            <a:ext cx="10958847" cy="4986170"/>
          </a:xfrm>
        </p:spPr>
        <p:txBody>
          <a:bodyPr vert="horz" lIns="91440" tIns="45720" rIns="91440" bIns="45720" rtlCol="0">
            <a:normAutofit/>
          </a:bodyPr>
          <a:lstStyle/>
          <a:p>
            <a:pPr marL="0" indent="0">
              <a:lnSpc>
                <a:spcPct val="110000"/>
              </a:lnSpc>
              <a:buNone/>
            </a:pPr>
            <a:r>
              <a:rPr lang="en-GB" sz="2400" b="1" dirty="0">
                <a:latin typeface="Tw Cen MT"/>
                <a:cs typeface="Tw Cen MT"/>
              </a:rPr>
              <a:t>Who Benefits and who loses?</a:t>
            </a:r>
          </a:p>
          <a:p>
            <a:pPr marL="0" indent="0">
              <a:lnSpc>
                <a:spcPct val="110000"/>
              </a:lnSpc>
              <a:buNone/>
            </a:pPr>
            <a:r>
              <a:rPr lang="en-US" sz="2400" dirty="0">
                <a:latin typeface="Tw Cen MT"/>
                <a:cs typeface="Tw Cen MT"/>
              </a:rPr>
              <a:t>The energy transition requires land to develop RES. Facts are clear and hard: </a:t>
            </a:r>
          </a:p>
          <a:p>
            <a:pPr>
              <a:lnSpc>
                <a:spcPct val="110000"/>
              </a:lnSpc>
              <a:buFont typeface="Wingdings" panose="05000000000000000000" pitchFamily="2" charset="2"/>
              <a:buChar char="ü"/>
            </a:pPr>
            <a:r>
              <a:rPr lang="en-US" sz="2400" dirty="0">
                <a:latin typeface="Tw Cen MT" panose="020B0602020104020603" pitchFamily="34" charset="0"/>
              </a:rPr>
              <a:t>RES are substantially more land intensive. For example, typical ranges of net power density found in the literature are: 2–10 W</a:t>
            </a:r>
            <a:r>
              <a:rPr lang="en-US" sz="2400" baseline="-25000" dirty="0">
                <a:latin typeface="Tw Cen MT" panose="020B0602020104020603" pitchFamily="34" charset="0"/>
              </a:rPr>
              <a:t>e</a:t>
            </a:r>
            <a:r>
              <a:rPr lang="en-US" sz="2400" dirty="0">
                <a:latin typeface="Tw Cen MT" panose="020B0602020104020603" pitchFamily="34" charset="0"/>
              </a:rPr>
              <a:t>/m</a:t>
            </a:r>
            <a:r>
              <a:rPr lang="en-US" sz="2400" baseline="30000" dirty="0">
                <a:latin typeface="Tw Cen MT" panose="020B0602020104020603" pitchFamily="34" charset="0"/>
              </a:rPr>
              <a:t>2</a:t>
            </a:r>
            <a:r>
              <a:rPr lang="en-US" sz="2400" dirty="0">
                <a:latin typeface="Tw Cen MT" panose="020B0602020104020603" pitchFamily="34" charset="0"/>
              </a:rPr>
              <a:t> for solar power plants, 0.5–7 W</a:t>
            </a:r>
            <a:r>
              <a:rPr lang="en-US" sz="2400" baseline="-25000" dirty="0">
                <a:latin typeface="Tw Cen MT" panose="020B0602020104020603" pitchFamily="34" charset="0"/>
              </a:rPr>
              <a:t>e</a:t>
            </a:r>
            <a:r>
              <a:rPr lang="en-US" sz="2400" dirty="0">
                <a:latin typeface="Tw Cen MT" panose="020B0602020104020603" pitchFamily="34" charset="0"/>
              </a:rPr>
              <a:t>/m</a:t>
            </a:r>
            <a:r>
              <a:rPr lang="en-US" sz="2400" baseline="30000" dirty="0">
                <a:latin typeface="Tw Cen MT" panose="020B0602020104020603" pitchFamily="34" charset="0"/>
              </a:rPr>
              <a:t>2</a:t>
            </a:r>
            <a:r>
              <a:rPr lang="en-US" sz="2400" dirty="0">
                <a:latin typeface="Tw Cen MT" panose="020B0602020104020603" pitchFamily="34" charset="0"/>
              </a:rPr>
              <a:t> for large hydroelectric, 0.5–2 W</a:t>
            </a:r>
            <a:r>
              <a:rPr lang="en-US" sz="2400" baseline="-25000" dirty="0">
                <a:latin typeface="Tw Cen MT" panose="020B0602020104020603" pitchFamily="34" charset="0"/>
              </a:rPr>
              <a:t>e</a:t>
            </a:r>
            <a:r>
              <a:rPr lang="en-US" sz="2400" dirty="0">
                <a:latin typeface="Tw Cen MT" panose="020B0602020104020603" pitchFamily="34" charset="0"/>
              </a:rPr>
              <a:t>/m</a:t>
            </a:r>
            <a:r>
              <a:rPr lang="en-US" sz="2400" baseline="30000" dirty="0">
                <a:latin typeface="Tw Cen MT" panose="020B0602020104020603" pitchFamily="34" charset="0"/>
              </a:rPr>
              <a:t>2</a:t>
            </a:r>
            <a:r>
              <a:rPr lang="en-US" sz="2400" dirty="0">
                <a:latin typeface="Tw Cen MT" panose="020B0602020104020603" pitchFamily="34" charset="0"/>
              </a:rPr>
              <a:t> for wind; and ~0.1 W</a:t>
            </a:r>
            <a:r>
              <a:rPr lang="en-US" sz="2400" baseline="-25000" dirty="0">
                <a:latin typeface="Tw Cen MT" panose="020B0602020104020603" pitchFamily="34" charset="0"/>
              </a:rPr>
              <a:t>e</a:t>
            </a:r>
            <a:r>
              <a:rPr lang="en-US" sz="2400" dirty="0">
                <a:latin typeface="Tw Cen MT" panose="020B0602020104020603" pitchFamily="34" charset="0"/>
              </a:rPr>
              <a:t>/m</a:t>
            </a:r>
            <a:r>
              <a:rPr lang="en-US" sz="2400" baseline="30000" dirty="0">
                <a:latin typeface="Tw Cen MT" panose="020B0602020104020603" pitchFamily="34" charset="0"/>
              </a:rPr>
              <a:t>2</a:t>
            </a:r>
            <a:r>
              <a:rPr lang="en-US" sz="2400" dirty="0">
                <a:latin typeface="Tw Cen MT" panose="020B0602020104020603" pitchFamily="34" charset="0"/>
              </a:rPr>
              <a:t> for biomass</a:t>
            </a:r>
            <a:endParaRPr lang="en-US" sz="2400" dirty="0">
              <a:latin typeface="Tw Cen MT" panose="020B0602020104020603" pitchFamily="34" charset="0"/>
              <a:cs typeface="Tw Cen MT"/>
            </a:endParaRPr>
          </a:p>
          <a:p>
            <a:pPr>
              <a:lnSpc>
                <a:spcPct val="110000"/>
              </a:lnSpc>
              <a:buFont typeface="Wingdings" panose="05000000000000000000" pitchFamily="2" charset="2"/>
              <a:buChar char="ü"/>
            </a:pPr>
            <a:r>
              <a:rPr lang="en-US" sz="2400" dirty="0">
                <a:latin typeface="Tw Cen MT"/>
                <a:cs typeface="Tw Cen MT"/>
              </a:rPr>
              <a:t>Wind farms are partially compatible with other uses (e.g., agriculture) or can be located offshore,  </a:t>
            </a:r>
          </a:p>
          <a:p>
            <a:pPr>
              <a:lnSpc>
                <a:spcPct val="110000"/>
              </a:lnSpc>
              <a:buFont typeface="Wingdings" panose="05000000000000000000" pitchFamily="2" charset="2"/>
              <a:buChar char="ü"/>
            </a:pPr>
            <a:r>
              <a:rPr lang="en-US" sz="2400" dirty="0">
                <a:latin typeface="Tw Cen MT"/>
                <a:cs typeface="Tw Cen MT"/>
              </a:rPr>
              <a:t>biomass plantations, hydroelectric reservoirs and solar farms tend not to allow double use, that is, in practice they monopolize the occupied land. </a:t>
            </a:r>
          </a:p>
        </p:txBody>
      </p:sp>
      <p:sp>
        <p:nvSpPr>
          <p:cNvPr id="5" name="Title 2">
            <a:extLst>
              <a:ext uri="{FF2B5EF4-FFF2-40B4-BE49-F238E27FC236}">
                <a16:creationId xmlns:a16="http://schemas.microsoft.com/office/drawing/2014/main" id="{45F6A537-99C4-5EF8-3BB1-C10465BB7A1B}"/>
              </a:ext>
            </a:extLst>
          </p:cNvPr>
          <p:cNvSpPr txBox="1">
            <a:spLocks/>
          </p:cNvSpPr>
          <p:nvPr/>
        </p:nvSpPr>
        <p:spPr>
          <a:xfrm>
            <a:off x="256573" y="105813"/>
            <a:ext cx="10557954" cy="767639"/>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000" b="1" kern="1200" baseline="0">
                <a:solidFill>
                  <a:srgbClr val="008000"/>
                </a:solidFill>
                <a:effectLst/>
                <a:latin typeface="+mn-lt"/>
                <a:ea typeface="+mj-ea"/>
                <a:cs typeface="+mj-cs"/>
              </a:defRPr>
            </a:lvl1pPr>
          </a:lstStyle>
          <a:p>
            <a:r>
              <a:rPr lang="en-GB" sz="1800"/>
              <a:t>MOOC 3: BUSINESS AND REGULATORY ETHICAL ASPECTS</a:t>
            </a:r>
            <a:br>
              <a:rPr lang="en-GB" sz="1800"/>
            </a:br>
            <a:r>
              <a:rPr lang="en-GB" sz="1800"/>
              <a:t>UNIT </a:t>
            </a:r>
            <a:r>
              <a:rPr lang="el-GR" sz="1800"/>
              <a:t>2</a:t>
            </a:r>
            <a:r>
              <a:rPr lang="en-GB" sz="1800"/>
              <a:t>: ETHICAL and SOCIETAL ASPECTS of ENERGY and ET</a:t>
            </a:r>
            <a:endParaRPr lang="en-GB" sz="1800" dirty="0"/>
          </a:p>
        </p:txBody>
      </p:sp>
    </p:spTree>
    <p:extLst>
      <p:ext uri="{BB962C8B-B14F-4D97-AF65-F5344CB8AC3E}">
        <p14:creationId xmlns:p14="http://schemas.microsoft.com/office/powerpoint/2010/main" val="2232661419"/>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dianummer 26">
            <a:extLst>
              <a:ext uri="{FF2B5EF4-FFF2-40B4-BE49-F238E27FC236}">
                <a16:creationId xmlns:a16="http://schemas.microsoft.com/office/drawing/2014/main" id="{58841B55-50CE-49C8-968F-9E94497D093C}"/>
              </a:ext>
            </a:extLst>
          </p:cNvPr>
          <p:cNvSpPr txBox="1">
            <a:spLocks/>
          </p:cNvSpPr>
          <p:nvPr/>
        </p:nvSpPr>
        <p:spPr>
          <a:xfrm>
            <a:off x="109181" y="6430150"/>
            <a:ext cx="39578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7030A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162CEF-58C8-EF46-9B52-D78FBBFD3DD6}" type="slidenum">
              <a:rPr lang="en-US" sz="1300" smtClean="0"/>
              <a:pPr algn="r"/>
              <a:t>3</a:t>
            </a:fld>
            <a:endParaRPr lang="en-US" sz="1300" dirty="0"/>
          </a:p>
        </p:txBody>
      </p:sp>
      <p:sp>
        <p:nvSpPr>
          <p:cNvPr id="2" name="Content Placeholder 2">
            <a:extLst>
              <a:ext uri="{FF2B5EF4-FFF2-40B4-BE49-F238E27FC236}">
                <a16:creationId xmlns:a16="http://schemas.microsoft.com/office/drawing/2014/main" id="{CE2B1F5B-9713-42D2-2B45-E00B1CFD1BC6}"/>
              </a:ext>
            </a:extLst>
          </p:cNvPr>
          <p:cNvSpPr>
            <a:spLocks noGrp="1"/>
          </p:cNvSpPr>
          <p:nvPr>
            <p:ph idx="1"/>
          </p:nvPr>
        </p:nvSpPr>
        <p:spPr>
          <a:xfrm>
            <a:off x="838201" y="978794"/>
            <a:ext cx="10958847" cy="4986170"/>
          </a:xfrm>
        </p:spPr>
        <p:txBody>
          <a:bodyPr vert="horz" lIns="91440" tIns="45720" rIns="91440" bIns="45720" rtlCol="0">
            <a:normAutofit lnSpcReduction="10000"/>
          </a:bodyPr>
          <a:lstStyle/>
          <a:p>
            <a:pPr marL="0" indent="0">
              <a:lnSpc>
                <a:spcPct val="110000"/>
              </a:lnSpc>
              <a:buNone/>
            </a:pPr>
            <a:r>
              <a:rPr lang="en-GB" sz="2400" b="1" dirty="0">
                <a:latin typeface="Tw Cen MT"/>
                <a:cs typeface="Tw Cen MT"/>
              </a:rPr>
              <a:t>Introduction</a:t>
            </a:r>
          </a:p>
          <a:p>
            <a:pPr marL="0" indent="0">
              <a:lnSpc>
                <a:spcPct val="110000"/>
              </a:lnSpc>
              <a:buNone/>
            </a:pPr>
            <a:r>
              <a:rPr lang="en-GB" sz="2400" dirty="0">
                <a:latin typeface="Tw Cen MT"/>
                <a:cs typeface="Tw Cen MT"/>
              </a:rPr>
              <a:t>The majority of global greenhouse gas emissions arise from energy conversion and consumption.</a:t>
            </a:r>
          </a:p>
          <a:p>
            <a:pPr marL="0" indent="0">
              <a:lnSpc>
                <a:spcPct val="110000"/>
              </a:lnSpc>
              <a:buNone/>
            </a:pPr>
            <a:r>
              <a:rPr lang="en-GB" sz="2400" dirty="0">
                <a:latin typeface="Tw Cen MT"/>
                <a:cs typeface="Tw Cen MT"/>
              </a:rPr>
              <a:t>Transitioning towards carbon-free and affordable energy resources following the UN SDG7 is expected to be among the most important decisions we will make to protect human habitability on Earth. </a:t>
            </a:r>
          </a:p>
          <a:p>
            <a:pPr marL="0" indent="0">
              <a:lnSpc>
                <a:spcPct val="110000"/>
              </a:lnSpc>
              <a:buNone/>
            </a:pPr>
            <a:r>
              <a:rPr lang="en-GB" sz="2400" dirty="0">
                <a:latin typeface="Tw Cen MT"/>
                <a:cs typeface="Tw Cen MT"/>
              </a:rPr>
              <a:t>Energy decisions have many ethical dimensions, including significant effects for members of present and future generations. </a:t>
            </a:r>
          </a:p>
          <a:p>
            <a:pPr marL="0" indent="0">
              <a:lnSpc>
                <a:spcPct val="110000"/>
              </a:lnSpc>
              <a:buNone/>
            </a:pPr>
            <a:r>
              <a:rPr lang="en-GB" sz="2400" dirty="0">
                <a:latin typeface="Tw Cen MT"/>
                <a:cs typeface="Tw Cen MT"/>
              </a:rPr>
              <a:t>In some cases, energy decisions can determine who lives and dies, cause irreversible changes to the planet, or lock societies into harmful infrastructures or socio-economic arrangements that perpetuate for centuries. </a:t>
            </a:r>
          </a:p>
        </p:txBody>
      </p:sp>
      <p:sp>
        <p:nvSpPr>
          <p:cNvPr id="5" name="Title 2">
            <a:extLst>
              <a:ext uri="{FF2B5EF4-FFF2-40B4-BE49-F238E27FC236}">
                <a16:creationId xmlns:a16="http://schemas.microsoft.com/office/drawing/2014/main" id="{BF4C2843-3ECA-BF17-1B51-C1885629EA20}"/>
              </a:ext>
            </a:extLst>
          </p:cNvPr>
          <p:cNvSpPr txBox="1">
            <a:spLocks/>
          </p:cNvSpPr>
          <p:nvPr/>
        </p:nvSpPr>
        <p:spPr>
          <a:xfrm>
            <a:off x="256573" y="105813"/>
            <a:ext cx="10557954" cy="767639"/>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000" b="1" kern="1200" baseline="0">
                <a:solidFill>
                  <a:srgbClr val="008000"/>
                </a:solidFill>
                <a:effectLst/>
                <a:latin typeface="+mn-lt"/>
                <a:ea typeface="+mj-ea"/>
                <a:cs typeface="+mj-cs"/>
              </a:defRPr>
            </a:lvl1pPr>
          </a:lstStyle>
          <a:p>
            <a:r>
              <a:rPr lang="en-GB" sz="1800"/>
              <a:t>MOOC 3: BUSINESS AND REGULATORY ETHICAL ASPECTS</a:t>
            </a:r>
            <a:br>
              <a:rPr lang="en-GB" sz="1800"/>
            </a:br>
            <a:r>
              <a:rPr lang="en-GB" sz="1800"/>
              <a:t>UNIT </a:t>
            </a:r>
            <a:r>
              <a:rPr lang="el-GR" sz="1800"/>
              <a:t>2</a:t>
            </a:r>
            <a:r>
              <a:rPr lang="en-GB" sz="1800"/>
              <a:t>: ETHICAL and SOCIETAL ASPECTS of ENERGY and ET</a:t>
            </a:r>
            <a:endParaRPr lang="en-GB" sz="1800" dirty="0"/>
          </a:p>
        </p:txBody>
      </p:sp>
    </p:spTree>
    <p:extLst>
      <p:ext uri="{BB962C8B-B14F-4D97-AF65-F5344CB8AC3E}">
        <p14:creationId xmlns:p14="http://schemas.microsoft.com/office/powerpoint/2010/main" val="769918423"/>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D95BF-19C9-F2B5-8AF3-8DFE2892FE4E}"/>
            </a:ext>
          </a:extLst>
        </p:cNvPr>
        <p:cNvGrpSpPr/>
        <p:nvPr/>
      </p:nvGrpSpPr>
      <p:grpSpPr>
        <a:xfrm>
          <a:off x="0" y="0"/>
          <a:ext cx="0" cy="0"/>
          <a:chOff x="0" y="0"/>
          <a:chExt cx="0" cy="0"/>
        </a:xfrm>
      </p:grpSpPr>
      <p:sp>
        <p:nvSpPr>
          <p:cNvPr id="9" name="Tijdelijke aanduiding voor dianummer 26">
            <a:extLst>
              <a:ext uri="{FF2B5EF4-FFF2-40B4-BE49-F238E27FC236}">
                <a16:creationId xmlns:a16="http://schemas.microsoft.com/office/drawing/2014/main" id="{C0A13264-DC56-E28A-6908-B59FDEE19C4C}"/>
              </a:ext>
            </a:extLst>
          </p:cNvPr>
          <p:cNvSpPr txBox="1">
            <a:spLocks/>
          </p:cNvSpPr>
          <p:nvPr/>
        </p:nvSpPr>
        <p:spPr>
          <a:xfrm>
            <a:off x="109181" y="6430150"/>
            <a:ext cx="39578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7030A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162CEF-58C8-EF46-9B52-D78FBBFD3DD6}" type="slidenum">
              <a:rPr lang="en-US" sz="1300" smtClean="0"/>
              <a:pPr algn="r"/>
              <a:t>30</a:t>
            </a:fld>
            <a:endParaRPr lang="en-US" sz="1300" dirty="0"/>
          </a:p>
        </p:txBody>
      </p:sp>
      <p:sp>
        <p:nvSpPr>
          <p:cNvPr id="2" name="Content Placeholder 2">
            <a:extLst>
              <a:ext uri="{FF2B5EF4-FFF2-40B4-BE49-F238E27FC236}">
                <a16:creationId xmlns:a16="http://schemas.microsoft.com/office/drawing/2014/main" id="{7FF7F019-F5CB-23A3-A629-CF3C3B567430}"/>
              </a:ext>
            </a:extLst>
          </p:cNvPr>
          <p:cNvSpPr>
            <a:spLocks noGrp="1"/>
          </p:cNvSpPr>
          <p:nvPr>
            <p:ph idx="1"/>
          </p:nvPr>
        </p:nvSpPr>
        <p:spPr>
          <a:xfrm>
            <a:off x="838201" y="978794"/>
            <a:ext cx="10958847" cy="4986170"/>
          </a:xfrm>
        </p:spPr>
        <p:txBody>
          <a:bodyPr vert="horz" lIns="91440" tIns="45720" rIns="91440" bIns="45720" rtlCol="0">
            <a:normAutofit/>
          </a:bodyPr>
          <a:lstStyle/>
          <a:p>
            <a:pPr marL="0" indent="0">
              <a:lnSpc>
                <a:spcPct val="110000"/>
              </a:lnSpc>
              <a:buNone/>
            </a:pPr>
            <a:r>
              <a:rPr lang="en-GB" sz="2400" b="1" dirty="0">
                <a:latin typeface="Tw Cen MT"/>
                <a:cs typeface="Tw Cen MT"/>
              </a:rPr>
              <a:t>Who Benefits and who loses?</a:t>
            </a:r>
          </a:p>
          <a:p>
            <a:pPr marL="0" indent="0">
              <a:lnSpc>
                <a:spcPct val="110000"/>
              </a:lnSpc>
              <a:buNone/>
            </a:pPr>
            <a:r>
              <a:rPr lang="en-US" sz="2400" dirty="0">
                <a:latin typeface="Tw Cen MT"/>
                <a:cs typeface="Tw Cen MT"/>
              </a:rPr>
              <a:t>The energy transition requires land to develop RES : </a:t>
            </a:r>
          </a:p>
          <a:p>
            <a:pPr>
              <a:lnSpc>
                <a:spcPct val="110000"/>
              </a:lnSpc>
              <a:buFont typeface="Wingdings" panose="05000000000000000000" pitchFamily="2" charset="2"/>
              <a:buChar char="ü"/>
            </a:pPr>
            <a:r>
              <a:rPr lang="en-US" sz="2400" dirty="0">
                <a:latin typeface="Tw Cen MT" panose="020B0602020104020603" pitchFamily="34" charset="0"/>
              </a:rPr>
              <a:t>In the case of solar power, the potential in urbanized areas is limited due to the fact that cities are currently not designed to maximize solar reception.</a:t>
            </a:r>
          </a:p>
          <a:p>
            <a:pPr>
              <a:lnSpc>
                <a:spcPct val="110000"/>
              </a:lnSpc>
              <a:buFont typeface="Wingdings" panose="05000000000000000000" pitchFamily="2" charset="2"/>
              <a:buChar char="ü"/>
            </a:pPr>
            <a:r>
              <a:rPr lang="en-US" sz="2400" dirty="0">
                <a:latin typeface="Tw Cen MT"/>
                <a:cs typeface="Tw Cen MT"/>
              </a:rPr>
              <a:t>The dedication of land to produce energy has been identified as a potential concern not only for preserving natural </a:t>
            </a:r>
            <a:r>
              <a:rPr lang="en-US" sz="2400" dirty="0" err="1">
                <a:latin typeface="Tw Cen MT"/>
                <a:cs typeface="Tw Cen MT"/>
              </a:rPr>
              <a:t>ecosystemsand</a:t>
            </a:r>
            <a:r>
              <a:rPr lang="en-US" sz="2400" dirty="0">
                <a:latin typeface="Tw Cen MT"/>
                <a:cs typeface="Tw Cen MT"/>
              </a:rPr>
              <a:t> biodiversity, but also because of its competition with land use to cover human needs (i.e., food, fiber, shelter and infrastructure)</a:t>
            </a:r>
          </a:p>
          <a:p>
            <a:pPr>
              <a:lnSpc>
                <a:spcPct val="110000"/>
              </a:lnSpc>
              <a:buFont typeface="Wingdings" panose="05000000000000000000" pitchFamily="2" charset="2"/>
              <a:buChar char="ü"/>
            </a:pPr>
            <a:r>
              <a:rPr lang="en-US" sz="2400" dirty="0">
                <a:latin typeface="Tw Cen MT"/>
                <a:cs typeface="Tw Cen MT"/>
              </a:rPr>
              <a:t>In many cases the loss of land for agricultural activities concerned high productivity zones of land.</a:t>
            </a:r>
          </a:p>
        </p:txBody>
      </p:sp>
      <p:sp>
        <p:nvSpPr>
          <p:cNvPr id="5" name="Title 2">
            <a:extLst>
              <a:ext uri="{FF2B5EF4-FFF2-40B4-BE49-F238E27FC236}">
                <a16:creationId xmlns:a16="http://schemas.microsoft.com/office/drawing/2014/main" id="{92F6433B-0CD7-0402-127A-30D78AD6EE2C}"/>
              </a:ext>
            </a:extLst>
          </p:cNvPr>
          <p:cNvSpPr txBox="1">
            <a:spLocks/>
          </p:cNvSpPr>
          <p:nvPr/>
        </p:nvSpPr>
        <p:spPr>
          <a:xfrm>
            <a:off x="256573" y="105813"/>
            <a:ext cx="10557954" cy="767639"/>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000" b="1" kern="1200" baseline="0">
                <a:solidFill>
                  <a:srgbClr val="008000"/>
                </a:solidFill>
                <a:effectLst/>
                <a:latin typeface="+mn-lt"/>
                <a:ea typeface="+mj-ea"/>
                <a:cs typeface="+mj-cs"/>
              </a:defRPr>
            </a:lvl1pPr>
          </a:lstStyle>
          <a:p>
            <a:r>
              <a:rPr lang="en-GB" sz="1800"/>
              <a:t>MOOC 3: BUSINESS AND REGULATORY ETHICAL ASPECTS</a:t>
            </a:r>
            <a:br>
              <a:rPr lang="en-GB" sz="1800"/>
            </a:br>
            <a:r>
              <a:rPr lang="en-GB" sz="1800"/>
              <a:t>UNIT </a:t>
            </a:r>
            <a:r>
              <a:rPr lang="el-GR" sz="1800"/>
              <a:t>2</a:t>
            </a:r>
            <a:r>
              <a:rPr lang="en-GB" sz="1800"/>
              <a:t>: ETHICAL and SOCIETAL ASPECTS of ENERGY and ET</a:t>
            </a:r>
            <a:endParaRPr lang="en-GB" sz="1800" dirty="0"/>
          </a:p>
        </p:txBody>
      </p:sp>
    </p:spTree>
    <p:extLst>
      <p:ext uri="{BB962C8B-B14F-4D97-AF65-F5344CB8AC3E}">
        <p14:creationId xmlns:p14="http://schemas.microsoft.com/office/powerpoint/2010/main" val="2367178319"/>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2CEA7-78AE-DB9D-851D-9AFF16429A56}"/>
            </a:ext>
          </a:extLst>
        </p:cNvPr>
        <p:cNvGrpSpPr/>
        <p:nvPr/>
      </p:nvGrpSpPr>
      <p:grpSpPr>
        <a:xfrm>
          <a:off x="0" y="0"/>
          <a:ext cx="0" cy="0"/>
          <a:chOff x="0" y="0"/>
          <a:chExt cx="0" cy="0"/>
        </a:xfrm>
      </p:grpSpPr>
      <p:sp>
        <p:nvSpPr>
          <p:cNvPr id="9" name="Tijdelijke aanduiding voor dianummer 26">
            <a:extLst>
              <a:ext uri="{FF2B5EF4-FFF2-40B4-BE49-F238E27FC236}">
                <a16:creationId xmlns:a16="http://schemas.microsoft.com/office/drawing/2014/main" id="{BD953122-01B9-B72B-E703-CB0AEFF54013}"/>
              </a:ext>
            </a:extLst>
          </p:cNvPr>
          <p:cNvSpPr txBox="1">
            <a:spLocks/>
          </p:cNvSpPr>
          <p:nvPr/>
        </p:nvSpPr>
        <p:spPr>
          <a:xfrm>
            <a:off x="109181" y="6430150"/>
            <a:ext cx="39578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7030A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162CEF-58C8-EF46-9B52-D78FBBFD3DD6}" type="slidenum">
              <a:rPr lang="en-US" sz="1300" smtClean="0"/>
              <a:pPr algn="r"/>
              <a:t>31</a:t>
            </a:fld>
            <a:endParaRPr lang="en-US" sz="1300" dirty="0"/>
          </a:p>
        </p:txBody>
      </p:sp>
      <p:sp>
        <p:nvSpPr>
          <p:cNvPr id="2" name="Content Placeholder 2">
            <a:extLst>
              <a:ext uri="{FF2B5EF4-FFF2-40B4-BE49-F238E27FC236}">
                <a16:creationId xmlns:a16="http://schemas.microsoft.com/office/drawing/2014/main" id="{10370A6B-AAFD-55A4-FED5-38D56A7723E3}"/>
              </a:ext>
            </a:extLst>
          </p:cNvPr>
          <p:cNvSpPr>
            <a:spLocks noGrp="1"/>
          </p:cNvSpPr>
          <p:nvPr>
            <p:ph idx="1"/>
          </p:nvPr>
        </p:nvSpPr>
        <p:spPr>
          <a:xfrm>
            <a:off x="838201" y="978794"/>
            <a:ext cx="10958847" cy="4986170"/>
          </a:xfrm>
        </p:spPr>
        <p:txBody>
          <a:bodyPr vert="horz" lIns="91440" tIns="45720" rIns="91440" bIns="45720" rtlCol="0">
            <a:normAutofit/>
          </a:bodyPr>
          <a:lstStyle/>
          <a:p>
            <a:pPr marL="0" indent="0">
              <a:lnSpc>
                <a:spcPct val="110000"/>
              </a:lnSpc>
              <a:buNone/>
            </a:pPr>
            <a:r>
              <a:rPr lang="en-GB" sz="2400" b="1" dirty="0">
                <a:latin typeface="Tw Cen MT"/>
                <a:cs typeface="Tw Cen MT"/>
              </a:rPr>
              <a:t>Who Benefits and who loses?</a:t>
            </a:r>
          </a:p>
        </p:txBody>
      </p:sp>
      <p:sp>
        <p:nvSpPr>
          <p:cNvPr id="5" name="Title 2">
            <a:extLst>
              <a:ext uri="{FF2B5EF4-FFF2-40B4-BE49-F238E27FC236}">
                <a16:creationId xmlns:a16="http://schemas.microsoft.com/office/drawing/2014/main" id="{4E4B220E-2DFE-E4C3-C6D6-433AB3C6952A}"/>
              </a:ext>
            </a:extLst>
          </p:cNvPr>
          <p:cNvSpPr txBox="1">
            <a:spLocks/>
          </p:cNvSpPr>
          <p:nvPr/>
        </p:nvSpPr>
        <p:spPr>
          <a:xfrm>
            <a:off x="256573" y="105813"/>
            <a:ext cx="10557954" cy="767639"/>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000" b="1" kern="1200" baseline="0">
                <a:solidFill>
                  <a:srgbClr val="008000"/>
                </a:solidFill>
                <a:effectLst/>
                <a:latin typeface="+mn-lt"/>
                <a:ea typeface="+mj-ea"/>
                <a:cs typeface="+mj-cs"/>
              </a:defRPr>
            </a:lvl1pPr>
          </a:lstStyle>
          <a:p>
            <a:r>
              <a:rPr lang="en-GB" sz="1800"/>
              <a:t>MOOC 3: BUSINESS AND REGULATORY ETHICAL ASPECTS</a:t>
            </a:r>
            <a:br>
              <a:rPr lang="en-GB" sz="1800"/>
            </a:br>
            <a:r>
              <a:rPr lang="en-GB" sz="1800"/>
              <a:t>UNIT </a:t>
            </a:r>
            <a:r>
              <a:rPr lang="el-GR" sz="1800"/>
              <a:t>2</a:t>
            </a:r>
            <a:r>
              <a:rPr lang="en-GB" sz="1800"/>
              <a:t>: ETHICAL and SOCIETAL ASPECTS of ENERGY and ET</a:t>
            </a:r>
            <a:endParaRPr lang="en-GB" sz="1800" dirty="0"/>
          </a:p>
        </p:txBody>
      </p:sp>
      <p:pic>
        <p:nvPicPr>
          <p:cNvPr id="6" name="Picture 5">
            <a:extLst>
              <a:ext uri="{FF2B5EF4-FFF2-40B4-BE49-F238E27FC236}">
                <a16:creationId xmlns:a16="http://schemas.microsoft.com/office/drawing/2014/main" id="{9E53A7D1-C165-399E-CA35-D14E80B22A8C}"/>
              </a:ext>
            </a:extLst>
          </p:cNvPr>
          <p:cNvPicPr>
            <a:picLocks noChangeAspect="1"/>
          </p:cNvPicPr>
          <p:nvPr/>
        </p:nvPicPr>
        <p:blipFill>
          <a:blip r:embed="rId2"/>
          <a:stretch>
            <a:fillRect/>
          </a:stretch>
        </p:blipFill>
        <p:spPr>
          <a:xfrm>
            <a:off x="1068308" y="1566248"/>
            <a:ext cx="4753321" cy="3564991"/>
          </a:xfrm>
          <a:prstGeom prst="rect">
            <a:avLst/>
          </a:prstGeom>
        </p:spPr>
      </p:pic>
      <p:pic>
        <p:nvPicPr>
          <p:cNvPr id="8" name="Picture 7">
            <a:extLst>
              <a:ext uri="{FF2B5EF4-FFF2-40B4-BE49-F238E27FC236}">
                <a16:creationId xmlns:a16="http://schemas.microsoft.com/office/drawing/2014/main" id="{8CD3A759-96E3-86C8-B0DE-FE765AE0884B}"/>
              </a:ext>
            </a:extLst>
          </p:cNvPr>
          <p:cNvPicPr>
            <a:picLocks noChangeAspect="1"/>
          </p:cNvPicPr>
          <p:nvPr/>
        </p:nvPicPr>
        <p:blipFill>
          <a:blip r:embed="rId3"/>
          <a:stretch>
            <a:fillRect/>
          </a:stretch>
        </p:blipFill>
        <p:spPr>
          <a:xfrm>
            <a:off x="6118011" y="1917488"/>
            <a:ext cx="5382655" cy="3023024"/>
          </a:xfrm>
          <a:prstGeom prst="rect">
            <a:avLst/>
          </a:prstGeom>
        </p:spPr>
      </p:pic>
    </p:spTree>
    <p:extLst>
      <p:ext uri="{BB962C8B-B14F-4D97-AF65-F5344CB8AC3E}">
        <p14:creationId xmlns:p14="http://schemas.microsoft.com/office/powerpoint/2010/main" val="733237067"/>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3E36E-882A-3698-ADD6-BC143A2D24BF}"/>
            </a:ext>
          </a:extLst>
        </p:cNvPr>
        <p:cNvGrpSpPr/>
        <p:nvPr/>
      </p:nvGrpSpPr>
      <p:grpSpPr>
        <a:xfrm>
          <a:off x="0" y="0"/>
          <a:ext cx="0" cy="0"/>
          <a:chOff x="0" y="0"/>
          <a:chExt cx="0" cy="0"/>
        </a:xfrm>
      </p:grpSpPr>
      <p:sp>
        <p:nvSpPr>
          <p:cNvPr id="9" name="Tijdelijke aanduiding voor dianummer 26">
            <a:extLst>
              <a:ext uri="{FF2B5EF4-FFF2-40B4-BE49-F238E27FC236}">
                <a16:creationId xmlns:a16="http://schemas.microsoft.com/office/drawing/2014/main" id="{A35C40DE-1DC1-DBC6-C27D-D6CCEB1905DE}"/>
              </a:ext>
            </a:extLst>
          </p:cNvPr>
          <p:cNvSpPr txBox="1">
            <a:spLocks/>
          </p:cNvSpPr>
          <p:nvPr/>
        </p:nvSpPr>
        <p:spPr>
          <a:xfrm>
            <a:off x="109181" y="6430150"/>
            <a:ext cx="39578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7030A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162CEF-58C8-EF46-9B52-D78FBBFD3DD6}" type="slidenum">
              <a:rPr lang="en-US" sz="1300" smtClean="0"/>
              <a:pPr algn="r"/>
              <a:t>32</a:t>
            </a:fld>
            <a:endParaRPr lang="en-US" sz="1300" dirty="0"/>
          </a:p>
        </p:txBody>
      </p:sp>
      <p:sp>
        <p:nvSpPr>
          <p:cNvPr id="2" name="Content Placeholder 2">
            <a:extLst>
              <a:ext uri="{FF2B5EF4-FFF2-40B4-BE49-F238E27FC236}">
                <a16:creationId xmlns:a16="http://schemas.microsoft.com/office/drawing/2014/main" id="{2AFD7FE6-71A9-6D4F-83C3-4F4B239383DE}"/>
              </a:ext>
            </a:extLst>
          </p:cNvPr>
          <p:cNvSpPr>
            <a:spLocks noGrp="1"/>
          </p:cNvSpPr>
          <p:nvPr>
            <p:ph idx="1"/>
          </p:nvPr>
        </p:nvSpPr>
        <p:spPr>
          <a:xfrm>
            <a:off x="838201" y="978794"/>
            <a:ext cx="10958847" cy="4986170"/>
          </a:xfrm>
        </p:spPr>
        <p:txBody>
          <a:bodyPr vert="horz" lIns="91440" tIns="45720" rIns="91440" bIns="45720" rtlCol="0">
            <a:normAutofit/>
          </a:bodyPr>
          <a:lstStyle/>
          <a:p>
            <a:pPr marL="0" indent="0">
              <a:lnSpc>
                <a:spcPct val="110000"/>
              </a:lnSpc>
              <a:buNone/>
            </a:pPr>
            <a:r>
              <a:rPr lang="en-GB" sz="2400" b="1" dirty="0">
                <a:latin typeface="Tw Cen MT"/>
                <a:cs typeface="Tw Cen MT"/>
              </a:rPr>
              <a:t>Who Benefits and who loses?</a:t>
            </a:r>
          </a:p>
          <a:p>
            <a:pPr marL="0" indent="0">
              <a:lnSpc>
                <a:spcPct val="110000"/>
              </a:lnSpc>
              <a:buNone/>
            </a:pPr>
            <a:r>
              <a:rPr lang="en-US" sz="2400" dirty="0">
                <a:latin typeface="Tw Cen MT"/>
                <a:cs typeface="Tw Cen MT"/>
              </a:rPr>
              <a:t>The energy transition requires land to develop RES : </a:t>
            </a:r>
          </a:p>
          <a:p>
            <a:pPr>
              <a:lnSpc>
                <a:spcPct val="110000"/>
              </a:lnSpc>
              <a:buFont typeface="Wingdings" panose="05000000000000000000" pitchFamily="2" charset="2"/>
              <a:buChar char="ü"/>
            </a:pPr>
            <a:r>
              <a:rPr lang="en-US" sz="2400" dirty="0">
                <a:latin typeface="Tw Cen MT" panose="020B0602020104020603" pitchFamily="34" charset="0"/>
              </a:rPr>
              <a:t>These concerns arise in parallel with the current rapid expansion of modern RES technologies and the steady decrease in their costs over recent years. </a:t>
            </a:r>
          </a:p>
          <a:p>
            <a:pPr>
              <a:lnSpc>
                <a:spcPct val="110000"/>
              </a:lnSpc>
              <a:buFont typeface="Wingdings" panose="05000000000000000000" pitchFamily="2" charset="2"/>
              <a:buChar char="ü"/>
            </a:pPr>
            <a:r>
              <a:rPr lang="en-US" sz="2400" dirty="0">
                <a:latin typeface="Tw Cen MT" panose="020B0602020104020603" pitchFamily="34" charset="0"/>
              </a:rPr>
              <a:t>Thus, this transition could aggravate existing vulnerabilities and create new ones in terms of energy security, biodiversity loss, and food sovereignty, among others. </a:t>
            </a:r>
          </a:p>
          <a:p>
            <a:pPr>
              <a:lnSpc>
                <a:spcPct val="110000"/>
              </a:lnSpc>
              <a:buFont typeface="Wingdings" panose="05000000000000000000" pitchFamily="2" charset="2"/>
              <a:buChar char="ü"/>
            </a:pPr>
            <a:r>
              <a:rPr lang="en-US" sz="2400" dirty="0">
                <a:latin typeface="Tw Cen MT" panose="020B0602020104020603" pitchFamily="34" charset="0"/>
              </a:rPr>
              <a:t>As a recent example, the occupation of just ~0.1% of Italian agricultural surface area by PV systems provoked an intense debate in the country that ultimately lead to the ban of incentives for this technology on agricultural soil.</a:t>
            </a:r>
            <a:endParaRPr lang="en-US" sz="2400" dirty="0">
              <a:latin typeface="Tw Cen MT"/>
              <a:cs typeface="Tw Cen MT"/>
            </a:endParaRPr>
          </a:p>
        </p:txBody>
      </p:sp>
      <p:sp>
        <p:nvSpPr>
          <p:cNvPr id="5" name="Title 2">
            <a:extLst>
              <a:ext uri="{FF2B5EF4-FFF2-40B4-BE49-F238E27FC236}">
                <a16:creationId xmlns:a16="http://schemas.microsoft.com/office/drawing/2014/main" id="{D352A7B5-558F-8758-0E97-30E414EFF494}"/>
              </a:ext>
            </a:extLst>
          </p:cNvPr>
          <p:cNvSpPr txBox="1">
            <a:spLocks/>
          </p:cNvSpPr>
          <p:nvPr/>
        </p:nvSpPr>
        <p:spPr>
          <a:xfrm>
            <a:off x="256573" y="105813"/>
            <a:ext cx="10557954" cy="767639"/>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000" b="1" kern="1200" baseline="0">
                <a:solidFill>
                  <a:srgbClr val="008000"/>
                </a:solidFill>
                <a:effectLst/>
                <a:latin typeface="+mn-lt"/>
                <a:ea typeface="+mj-ea"/>
                <a:cs typeface="+mj-cs"/>
              </a:defRPr>
            </a:lvl1pPr>
          </a:lstStyle>
          <a:p>
            <a:r>
              <a:rPr lang="en-GB" sz="1800"/>
              <a:t>MOOC 3: BUSINESS AND REGULATORY ETHICAL ASPECTS</a:t>
            </a:r>
            <a:br>
              <a:rPr lang="en-GB" sz="1800"/>
            </a:br>
            <a:r>
              <a:rPr lang="en-GB" sz="1800"/>
              <a:t>UNIT </a:t>
            </a:r>
            <a:r>
              <a:rPr lang="el-GR" sz="1800"/>
              <a:t>2</a:t>
            </a:r>
            <a:r>
              <a:rPr lang="en-GB" sz="1800"/>
              <a:t>: ETHICAL and SOCIETAL ASPECTS of ENERGY and ET</a:t>
            </a:r>
            <a:endParaRPr lang="en-GB" sz="1800" dirty="0"/>
          </a:p>
        </p:txBody>
      </p:sp>
    </p:spTree>
    <p:extLst>
      <p:ext uri="{BB962C8B-B14F-4D97-AF65-F5344CB8AC3E}">
        <p14:creationId xmlns:p14="http://schemas.microsoft.com/office/powerpoint/2010/main" val="3959699754"/>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7505B-EF7F-3BF8-BE35-186EC114B004}"/>
            </a:ext>
          </a:extLst>
        </p:cNvPr>
        <p:cNvGrpSpPr/>
        <p:nvPr/>
      </p:nvGrpSpPr>
      <p:grpSpPr>
        <a:xfrm>
          <a:off x="0" y="0"/>
          <a:ext cx="0" cy="0"/>
          <a:chOff x="0" y="0"/>
          <a:chExt cx="0" cy="0"/>
        </a:xfrm>
      </p:grpSpPr>
      <p:sp>
        <p:nvSpPr>
          <p:cNvPr id="9" name="Tijdelijke aanduiding voor dianummer 26">
            <a:extLst>
              <a:ext uri="{FF2B5EF4-FFF2-40B4-BE49-F238E27FC236}">
                <a16:creationId xmlns:a16="http://schemas.microsoft.com/office/drawing/2014/main" id="{58AC075F-1CE3-57B6-5D3A-592B7F8D9CFF}"/>
              </a:ext>
            </a:extLst>
          </p:cNvPr>
          <p:cNvSpPr txBox="1">
            <a:spLocks/>
          </p:cNvSpPr>
          <p:nvPr/>
        </p:nvSpPr>
        <p:spPr>
          <a:xfrm>
            <a:off x="109181" y="6430150"/>
            <a:ext cx="39578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7030A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162CEF-58C8-EF46-9B52-D78FBBFD3DD6}" type="slidenum">
              <a:rPr lang="en-US" sz="1300" smtClean="0"/>
              <a:pPr algn="r"/>
              <a:t>33</a:t>
            </a:fld>
            <a:endParaRPr lang="en-US" sz="1300" dirty="0"/>
          </a:p>
        </p:txBody>
      </p:sp>
      <p:sp>
        <p:nvSpPr>
          <p:cNvPr id="2" name="Content Placeholder 2">
            <a:extLst>
              <a:ext uri="{FF2B5EF4-FFF2-40B4-BE49-F238E27FC236}">
                <a16:creationId xmlns:a16="http://schemas.microsoft.com/office/drawing/2014/main" id="{49FE4A7F-1863-6230-AB83-27A971206AED}"/>
              </a:ext>
            </a:extLst>
          </p:cNvPr>
          <p:cNvSpPr>
            <a:spLocks noGrp="1"/>
          </p:cNvSpPr>
          <p:nvPr>
            <p:ph idx="1"/>
          </p:nvPr>
        </p:nvSpPr>
        <p:spPr>
          <a:xfrm>
            <a:off x="838201" y="978794"/>
            <a:ext cx="10958847" cy="4986170"/>
          </a:xfrm>
        </p:spPr>
        <p:txBody>
          <a:bodyPr vert="horz" lIns="91440" tIns="45720" rIns="91440" bIns="45720" rtlCol="0">
            <a:normAutofit/>
          </a:bodyPr>
          <a:lstStyle/>
          <a:p>
            <a:pPr marL="0" indent="0">
              <a:lnSpc>
                <a:spcPct val="110000"/>
              </a:lnSpc>
              <a:buNone/>
            </a:pPr>
            <a:r>
              <a:rPr lang="en-GB" sz="2400" b="1" dirty="0">
                <a:latin typeface="Tw Cen MT"/>
                <a:cs typeface="Tw Cen MT"/>
              </a:rPr>
              <a:t>Who Benefits and who loses?</a:t>
            </a:r>
          </a:p>
        </p:txBody>
      </p:sp>
      <p:sp>
        <p:nvSpPr>
          <p:cNvPr id="5" name="Title 2">
            <a:extLst>
              <a:ext uri="{FF2B5EF4-FFF2-40B4-BE49-F238E27FC236}">
                <a16:creationId xmlns:a16="http://schemas.microsoft.com/office/drawing/2014/main" id="{DF2CE9FA-E710-6A6B-0196-E39403B7F5BE}"/>
              </a:ext>
            </a:extLst>
          </p:cNvPr>
          <p:cNvSpPr txBox="1">
            <a:spLocks/>
          </p:cNvSpPr>
          <p:nvPr/>
        </p:nvSpPr>
        <p:spPr>
          <a:xfrm>
            <a:off x="256573" y="105813"/>
            <a:ext cx="10557954" cy="767639"/>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000" b="1" kern="1200" baseline="0">
                <a:solidFill>
                  <a:srgbClr val="008000"/>
                </a:solidFill>
                <a:effectLst/>
                <a:latin typeface="+mn-lt"/>
                <a:ea typeface="+mj-ea"/>
                <a:cs typeface="+mj-cs"/>
              </a:defRPr>
            </a:lvl1pPr>
          </a:lstStyle>
          <a:p>
            <a:r>
              <a:rPr lang="en-GB" sz="1800"/>
              <a:t>MOOC 3: BUSINESS AND REGULATORY ETHICAL ASPECTS</a:t>
            </a:r>
            <a:br>
              <a:rPr lang="en-GB" sz="1800"/>
            </a:br>
            <a:r>
              <a:rPr lang="en-GB" sz="1800"/>
              <a:t>UNIT </a:t>
            </a:r>
            <a:r>
              <a:rPr lang="el-GR" sz="1800"/>
              <a:t>2</a:t>
            </a:r>
            <a:r>
              <a:rPr lang="en-GB" sz="1800"/>
              <a:t>: ETHICAL and SOCIETAL ASPECTS of ENERGY and ET</a:t>
            </a:r>
            <a:endParaRPr lang="en-GB" sz="1800" dirty="0"/>
          </a:p>
        </p:txBody>
      </p:sp>
      <p:pic>
        <p:nvPicPr>
          <p:cNvPr id="4" name="Picture 3">
            <a:extLst>
              <a:ext uri="{FF2B5EF4-FFF2-40B4-BE49-F238E27FC236}">
                <a16:creationId xmlns:a16="http://schemas.microsoft.com/office/drawing/2014/main" id="{99318911-88F3-B28D-DFD3-623A390F872F}"/>
              </a:ext>
            </a:extLst>
          </p:cNvPr>
          <p:cNvPicPr>
            <a:picLocks noChangeAspect="1"/>
          </p:cNvPicPr>
          <p:nvPr/>
        </p:nvPicPr>
        <p:blipFill>
          <a:blip r:embed="rId2"/>
          <a:stretch>
            <a:fillRect/>
          </a:stretch>
        </p:blipFill>
        <p:spPr>
          <a:xfrm>
            <a:off x="401118" y="1872181"/>
            <a:ext cx="5012854" cy="2255784"/>
          </a:xfrm>
          <a:prstGeom prst="rect">
            <a:avLst/>
          </a:prstGeom>
        </p:spPr>
      </p:pic>
      <p:pic>
        <p:nvPicPr>
          <p:cNvPr id="12" name="Picture 11">
            <a:extLst>
              <a:ext uri="{FF2B5EF4-FFF2-40B4-BE49-F238E27FC236}">
                <a16:creationId xmlns:a16="http://schemas.microsoft.com/office/drawing/2014/main" id="{C9EB3FA7-0E06-26CF-5C79-354DB610F349}"/>
              </a:ext>
            </a:extLst>
          </p:cNvPr>
          <p:cNvPicPr>
            <a:picLocks noChangeAspect="1"/>
          </p:cNvPicPr>
          <p:nvPr/>
        </p:nvPicPr>
        <p:blipFill>
          <a:blip r:embed="rId3"/>
          <a:stretch>
            <a:fillRect/>
          </a:stretch>
        </p:blipFill>
        <p:spPr>
          <a:xfrm>
            <a:off x="5804594" y="1763590"/>
            <a:ext cx="5601832" cy="4201374"/>
          </a:xfrm>
          <a:prstGeom prst="rect">
            <a:avLst/>
          </a:prstGeom>
        </p:spPr>
      </p:pic>
    </p:spTree>
    <p:extLst>
      <p:ext uri="{BB962C8B-B14F-4D97-AF65-F5344CB8AC3E}">
        <p14:creationId xmlns:p14="http://schemas.microsoft.com/office/powerpoint/2010/main" val="3837232465"/>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2040B-AADC-A3AE-AE6A-644DB349F3B2}"/>
            </a:ext>
          </a:extLst>
        </p:cNvPr>
        <p:cNvGrpSpPr/>
        <p:nvPr/>
      </p:nvGrpSpPr>
      <p:grpSpPr>
        <a:xfrm>
          <a:off x="0" y="0"/>
          <a:ext cx="0" cy="0"/>
          <a:chOff x="0" y="0"/>
          <a:chExt cx="0" cy="0"/>
        </a:xfrm>
      </p:grpSpPr>
      <p:sp>
        <p:nvSpPr>
          <p:cNvPr id="9" name="Tijdelijke aanduiding voor dianummer 26">
            <a:extLst>
              <a:ext uri="{FF2B5EF4-FFF2-40B4-BE49-F238E27FC236}">
                <a16:creationId xmlns:a16="http://schemas.microsoft.com/office/drawing/2014/main" id="{2DB9C3D1-6757-3508-0792-7FABB3E81EC5}"/>
              </a:ext>
            </a:extLst>
          </p:cNvPr>
          <p:cNvSpPr txBox="1">
            <a:spLocks/>
          </p:cNvSpPr>
          <p:nvPr/>
        </p:nvSpPr>
        <p:spPr>
          <a:xfrm>
            <a:off x="109181" y="6430150"/>
            <a:ext cx="39578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7030A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162CEF-58C8-EF46-9B52-D78FBBFD3DD6}" type="slidenum">
              <a:rPr lang="en-US" sz="1300" smtClean="0"/>
              <a:pPr algn="r"/>
              <a:t>34</a:t>
            </a:fld>
            <a:endParaRPr lang="en-US" sz="1300" dirty="0"/>
          </a:p>
        </p:txBody>
      </p:sp>
      <p:sp>
        <p:nvSpPr>
          <p:cNvPr id="2" name="Content Placeholder 2">
            <a:extLst>
              <a:ext uri="{FF2B5EF4-FFF2-40B4-BE49-F238E27FC236}">
                <a16:creationId xmlns:a16="http://schemas.microsoft.com/office/drawing/2014/main" id="{281FD749-EF14-9C5D-408E-EBBE7AC8874E}"/>
              </a:ext>
            </a:extLst>
          </p:cNvPr>
          <p:cNvSpPr>
            <a:spLocks noGrp="1"/>
          </p:cNvSpPr>
          <p:nvPr>
            <p:ph idx="1"/>
          </p:nvPr>
        </p:nvSpPr>
        <p:spPr>
          <a:xfrm>
            <a:off x="838201" y="978794"/>
            <a:ext cx="10958847" cy="4986170"/>
          </a:xfrm>
        </p:spPr>
        <p:txBody>
          <a:bodyPr vert="horz" lIns="91440" tIns="45720" rIns="91440" bIns="45720" rtlCol="0">
            <a:normAutofit/>
          </a:bodyPr>
          <a:lstStyle/>
          <a:p>
            <a:pPr marL="0" indent="0">
              <a:lnSpc>
                <a:spcPct val="110000"/>
              </a:lnSpc>
              <a:buNone/>
            </a:pPr>
            <a:r>
              <a:rPr lang="en-GB" sz="2400" b="1" dirty="0">
                <a:latin typeface="Tw Cen MT"/>
                <a:cs typeface="Tw Cen MT"/>
              </a:rPr>
              <a:t>Who decides?</a:t>
            </a:r>
          </a:p>
          <a:p>
            <a:pPr marL="0" indent="0">
              <a:lnSpc>
                <a:spcPct val="110000"/>
              </a:lnSpc>
              <a:buNone/>
            </a:pPr>
            <a:r>
              <a:rPr lang="en-US" sz="2400" dirty="0">
                <a:latin typeface="Tw Cen MT"/>
                <a:cs typeface="Tw Cen MT"/>
              </a:rPr>
              <a:t>In ethics parlance, the question of who decides is a major element in the consideration of procedural justice. </a:t>
            </a:r>
          </a:p>
          <a:p>
            <a:pPr marL="0" indent="0">
              <a:lnSpc>
                <a:spcPct val="110000"/>
              </a:lnSpc>
              <a:buNone/>
            </a:pPr>
            <a:r>
              <a:rPr lang="en-US" sz="2400" dirty="0">
                <a:latin typeface="Tw Cen MT" panose="020B0602020104020603" pitchFamily="34" charset="0"/>
              </a:rPr>
              <a:t>The history of energy development in much of the world over the second half of the twentieth century has seen energy decisions devolve into the hands of a narrow group of energy experts and business and political leaders. </a:t>
            </a:r>
          </a:p>
          <a:p>
            <a:pPr marL="0" indent="0">
              <a:lnSpc>
                <a:spcPct val="110000"/>
              </a:lnSpc>
              <a:buNone/>
            </a:pPr>
            <a:r>
              <a:rPr lang="en-US" sz="2400" dirty="0">
                <a:latin typeface="Tw Cen MT" panose="020B0602020104020603" pitchFamily="34" charset="0"/>
              </a:rPr>
              <a:t>This is largely a consequence of the stability of energy systems during this period, both in the electricity and fuels sectors.</a:t>
            </a:r>
          </a:p>
          <a:p>
            <a:pPr marL="0" indent="0">
              <a:lnSpc>
                <a:spcPct val="110000"/>
              </a:lnSpc>
              <a:buNone/>
            </a:pPr>
            <a:r>
              <a:rPr lang="en-US" sz="2400" dirty="0">
                <a:latin typeface="Tw Cen MT" panose="020B0602020104020603" pitchFamily="34" charset="0"/>
              </a:rPr>
              <a:t>At the same time, it reflects a public sensibility to neglect what happens behind the electrical outlet or the fuel pump. </a:t>
            </a:r>
            <a:endParaRPr lang="en-US" sz="2400" dirty="0">
              <a:latin typeface="Tw Cen MT"/>
              <a:cs typeface="Tw Cen MT"/>
            </a:endParaRPr>
          </a:p>
        </p:txBody>
      </p:sp>
      <p:sp>
        <p:nvSpPr>
          <p:cNvPr id="5" name="Title 2">
            <a:extLst>
              <a:ext uri="{FF2B5EF4-FFF2-40B4-BE49-F238E27FC236}">
                <a16:creationId xmlns:a16="http://schemas.microsoft.com/office/drawing/2014/main" id="{C0DFAF92-B866-8220-B292-90F4F7824CF3}"/>
              </a:ext>
            </a:extLst>
          </p:cNvPr>
          <p:cNvSpPr txBox="1">
            <a:spLocks/>
          </p:cNvSpPr>
          <p:nvPr/>
        </p:nvSpPr>
        <p:spPr>
          <a:xfrm>
            <a:off x="256573" y="105813"/>
            <a:ext cx="10557954" cy="767639"/>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000" b="1" kern="1200" baseline="0">
                <a:solidFill>
                  <a:srgbClr val="008000"/>
                </a:solidFill>
                <a:effectLst/>
                <a:latin typeface="+mn-lt"/>
                <a:ea typeface="+mj-ea"/>
                <a:cs typeface="+mj-cs"/>
              </a:defRPr>
            </a:lvl1pPr>
          </a:lstStyle>
          <a:p>
            <a:r>
              <a:rPr lang="en-GB" sz="1800"/>
              <a:t>MOOC 3: BUSINESS AND REGULATORY ETHICAL ASPECTS</a:t>
            </a:r>
            <a:br>
              <a:rPr lang="en-GB" sz="1800"/>
            </a:br>
            <a:r>
              <a:rPr lang="en-GB" sz="1800"/>
              <a:t>UNIT </a:t>
            </a:r>
            <a:r>
              <a:rPr lang="el-GR" sz="1800"/>
              <a:t>2</a:t>
            </a:r>
            <a:r>
              <a:rPr lang="en-GB" sz="1800"/>
              <a:t>: ETHICAL and SOCIETAL ASPECTS of ENERGY and ET</a:t>
            </a:r>
            <a:endParaRPr lang="en-GB" sz="1800" dirty="0"/>
          </a:p>
        </p:txBody>
      </p:sp>
    </p:spTree>
    <p:extLst>
      <p:ext uri="{BB962C8B-B14F-4D97-AF65-F5344CB8AC3E}">
        <p14:creationId xmlns:p14="http://schemas.microsoft.com/office/powerpoint/2010/main" val="4014316661"/>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EBED2-8E12-E7A7-E502-64949E058A97}"/>
            </a:ext>
          </a:extLst>
        </p:cNvPr>
        <p:cNvGrpSpPr/>
        <p:nvPr/>
      </p:nvGrpSpPr>
      <p:grpSpPr>
        <a:xfrm>
          <a:off x="0" y="0"/>
          <a:ext cx="0" cy="0"/>
          <a:chOff x="0" y="0"/>
          <a:chExt cx="0" cy="0"/>
        </a:xfrm>
      </p:grpSpPr>
      <p:sp>
        <p:nvSpPr>
          <p:cNvPr id="9" name="Tijdelijke aanduiding voor dianummer 26">
            <a:extLst>
              <a:ext uri="{FF2B5EF4-FFF2-40B4-BE49-F238E27FC236}">
                <a16:creationId xmlns:a16="http://schemas.microsoft.com/office/drawing/2014/main" id="{CFEF2EBF-CC6F-4425-A4DB-60E6F4D3DAF9}"/>
              </a:ext>
            </a:extLst>
          </p:cNvPr>
          <p:cNvSpPr txBox="1">
            <a:spLocks/>
          </p:cNvSpPr>
          <p:nvPr/>
        </p:nvSpPr>
        <p:spPr>
          <a:xfrm>
            <a:off x="109181" y="6430150"/>
            <a:ext cx="39578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7030A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162CEF-58C8-EF46-9B52-D78FBBFD3DD6}" type="slidenum">
              <a:rPr lang="en-US" sz="1300" smtClean="0"/>
              <a:pPr algn="r"/>
              <a:t>35</a:t>
            </a:fld>
            <a:endParaRPr lang="en-US" sz="1300" dirty="0"/>
          </a:p>
        </p:txBody>
      </p:sp>
      <p:sp>
        <p:nvSpPr>
          <p:cNvPr id="2" name="Content Placeholder 2">
            <a:extLst>
              <a:ext uri="{FF2B5EF4-FFF2-40B4-BE49-F238E27FC236}">
                <a16:creationId xmlns:a16="http://schemas.microsoft.com/office/drawing/2014/main" id="{511026D7-038B-AAEA-F7F6-959DE858CBC9}"/>
              </a:ext>
            </a:extLst>
          </p:cNvPr>
          <p:cNvSpPr>
            <a:spLocks noGrp="1"/>
          </p:cNvSpPr>
          <p:nvPr>
            <p:ph idx="1"/>
          </p:nvPr>
        </p:nvSpPr>
        <p:spPr>
          <a:xfrm>
            <a:off x="838201" y="978794"/>
            <a:ext cx="10958847" cy="4986170"/>
          </a:xfrm>
        </p:spPr>
        <p:txBody>
          <a:bodyPr vert="horz" lIns="91440" tIns="45720" rIns="91440" bIns="45720" rtlCol="0">
            <a:normAutofit/>
          </a:bodyPr>
          <a:lstStyle/>
          <a:p>
            <a:pPr marL="0" indent="0">
              <a:lnSpc>
                <a:spcPct val="110000"/>
              </a:lnSpc>
              <a:buNone/>
            </a:pPr>
            <a:r>
              <a:rPr lang="en-GB" sz="2400" b="1" dirty="0">
                <a:latin typeface="Tw Cen MT"/>
                <a:cs typeface="Tw Cen MT"/>
              </a:rPr>
              <a:t>Who decides?</a:t>
            </a:r>
          </a:p>
          <a:p>
            <a:pPr marL="0" indent="0">
              <a:lnSpc>
                <a:spcPct val="110000"/>
              </a:lnSpc>
              <a:buNone/>
            </a:pPr>
            <a:r>
              <a:rPr lang="en-US" sz="2400" dirty="0">
                <a:latin typeface="Tw Cen MT"/>
                <a:cs typeface="Tw Cen MT"/>
              </a:rPr>
              <a:t>This should not be confused, however, with a view that energy decisions have always taken this form.</a:t>
            </a:r>
          </a:p>
          <a:p>
            <a:pPr marL="0" indent="0">
              <a:lnSpc>
                <a:spcPct val="110000"/>
              </a:lnSpc>
              <a:buNone/>
            </a:pPr>
            <a:r>
              <a:rPr lang="en-US" sz="2400" dirty="0">
                <a:latin typeface="Tw Cen MT" panose="020B0602020104020603" pitchFamily="34" charset="0"/>
              </a:rPr>
              <a:t>Indeed, in the early twentieth century, numerous energy policy developments, including, e.g., anti-trust legislation and the creation of public utility commissions and regulated, monopolistic utilities, were subject to widespread social and political deliberation and debate. </a:t>
            </a:r>
          </a:p>
          <a:p>
            <a:pPr marL="0" indent="0">
              <a:lnSpc>
                <a:spcPct val="110000"/>
              </a:lnSpc>
              <a:buNone/>
            </a:pPr>
            <a:r>
              <a:rPr lang="en-US" sz="2400" dirty="0">
                <a:latin typeface="Tw Cen MT" panose="020B0602020104020603" pitchFamily="34" charset="0"/>
              </a:rPr>
              <a:t>The enormous social, political, and economic consequences and conflicts surrounding late nineteenth and early twentieth century energy transitions around oil, railroads, and electricity grids demanded careful consideration of the design, operation, and ethics of socio-energy systems. </a:t>
            </a:r>
            <a:endParaRPr lang="en-US" sz="2400" dirty="0">
              <a:latin typeface="Tw Cen MT"/>
              <a:cs typeface="Tw Cen MT"/>
            </a:endParaRPr>
          </a:p>
        </p:txBody>
      </p:sp>
      <p:sp>
        <p:nvSpPr>
          <p:cNvPr id="5" name="Title 2">
            <a:extLst>
              <a:ext uri="{FF2B5EF4-FFF2-40B4-BE49-F238E27FC236}">
                <a16:creationId xmlns:a16="http://schemas.microsoft.com/office/drawing/2014/main" id="{AC39219A-A543-49A3-D2CF-6EA12BE338A5}"/>
              </a:ext>
            </a:extLst>
          </p:cNvPr>
          <p:cNvSpPr txBox="1">
            <a:spLocks/>
          </p:cNvSpPr>
          <p:nvPr/>
        </p:nvSpPr>
        <p:spPr>
          <a:xfrm>
            <a:off x="256573" y="105813"/>
            <a:ext cx="10557954" cy="767639"/>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000" b="1" kern="1200" baseline="0">
                <a:solidFill>
                  <a:srgbClr val="008000"/>
                </a:solidFill>
                <a:effectLst/>
                <a:latin typeface="+mn-lt"/>
                <a:ea typeface="+mj-ea"/>
                <a:cs typeface="+mj-cs"/>
              </a:defRPr>
            </a:lvl1pPr>
          </a:lstStyle>
          <a:p>
            <a:r>
              <a:rPr lang="en-GB" sz="1800"/>
              <a:t>MOOC 3: BUSINESS AND REGULATORY ETHICAL ASPECTS</a:t>
            </a:r>
            <a:br>
              <a:rPr lang="en-GB" sz="1800"/>
            </a:br>
            <a:r>
              <a:rPr lang="en-GB" sz="1800"/>
              <a:t>UNIT </a:t>
            </a:r>
            <a:r>
              <a:rPr lang="el-GR" sz="1800"/>
              <a:t>2</a:t>
            </a:r>
            <a:r>
              <a:rPr lang="en-GB" sz="1800"/>
              <a:t>: ETHICAL and SOCIETAL ASPECTS of ENERGY and ET</a:t>
            </a:r>
            <a:endParaRPr lang="en-GB" sz="1800" dirty="0"/>
          </a:p>
        </p:txBody>
      </p:sp>
    </p:spTree>
    <p:extLst>
      <p:ext uri="{BB962C8B-B14F-4D97-AF65-F5344CB8AC3E}">
        <p14:creationId xmlns:p14="http://schemas.microsoft.com/office/powerpoint/2010/main" val="3405299121"/>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CA6E6-454D-E6A2-38B9-044F7AD0EF73}"/>
            </a:ext>
          </a:extLst>
        </p:cNvPr>
        <p:cNvGrpSpPr/>
        <p:nvPr/>
      </p:nvGrpSpPr>
      <p:grpSpPr>
        <a:xfrm>
          <a:off x="0" y="0"/>
          <a:ext cx="0" cy="0"/>
          <a:chOff x="0" y="0"/>
          <a:chExt cx="0" cy="0"/>
        </a:xfrm>
      </p:grpSpPr>
      <p:sp>
        <p:nvSpPr>
          <p:cNvPr id="9" name="Tijdelijke aanduiding voor dianummer 26">
            <a:extLst>
              <a:ext uri="{FF2B5EF4-FFF2-40B4-BE49-F238E27FC236}">
                <a16:creationId xmlns:a16="http://schemas.microsoft.com/office/drawing/2014/main" id="{3468372D-46F6-9EA2-9876-03C75EC2AD2C}"/>
              </a:ext>
            </a:extLst>
          </p:cNvPr>
          <p:cNvSpPr txBox="1">
            <a:spLocks/>
          </p:cNvSpPr>
          <p:nvPr/>
        </p:nvSpPr>
        <p:spPr>
          <a:xfrm>
            <a:off x="109181" y="6430150"/>
            <a:ext cx="39578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7030A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162CEF-58C8-EF46-9B52-D78FBBFD3DD6}" type="slidenum">
              <a:rPr lang="en-US" sz="1300" smtClean="0"/>
              <a:pPr algn="r"/>
              <a:t>36</a:t>
            </a:fld>
            <a:endParaRPr lang="en-US" sz="1300" dirty="0"/>
          </a:p>
        </p:txBody>
      </p:sp>
      <p:sp>
        <p:nvSpPr>
          <p:cNvPr id="2" name="Content Placeholder 2">
            <a:extLst>
              <a:ext uri="{FF2B5EF4-FFF2-40B4-BE49-F238E27FC236}">
                <a16:creationId xmlns:a16="http://schemas.microsoft.com/office/drawing/2014/main" id="{39F610A3-C403-0011-A452-385B3B1B5C65}"/>
              </a:ext>
            </a:extLst>
          </p:cNvPr>
          <p:cNvSpPr>
            <a:spLocks noGrp="1"/>
          </p:cNvSpPr>
          <p:nvPr>
            <p:ph idx="1"/>
          </p:nvPr>
        </p:nvSpPr>
        <p:spPr>
          <a:xfrm>
            <a:off x="838201" y="978794"/>
            <a:ext cx="10958847" cy="4986170"/>
          </a:xfrm>
        </p:spPr>
        <p:txBody>
          <a:bodyPr vert="horz" lIns="91440" tIns="45720" rIns="91440" bIns="45720" rtlCol="0">
            <a:normAutofit/>
          </a:bodyPr>
          <a:lstStyle/>
          <a:p>
            <a:pPr marL="0" indent="0">
              <a:lnSpc>
                <a:spcPct val="110000"/>
              </a:lnSpc>
              <a:buNone/>
            </a:pPr>
            <a:r>
              <a:rPr lang="en-GB" sz="2400" b="1" dirty="0">
                <a:latin typeface="Tw Cen MT"/>
                <a:cs typeface="Tw Cen MT"/>
              </a:rPr>
              <a:t>Who decides?</a:t>
            </a:r>
          </a:p>
          <a:p>
            <a:pPr marL="0" indent="0">
              <a:lnSpc>
                <a:spcPct val="110000"/>
              </a:lnSpc>
              <a:buNone/>
            </a:pPr>
            <a:r>
              <a:rPr lang="en-US" sz="2400" dirty="0">
                <a:latin typeface="Tw Cen MT"/>
                <a:cs typeface="Tw Cen MT"/>
              </a:rPr>
              <a:t>The coming energy transformation will be no different. Already, publics are demanding a stronger role in energy decision making around both renewable energy and unconventional fossil fuels.</a:t>
            </a:r>
          </a:p>
          <a:p>
            <a:pPr marL="0" indent="0">
              <a:lnSpc>
                <a:spcPct val="110000"/>
              </a:lnSpc>
              <a:buNone/>
            </a:pPr>
            <a:r>
              <a:rPr lang="en-US" sz="2400" dirty="0">
                <a:latin typeface="Tw Cen MT"/>
                <a:cs typeface="Tw Cen MT"/>
              </a:rPr>
              <a:t>Gas wells, wind turbines, solar fields, and oil pipelines have all generated significant episodes of social protest over the past few years. Indeed, the challenge is greater even than these public controversies suggest. </a:t>
            </a:r>
          </a:p>
          <a:p>
            <a:pPr marL="0" indent="0">
              <a:lnSpc>
                <a:spcPct val="110000"/>
              </a:lnSpc>
              <a:buNone/>
            </a:pPr>
            <a:r>
              <a:rPr lang="en-US" sz="2400" dirty="0">
                <a:latin typeface="Tw Cen MT"/>
                <a:cs typeface="Tw Cen MT"/>
              </a:rPr>
              <a:t>Given the social and economic restructuring that will accompany energy systems change, a key ethical question will be what responsibility the energy sector has to engage diverse communities in deliberations about their energy futures—and, to the extent they do have such responsibilities—how to accomplish this task effectively. </a:t>
            </a:r>
          </a:p>
        </p:txBody>
      </p:sp>
      <p:sp>
        <p:nvSpPr>
          <p:cNvPr id="5" name="Title 2">
            <a:extLst>
              <a:ext uri="{FF2B5EF4-FFF2-40B4-BE49-F238E27FC236}">
                <a16:creationId xmlns:a16="http://schemas.microsoft.com/office/drawing/2014/main" id="{EB3EF878-3B9B-1D09-CABE-BEB4CA21DF74}"/>
              </a:ext>
            </a:extLst>
          </p:cNvPr>
          <p:cNvSpPr txBox="1">
            <a:spLocks/>
          </p:cNvSpPr>
          <p:nvPr/>
        </p:nvSpPr>
        <p:spPr>
          <a:xfrm>
            <a:off x="256573" y="105813"/>
            <a:ext cx="10557954" cy="767639"/>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000" b="1" kern="1200" baseline="0">
                <a:solidFill>
                  <a:srgbClr val="008000"/>
                </a:solidFill>
                <a:effectLst/>
                <a:latin typeface="+mn-lt"/>
                <a:ea typeface="+mj-ea"/>
                <a:cs typeface="+mj-cs"/>
              </a:defRPr>
            </a:lvl1pPr>
          </a:lstStyle>
          <a:p>
            <a:r>
              <a:rPr lang="en-GB" sz="1800"/>
              <a:t>MOOC 3: BUSINESS AND REGULATORY ETHICAL ASPECTS</a:t>
            </a:r>
            <a:br>
              <a:rPr lang="en-GB" sz="1800"/>
            </a:br>
            <a:r>
              <a:rPr lang="en-GB" sz="1800"/>
              <a:t>UNIT </a:t>
            </a:r>
            <a:r>
              <a:rPr lang="el-GR" sz="1800"/>
              <a:t>2</a:t>
            </a:r>
            <a:r>
              <a:rPr lang="en-GB" sz="1800"/>
              <a:t>: ETHICAL and SOCIETAL ASPECTS of ENERGY and ET</a:t>
            </a:r>
            <a:endParaRPr lang="en-GB" sz="1800" dirty="0"/>
          </a:p>
        </p:txBody>
      </p:sp>
    </p:spTree>
    <p:extLst>
      <p:ext uri="{BB962C8B-B14F-4D97-AF65-F5344CB8AC3E}">
        <p14:creationId xmlns:p14="http://schemas.microsoft.com/office/powerpoint/2010/main" val="4087472783"/>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7A487-68C1-FD66-0095-641A41378AE3}"/>
            </a:ext>
          </a:extLst>
        </p:cNvPr>
        <p:cNvGrpSpPr/>
        <p:nvPr/>
      </p:nvGrpSpPr>
      <p:grpSpPr>
        <a:xfrm>
          <a:off x="0" y="0"/>
          <a:ext cx="0" cy="0"/>
          <a:chOff x="0" y="0"/>
          <a:chExt cx="0" cy="0"/>
        </a:xfrm>
      </p:grpSpPr>
      <p:sp>
        <p:nvSpPr>
          <p:cNvPr id="9" name="Tijdelijke aanduiding voor dianummer 26">
            <a:extLst>
              <a:ext uri="{FF2B5EF4-FFF2-40B4-BE49-F238E27FC236}">
                <a16:creationId xmlns:a16="http://schemas.microsoft.com/office/drawing/2014/main" id="{5AC3FB0E-2350-2976-4076-6110020BDA6C}"/>
              </a:ext>
            </a:extLst>
          </p:cNvPr>
          <p:cNvSpPr txBox="1">
            <a:spLocks/>
          </p:cNvSpPr>
          <p:nvPr/>
        </p:nvSpPr>
        <p:spPr>
          <a:xfrm>
            <a:off x="109181" y="6430150"/>
            <a:ext cx="39578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7030A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162CEF-58C8-EF46-9B52-D78FBBFD3DD6}" type="slidenum">
              <a:rPr lang="en-US" sz="1300" smtClean="0"/>
              <a:pPr algn="r"/>
              <a:t>37</a:t>
            </a:fld>
            <a:endParaRPr lang="en-US" sz="1300" dirty="0"/>
          </a:p>
        </p:txBody>
      </p:sp>
      <p:sp>
        <p:nvSpPr>
          <p:cNvPr id="2" name="Content Placeholder 2">
            <a:extLst>
              <a:ext uri="{FF2B5EF4-FFF2-40B4-BE49-F238E27FC236}">
                <a16:creationId xmlns:a16="http://schemas.microsoft.com/office/drawing/2014/main" id="{2A981722-10C4-840F-0999-947D08707BBE}"/>
              </a:ext>
            </a:extLst>
          </p:cNvPr>
          <p:cNvSpPr>
            <a:spLocks noGrp="1"/>
          </p:cNvSpPr>
          <p:nvPr>
            <p:ph idx="1"/>
          </p:nvPr>
        </p:nvSpPr>
        <p:spPr>
          <a:xfrm>
            <a:off x="838201" y="978794"/>
            <a:ext cx="10958847" cy="4986170"/>
          </a:xfrm>
        </p:spPr>
        <p:txBody>
          <a:bodyPr vert="horz" lIns="91440" tIns="45720" rIns="91440" bIns="45720" rtlCol="0">
            <a:normAutofit/>
          </a:bodyPr>
          <a:lstStyle/>
          <a:p>
            <a:pPr marL="0" indent="0">
              <a:lnSpc>
                <a:spcPct val="110000"/>
              </a:lnSpc>
              <a:buNone/>
            </a:pPr>
            <a:r>
              <a:rPr lang="en-GB" sz="2400" b="1" dirty="0">
                <a:latin typeface="Tw Cen MT"/>
                <a:cs typeface="Tw Cen MT"/>
              </a:rPr>
              <a:t>Who decides?</a:t>
            </a:r>
          </a:p>
          <a:p>
            <a:pPr marL="0" indent="0">
              <a:lnSpc>
                <a:spcPct val="110000"/>
              </a:lnSpc>
              <a:buNone/>
            </a:pPr>
            <a:r>
              <a:rPr lang="en-US" sz="2400" dirty="0">
                <a:latin typeface="Tw Cen MT"/>
                <a:cs typeface="Tw Cen MT"/>
              </a:rPr>
              <a:t>At present, by contrast, regulatory and permitting processes are largely designed to exclude public participation in energy planning, except in narrow, highly structured ways that limit considerably the influence of community voices. </a:t>
            </a:r>
          </a:p>
          <a:p>
            <a:pPr marL="0" indent="0">
              <a:lnSpc>
                <a:spcPct val="110000"/>
              </a:lnSpc>
              <a:buNone/>
            </a:pPr>
            <a:r>
              <a:rPr lang="en-US" sz="2400" dirty="0">
                <a:latin typeface="Tw Cen MT"/>
                <a:cs typeface="Tw Cen MT"/>
              </a:rPr>
              <a:t>These include limited time for public input, evidentiary frameworks that limit non-technical contributions, and beliefs that non-experts do not know enough to contribute meaningfully to energy decisions.</a:t>
            </a:r>
            <a:r>
              <a:rPr lang="en-US" sz="2400" dirty="0">
                <a:latin typeface="Tw Cen MT" panose="020B0602020104020603" pitchFamily="34" charset="0"/>
              </a:rPr>
              <a:t> </a:t>
            </a:r>
            <a:endParaRPr lang="en-US" sz="2400" dirty="0">
              <a:latin typeface="Tw Cen MT"/>
              <a:cs typeface="Tw Cen MT"/>
            </a:endParaRPr>
          </a:p>
        </p:txBody>
      </p:sp>
      <p:sp>
        <p:nvSpPr>
          <p:cNvPr id="5" name="Title 2">
            <a:extLst>
              <a:ext uri="{FF2B5EF4-FFF2-40B4-BE49-F238E27FC236}">
                <a16:creationId xmlns:a16="http://schemas.microsoft.com/office/drawing/2014/main" id="{846E9C9E-2A09-0CF5-0DE2-D8610F0FE369}"/>
              </a:ext>
            </a:extLst>
          </p:cNvPr>
          <p:cNvSpPr txBox="1">
            <a:spLocks/>
          </p:cNvSpPr>
          <p:nvPr/>
        </p:nvSpPr>
        <p:spPr>
          <a:xfrm>
            <a:off x="256573" y="105813"/>
            <a:ext cx="10557954" cy="767639"/>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000" b="1" kern="1200" baseline="0">
                <a:solidFill>
                  <a:srgbClr val="008000"/>
                </a:solidFill>
                <a:effectLst/>
                <a:latin typeface="+mn-lt"/>
                <a:ea typeface="+mj-ea"/>
                <a:cs typeface="+mj-cs"/>
              </a:defRPr>
            </a:lvl1pPr>
          </a:lstStyle>
          <a:p>
            <a:r>
              <a:rPr lang="en-GB" sz="1800"/>
              <a:t>MOOC 3: BUSINESS AND REGULATORY ETHICAL ASPECTS</a:t>
            </a:r>
            <a:br>
              <a:rPr lang="en-GB" sz="1800"/>
            </a:br>
            <a:r>
              <a:rPr lang="en-GB" sz="1800"/>
              <a:t>UNIT </a:t>
            </a:r>
            <a:r>
              <a:rPr lang="el-GR" sz="1800"/>
              <a:t>2</a:t>
            </a:r>
            <a:r>
              <a:rPr lang="en-GB" sz="1800"/>
              <a:t>: ETHICAL and SOCIETAL ASPECTS of ENERGY and ET</a:t>
            </a:r>
            <a:endParaRPr lang="en-GB" sz="1800" dirty="0"/>
          </a:p>
        </p:txBody>
      </p:sp>
    </p:spTree>
    <p:extLst>
      <p:ext uri="{BB962C8B-B14F-4D97-AF65-F5344CB8AC3E}">
        <p14:creationId xmlns:p14="http://schemas.microsoft.com/office/powerpoint/2010/main" val="1977914853"/>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4FC5F-F9AE-5D47-36CC-87FE6A25C875}"/>
            </a:ext>
          </a:extLst>
        </p:cNvPr>
        <p:cNvGrpSpPr/>
        <p:nvPr/>
      </p:nvGrpSpPr>
      <p:grpSpPr>
        <a:xfrm>
          <a:off x="0" y="0"/>
          <a:ext cx="0" cy="0"/>
          <a:chOff x="0" y="0"/>
          <a:chExt cx="0" cy="0"/>
        </a:xfrm>
      </p:grpSpPr>
      <p:sp>
        <p:nvSpPr>
          <p:cNvPr id="9" name="Tijdelijke aanduiding voor dianummer 26">
            <a:extLst>
              <a:ext uri="{FF2B5EF4-FFF2-40B4-BE49-F238E27FC236}">
                <a16:creationId xmlns:a16="http://schemas.microsoft.com/office/drawing/2014/main" id="{5C34D3B4-32C6-38FB-9770-A434FFD325C6}"/>
              </a:ext>
            </a:extLst>
          </p:cNvPr>
          <p:cNvSpPr txBox="1">
            <a:spLocks/>
          </p:cNvSpPr>
          <p:nvPr/>
        </p:nvSpPr>
        <p:spPr>
          <a:xfrm>
            <a:off x="109181" y="6430150"/>
            <a:ext cx="39578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7030A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162CEF-58C8-EF46-9B52-D78FBBFD3DD6}" type="slidenum">
              <a:rPr lang="en-US" sz="1300" smtClean="0"/>
              <a:pPr algn="r"/>
              <a:t>38</a:t>
            </a:fld>
            <a:endParaRPr lang="en-US" sz="1300" dirty="0"/>
          </a:p>
        </p:txBody>
      </p:sp>
      <p:sp>
        <p:nvSpPr>
          <p:cNvPr id="2" name="Content Placeholder 2">
            <a:extLst>
              <a:ext uri="{FF2B5EF4-FFF2-40B4-BE49-F238E27FC236}">
                <a16:creationId xmlns:a16="http://schemas.microsoft.com/office/drawing/2014/main" id="{7827A6E7-F37C-B8F6-359A-995EF5151201}"/>
              </a:ext>
            </a:extLst>
          </p:cNvPr>
          <p:cNvSpPr>
            <a:spLocks noGrp="1"/>
          </p:cNvSpPr>
          <p:nvPr>
            <p:ph idx="1"/>
          </p:nvPr>
        </p:nvSpPr>
        <p:spPr>
          <a:xfrm>
            <a:off x="838201" y="978794"/>
            <a:ext cx="10958847" cy="4706389"/>
          </a:xfrm>
        </p:spPr>
        <p:txBody>
          <a:bodyPr vert="horz" lIns="91440" tIns="45720" rIns="91440" bIns="45720" rtlCol="0">
            <a:normAutofit fontScale="92500" lnSpcReduction="10000"/>
          </a:bodyPr>
          <a:lstStyle/>
          <a:p>
            <a:pPr marL="0" indent="0">
              <a:lnSpc>
                <a:spcPct val="110000"/>
              </a:lnSpc>
              <a:buNone/>
            </a:pPr>
            <a:r>
              <a:rPr lang="en-GB" sz="2600" b="1" dirty="0">
                <a:latin typeface="Tw Cen MT"/>
                <a:cs typeface="Tw Cen MT"/>
              </a:rPr>
              <a:t>Who decides? </a:t>
            </a:r>
            <a:r>
              <a:rPr lang="en-GB" sz="3100" b="1" dirty="0">
                <a:latin typeface="Tw Cen MT"/>
                <a:cs typeface="Tw Cen MT"/>
              </a:rPr>
              <a:t>  </a:t>
            </a:r>
          </a:p>
          <a:p>
            <a:pPr marL="0" indent="0">
              <a:lnSpc>
                <a:spcPct val="130000"/>
              </a:lnSpc>
              <a:buNone/>
            </a:pPr>
            <a:r>
              <a:rPr lang="en-US" sz="2600" dirty="0">
                <a:latin typeface="Tw Cen MT"/>
              </a:rPr>
              <a:t>Millions of individuals are involuntarily resettled due to energy projects every year in ways that violate modern notions of due process or procedural justice: planners are imposing on the free choice of individuals. </a:t>
            </a:r>
          </a:p>
          <a:p>
            <a:pPr marL="0" indent="0">
              <a:lnSpc>
                <a:spcPct val="130000"/>
              </a:lnSpc>
              <a:buNone/>
            </a:pPr>
            <a:r>
              <a:rPr lang="en-US" sz="2600" dirty="0">
                <a:latin typeface="Tw Cen MT"/>
              </a:rPr>
              <a:t>Annually, about 4 million people are displaced by activities relating to hydroelectricity construction or operation, with 80 million displaced in the second half of the last century by the construction of 300 large dams. </a:t>
            </a:r>
          </a:p>
          <a:p>
            <a:pPr marL="0" indent="0">
              <a:lnSpc>
                <a:spcPct val="130000"/>
              </a:lnSpc>
              <a:buNone/>
            </a:pPr>
            <a:r>
              <a:rPr lang="en-US" sz="2600" dirty="0">
                <a:latin typeface="Tw Cen MT"/>
              </a:rPr>
              <a:t>In many instances, this happens without consent, without advance notification and without an opportunity to seek redress for damages.</a:t>
            </a:r>
          </a:p>
          <a:p>
            <a:pPr marL="0" indent="0">
              <a:lnSpc>
                <a:spcPct val="130000"/>
              </a:lnSpc>
              <a:buNone/>
            </a:pPr>
            <a:endParaRPr lang="en-US" sz="3100" dirty="0">
              <a:latin typeface="Tw Cen MT"/>
            </a:endParaRPr>
          </a:p>
          <a:p>
            <a:pPr marL="0" indent="0">
              <a:lnSpc>
                <a:spcPct val="130000"/>
              </a:lnSpc>
              <a:buNone/>
            </a:pPr>
            <a:endParaRPr lang="en-US" sz="3100" dirty="0">
              <a:latin typeface="Tw Cen MT"/>
            </a:endParaRPr>
          </a:p>
          <a:p>
            <a:pPr marL="0" indent="0">
              <a:lnSpc>
                <a:spcPct val="130000"/>
              </a:lnSpc>
              <a:buNone/>
            </a:pPr>
            <a:endParaRPr lang="en-US" sz="3100" dirty="0">
              <a:latin typeface="Tw Cen MT"/>
            </a:endParaRPr>
          </a:p>
        </p:txBody>
      </p:sp>
      <p:sp>
        <p:nvSpPr>
          <p:cNvPr id="5" name="Title 2">
            <a:extLst>
              <a:ext uri="{FF2B5EF4-FFF2-40B4-BE49-F238E27FC236}">
                <a16:creationId xmlns:a16="http://schemas.microsoft.com/office/drawing/2014/main" id="{6EC7CCE1-C007-9631-4E56-D55809D1705D}"/>
              </a:ext>
            </a:extLst>
          </p:cNvPr>
          <p:cNvSpPr txBox="1">
            <a:spLocks/>
          </p:cNvSpPr>
          <p:nvPr/>
        </p:nvSpPr>
        <p:spPr>
          <a:xfrm>
            <a:off x="256573" y="105813"/>
            <a:ext cx="10557954" cy="767639"/>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000" b="1" kern="1200" baseline="0">
                <a:solidFill>
                  <a:srgbClr val="008000"/>
                </a:solidFill>
                <a:effectLst/>
                <a:latin typeface="+mn-lt"/>
                <a:ea typeface="+mj-ea"/>
                <a:cs typeface="+mj-cs"/>
              </a:defRPr>
            </a:lvl1pPr>
          </a:lstStyle>
          <a:p>
            <a:r>
              <a:rPr lang="en-GB" sz="1800"/>
              <a:t>MOOC 3: BUSINESS AND REGULATORY ETHICAL ASPECTS</a:t>
            </a:r>
            <a:br>
              <a:rPr lang="en-GB" sz="1800"/>
            </a:br>
            <a:r>
              <a:rPr lang="en-GB" sz="1800"/>
              <a:t>UNIT </a:t>
            </a:r>
            <a:r>
              <a:rPr lang="el-GR" sz="1800"/>
              <a:t>2</a:t>
            </a:r>
            <a:r>
              <a:rPr lang="en-GB" sz="1800"/>
              <a:t>: ETHICAL and SOCIETAL ASPECTS of ENERGY and ET</a:t>
            </a:r>
            <a:endParaRPr lang="en-GB" sz="1800" dirty="0"/>
          </a:p>
        </p:txBody>
      </p:sp>
    </p:spTree>
    <p:extLst>
      <p:ext uri="{BB962C8B-B14F-4D97-AF65-F5344CB8AC3E}">
        <p14:creationId xmlns:p14="http://schemas.microsoft.com/office/powerpoint/2010/main" val="859788071"/>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09E75-22C4-93D4-5CFD-038F5B966D2C}"/>
            </a:ext>
          </a:extLst>
        </p:cNvPr>
        <p:cNvGrpSpPr/>
        <p:nvPr/>
      </p:nvGrpSpPr>
      <p:grpSpPr>
        <a:xfrm>
          <a:off x="0" y="0"/>
          <a:ext cx="0" cy="0"/>
          <a:chOff x="0" y="0"/>
          <a:chExt cx="0" cy="0"/>
        </a:xfrm>
      </p:grpSpPr>
      <p:sp>
        <p:nvSpPr>
          <p:cNvPr id="9" name="Tijdelijke aanduiding voor dianummer 26">
            <a:extLst>
              <a:ext uri="{FF2B5EF4-FFF2-40B4-BE49-F238E27FC236}">
                <a16:creationId xmlns:a16="http://schemas.microsoft.com/office/drawing/2014/main" id="{1EE4FF64-143E-C617-D0A0-77B323D95A48}"/>
              </a:ext>
            </a:extLst>
          </p:cNvPr>
          <p:cNvSpPr txBox="1">
            <a:spLocks/>
          </p:cNvSpPr>
          <p:nvPr/>
        </p:nvSpPr>
        <p:spPr>
          <a:xfrm>
            <a:off x="109181" y="6430150"/>
            <a:ext cx="39578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7030A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162CEF-58C8-EF46-9B52-D78FBBFD3DD6}" type="slidenum">
              <a:rPr lang="en-US" sz="1300" smtClean="0"/>
              <a:pPr algn="r"/>
              <a:t>39</a:t>
            </a:fld>
            <a:endParaRPr lang="en-US" sz="1300" dirty="0"/>
          </a:p>
        </p:txBody>
      </p:sp>
      <p:sp>
        <p:nvSpPr>
          <p:cNvPr id="2" name="Content Placeholder 2">
            <a:extLst>
              <a:ext uri="{FF2B5EF4-FFF2-40B4-BE49-F238E27FC236}">
                <a16:creationId xmlns:a16="http://schemas.microsoft.com/office/drawing/2014/main" id="{F646E7A8-CDE7-F26B-7321-A0C21DFB2AF2}"/>
              </a:ext>
            </a:extLst>
          </p:cNvPr>
          <p:cNvSpPr>
            <a:spLocks noGrp="1"/>
          </p:cNvSpPr>
          <p:nvPr>
            <p:ph idx="1"/>
          </p:nvPr>
        </p:nvSpPr>
        <p:spPr>
          <a:xfrm>
            <a:off x="838201" y="978794"/>
            <a:ext cx="10958847" cy="4986170"/>
          </a:xfrm>
        </p:spPr>
        <p:txBody>
          <a:bodyPr vert="horz" lIns="91440" tIns="45720" rIns="91440" bIns="45720" rtlCol="0">
            <a:normAutofit/>
          </a:bodyPr>
          <a:lstStyle/>
          <a:p>
            <a:pPr marL="0" indent="0">
              <a:lnSpc>
                <a:spcPct val="110000"/>
              </a:lnSpc>
              <a:buNone/>
            </a:pPr>
            <a:r>
              <a:rPr lang="en-GB" sz="2400" b="1" dirty="0">
                <a:latin typeface="Tw Cen MT"/>
                <a:cs typeface="Tw Cen MT"/>
              </a:rPr>
              <a:t>Who decides?</a:t>
            </a:r>
          </a:p>
          <a:p>
            <a:pPr marL="0" indent="0">
              <a:lnSpc>
                <a:spcPct val="130000"/>
              </a:lnSpc>
              <a:buNone/>
            </a:pPr>
            <a:r>
              <a:rPr lang="en-US" sz="2400" dirty="0">
                <a:latin typeface="Tw Cen MT"/>
              </a:rPr>
              <a:t>Generally, these ideas center on the following interrelated ethical justice issues: </a:t>
            </a:r>
          </a:p>
          <a:p>
            <a:pPr>
              <a:lnSpc>
                <a:spcPct val="130000"/>
              </a:lnSpc>
              <a:buFont typeface="Wingdings" panose="05000000000000000000" pitchFamily="2" charset="2"/>
              <a:buChar char="ü"/>
            </a:pPr>
            <a:r>
              <a:rPr lang="en-US" sz="2400" dirty="0">
                <a:latin typeface="Tw Cen MT"/>
              </a:rPr>
              <a:t>who gets to decide and set rules and laws, and which parties and interests are recognized in decision-making? </a:t>
            </a:r>
          </a:p>
          <a:p>
            <a:pPr>
              <a:lnSpc>
                <a:spcPct val="130000"/>
              </a:lnSpc>
              <a:buFont typeface="Wingdings" panose="05000000000000000000" pitchFamily="2" charset="2"/>
              <a:buChar char="ü"/>
            </a:pPr>
            <a:r>
              <a:rPr lang="en-US" sz="2400" dirty="0">
                <a:latin typeface="Tw Cen MT"/>
              </a:rPr>
              <a:t>By what process do they make such decisions? </a:t>
            </a:r>
          </a:p>
          <a:p>
            <a:pPr>
              <a:lnSpc>
                <a:spcPct val="130000"/>
              </a:lnSpc>
              <a:buFont typeface="Wingdings" panose="05000000000000000000" pitchFamily="2" charset="2"/>
              <a:buChar char="ü"/>
            </a:pPr>
            <a:r>
              <a:rPr lang="en-US" sz="2400" dirty="0">
                <a:latin typeface="Tw Cen MT"/>
              </a:rPr>
              <a:t>And how impartial or fair are the institutions, instruments and objectives involved? </a:t>
            </a:r>
          </a:p>
          <a:p>
            <a:pPr marL="0" indent="0">
              <a:lnSpc>
                <a:spcPct val="130000"/>
              </a:lnSpc>
              <a:buNone/>
            </a:pPr>
            <a:r>
              <a:rPr lang="en-US" sz="2400" dirty="0">
                <a:latin typeface="Tw Cen MT"/>
              </a:rPr>
              <a:t>Procedural theories of justice are all concerned with process — with the fairness and transparency of decisions, the adequacy of legal protections, and the legitimacy and inclusivity of institutions involved in decision-making. </a:t>
            </a:r>
          </a:p>
        </p:txBody>
      </p:sp>
      <p:sp>
        <p:nvSpPr>
          <p:cNvPr id="5" name="Title 2">
            <a:extLst>
              <a:ext uri="{FF2B5EF4-FFF2-40B4-BE49-F238E27FC236}">
                <a16:creationId xmlns:a16="http://schemas.microsoft.com/office/drawing/2014/main" id="{938FC29E-9AD0-8CE1-0122-4C688CDED74C}"/>
              </a:ext>
            </a:extLst>
          </p:cNvPr>
          <p:cNvSpPr txBox="1">
            <a:spLocks/>
          </p:cNvSpPr>
          <p:nvPr/>
        </p:nvSpPr>
        <p:spPr>
          <a:xfrm>
            <a:off x="256573" y="105813"/>
            <a:ext cx="10557954" cy="767639"/>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000" b="1" kern="1200" baseline="0">
                <a:solidFill>
                  <a:srgbClr val="008000"/>
                </a:solidFill>
                <a:effectLst/>
                <a:latin typeface="+mn-lt"/>
                <a:ea typeface="+mj-ea"/>
                <a:cs typeface="+mj-cs"/>
              </a:defRPr>
            </a:lvl1pPr>
          </a:lstStyle>
          <a:p>
            <a:r>
              <a:rPr lang="en-GB" sz="1800"/>
              <a:t>MOOC 3: BUSINESS AND REGULATORY ETHICAL ASPECTS</a:t>
            </a:r>
            <a:br>
              <a:rPr lang="en-GB" sz="1800"/>
            </a:br>
            <a:r>
              <a:rPr lang="en-GB" sz="1800"/>
              <a:t>UNIT </a:t>
            </a:r>
            <a:r>
              <a:rPr lang="el-GR" sz="1800"/>
              <a:t>2</a:t>
            </a:r>
            <a:r>
              <a:rPr lang="en-GB" sz="1800"/>
              <a:t>: ETHICAL and SOCIETAL ASPECTS of ENERGY and ET</a:t>
            </a:r>
            <a:endParaRPr lang="en-GB" sz="1800" dirty="0"/>
          </a:p>
        </p:txBody>
      </p:sp>
    </p:spTree>
    <p:extLst>
      <p:ext uri="{BB962C8B-B14F-4D97-AF65-F5344CB8AC3E}">
        <p14:creationId xmlns:p14="http://schemas.microsoft.com/office/powerpoint/2010/main" val="2592067636"/>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21B4B-9F39-B443-459B-66EAF74752D4}"/>
            </a:ext>
          </a:extLst>
        </p:cNvPr>
        <p:cNvGrpSpPr/>
        <p:nvPr/>
      </p:nvGrpSpPr>
      <p:grpSpPr>
        <a:xfrm>
          <a:off x="0" y="0"/>
          <a:ext cx="0" cy="0"/>
          <a:chOff x="0" y="0"/>
          <a:chExt cx="0" cy="0"/>
        </a:xfrm>
      </p:grpSpPr>
      <p:sp>
        <p:nvSpPr>
          <p:cNvPr id="9" name="Tijdelijke aanduiding voor dianummer 26">
            <a:extLst>
              <a:ext uri="{FF2B5EF4-FFF2-40B4-BE49-F238E27FC236}">
                <a16:creationId xmlns:a16="http://schemas.microsoft.com/office/drawing/2014/main" id="{A4EFC719-1BCB-3858-6165-B6D6EF4B175D}"/>
              </a:ext>
            </a:extLst>
          </p:cNvPr>
          <p:cNvSpPr txBox="1">
            <a:spLocks/>
          </p:cNvSpPr>
          <p:nvPr/>
        </p:nvSpPr>
        <p:spPr>
          <a:xfrm>
            <a:off x="109181" y="6430150"/>
            <a:ext cx="39578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7030A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162CEF-58C8-EF46-9B52-D78FBBFD3DD6}" type="slidenum">
              <a:rPr lang="en-US" sz="1300" smtClean="0"/>
              <a:pPr algn="r"/>
              <a:t>4</a:t>
            </a:fld>
            <a:endParaRPr lang="en-US" sz="1300" dirty="0"/>
          </a:p>
        </p:txBody>
      </p:sp>
      <p:sp>
        <p:nvSpPr>
          <p:cNvPr id="2" name="Content Placeholder 2">
            <a:extLst>
              <a:ext uri="{FF2B5EF4-FFF2-40B4-BE49-F238E27FC236}">
                <a16:creationId xmlns:a16="http://schemas.microsoft.com/office/drawing/2014/main" id="{1CA7B4C8-A0C2-D31A-961E-D2FB97C15190}"/>
              </a:ext>
            </a:extLst>
          </p:cNvPr>
          <p:cNvSpPr>
            <a:spLocks noGrp="1"/>
          </p:cNvSpPr>
          <p:nvPr>
            <p:ph idx="1"/>
          </p:nvPr>
        </p:nvSpPr>
        <p:spPr>
          <a:xfrm>
            <a:off x="838201" y="978794"/>
            <a:ext cx="10958847" cy="4986170"/>
          </a:xfrm>
        </p:spPr>
        <p:txBody>
          <a:bodyPr vert="horz" lIns="91440" tIns="45720" rIns="91440" bIns="45720" rtlCol="0">
            <a:normAutofit/>
          </a:bodyPr>
          <a:lstStyle/>
          <a:p>
            <a:pPr marL="0" indent="0">
              <a:lnSpc>
                <a:spcPct val="110000"/>
              </a:lnSpc>
              <a:buNone/>
            </a:pPr>
            <a:r>
              <a:rPr lang="en-GB" sz="2400" b="1" dirty="0">
                <a:latin typeface="Tw Cen MT"/>
                <a:cs typeface="Tw Cen MT"/>
              </a:rPr>
              <a:t>Introduction</a:t>
            </a:r>
          </a:p>
          <a:p>
            <a:pPr marL="0" indent="0">
              <a:lnSpc>
                <a:spcPct val="110000"/>
              </a:lnSpc>
              <a:buNone/>
            </a:pPr>
            <a:r>
              <a:rPr lang="en-GB" sz="2400" b="1" i="1" dirty="0">
                <a:solidFill>
                  <a:srgbClr val="FF0000"/>
                </a:solidFill>
                <a:effectLst>
                  <a:outerShdw blurRad="38100" dist="38100" dir="2700000" algn="tl">
                    <a:srgbClr val="000000">
                      <a:alpha val="43137"/>
                    </a:srgbClr>
                  </a:outerShdw>
                </a:effectLst>
                <a:latin typeface="Tw Cen MT"/>
                <a:cs typeface="Tw Cen MT"/>
              </a:rPr>
              <a:t>Therefore, these decisions should not be made without regard to ethics. </a:t>
            </a:r>
          </a:p>
          <a:p>
            <a:pPr marL="0" indent="0">
              <a:lnSpc>
                <a:spcPct val="110000"/>
              </a:lnSpc>
              <a:buNone/>
            </a:pPr>
            <a:r>
              <a:rPr lang="en-GB" sz="2400" dirty="0">
                <a:latin typeface="Tw Cen MT"/>
                <a:cs typeface="Tw Cen MT"/>
              </a:rPr>
              <a:t>In response to recognizing the ethical dimensions of energy decisions, a growing number of energy scientists and scholars have called for greater attention to ethics in energy research, ethics training for energy workers, and an effort from energy decision makers to “do no harm”. </a:t>
            </a:r>
          </a:p>
          <a:p>
            <a:pPr marL="0" indent="0">
              <a:lnSpc>
                <a:spcPct val="110000"/>
              </a:lnSpc>
              <a:buNone/>
            </a:pPr>
            <a:r>
              <a:rPr lang="en-GB" sz="2400" dirty="0">
                <a:latin typeface="Tw Cen MT"/>
                <a:cs typeface="Tw Cen MT"/>
              </a:rPr>
              <a:t>Researchers have responded to these calls with a set of “energy justice” principles, and at the same time  propose principles of energy ethics to serve as a practical guide for energy decision-making. </a:t>
            </a:r>
          </a:p>
        </p:txBody>
      </p:sp>
      <p:sp>
        <p:nvSpPr>
          <p:cNvPr id="5" name="Title 2">
            <a:extLst>
              <a:ext uri="{FF2B5EF4-FFF2-40B4-BE49-F238E27FC236}">
                <a16:creationId xmlns:a16="http://schemas.microsoft.com/office/drawing/2014/main" id="{E035629A-D647-2DF6-C794-C78530B0A884}"/>
              </a:ext>
            </a:extLst>
          </p:cNvPr>
          <p:cNvSpPr txBox="1">
            <a:spLocks/>
          </p:cNvSpPr>
          <p:nvPr/>
        </p:nvSpPr>
        <p:spPr>
          <a:xfrm>
            <a:off x="256573" y="105813"/>
            <a:ext cx="10557954" cy="767639"/>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000" b="1" kern="1200" baseline="0">
                <a:solidFill>
                  <a:srgbClr val="008000"/>
                </a:solidFill>
                <a:effectLst/>
                <a:latin typeface="+mn-lt"/>
                <a:ea typeface="+mj-ea"/>
                <a:cs typeface="+mj-cs"/>
              </a:defRPr>
            </a:lvl1pPr>
          </a:lstStyle>
          <a:p>
            <a:r>
              <a:rPr lang="en-GB" sz="1800"/>
              <a:t>MOOC 3: BUSINESS AND REGULATORY ETHICAL ASPECTS</a:t>
            </a:r>
            <a:br>
              <a:rPr lang="en-GB" sz="1800"/>
            </a:br>
            <a:r>
              <a:rPr lang="en-GB" sz="1800"/>
              <a:t>UNIT </a:t>
            </a:r>
            <a:r>
              <a:rPr lang="el-GR" sz="1800"/>
              <a:t>2</a:t>
            </a:r>
            <a:r>
              <a:rPr lang="en-GB" sz="1800"/>
              <a:t>: ETHICAL and SOCIETAL ASPECTS of ENERGY and ET</a:t>
            </a:r>
            <a:endParaRPr lang="en-GB" sz="1800" dirty="0"/>
          </a:p>
        </p:txBody>
      </p:sp>
    </p:spTree>
    <p:extLst>
      <p:ext uri="{BB962C8B-B14F-4D97-AF65-F5344CB8AC3E}">
        <p14:creationId xmlns:p14="http://schemas.microsoft.com/office/powerpoint/2010/main" val="2379194895"/>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2C840-22C3-2C12-994A-BF9F500E7733}"/>
            </a:ext>
          </a:extLst>
        </p:cNvPr>
        <p:cNvGrpSpPr/>
        <p:nvPr/>
      </p:nvGrpSpPr>
      <p:grpSpPr>
        <a:xfrm>
          <a:off x="0" y="0"/>
          <a:ext cx="0" cy="0"/>
          <a:chOff x="0" y="0"/>
          <a:chExt cx="0" cy="0"/>
        </a:xfrm>
      </p:grpSpPr>
      <p:sp>
        <p:nvSpPr>
          <p:cNvPr id="9" name="Tijdelijke aanduiding voor dianummer 26">
            <a:extLst>
              <a:ext uri="{FF2B5EF4-FFF2-40B4-BE49-F238E27FC236}">
                <a16:creationId xmlns:a16="http://schemas.microsoft.com/office/drawing/2014/main" id="{587732CD-2574-2BA7-C691-0A206AF1AB33}"/>
              </a:ext>
            </a:extLst>
          </p:cNvPr>
          <p:cNvSpPr txBox="1">
            <a:spLocks/>
          </p:cNvSpPr>
          <p:nvPr/>
        </p:nvSpPr>
        <p:spPr>
          <a:xfrm>
            <a:off x="109181" y="6430150"/>
            <a:ext cx="39578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7030A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162CEF-58C8-EF46-9B52-D78FBBFD3DD6}" type="slidenum">
              <a:rPr lang="en-US" sz="1300" smtClean="0"/>
              <a:pPr algn="r"/>
              <a:t>40</a:t>
            </a:fld>
            <a:endParaRPr lang="en-US" sz="1300" dirty="0"/>
          </a:p>
        </p:txBody>
      </p:sp>
      <p:sp>
        <p:nvSpPr>
          <p:cNvPr id="2" name="Content Placeholder 2">
            <a:extLst>
              <a:ext uri="{FF2B5EF4-FFF2-40B4-BE49-F238E27FC236}">
                <a16:creationId xmlns:a16="http://schemas.microsoft.com/office/drawing/2014/main" id="{0C1D9FBC-80CF-5668-FAA2-D87360F59D13}"/>
              </a:ext>
            </a:extLst>
          </p:cNvPr>
          <p:cNvSpPr>
            <a:spLocks noGrp="1"/>
          </p:cNvSpPr>
          <p:nvPr>
            <p:ph idx="1"/>
          </p:nvPr>
        </p:nvSpPr>
        <p:spPr>
          <a:xfrm>
            <a:off x="838201" y="978794"/>
            <a:ext cx="10958847" cy="4986170"/>
          </a:xfrm>
        </p:spPr>
        <p:txBody>
          <a:bodyPr vert="horz" lIns="91440" tIns="45720" rIns="91440" bIns="45720" rtlCol="0">
            <a:normAutofit fontScale="92500" lnSpcReduction="10000"/>
          </a:bodyPr>
          <a:lstStyle/>
          <a:p>
            <a:pPr marL="0" indent="0">
              <a:lnSpc>
                <a:spcPct val="110000"/>
              </a:lnSpc>
              <a:buNone/>
            </a:pPr>
            <a:r>
              <a:rPr lang="en-GB" sz="2400" b="1" dirty="0">
                <a:latin typeface="Tw Cen MT"/>
                <a:cs typeface="Tw Cen MT"/>
              </a:rPr>
              <a:t>Who decides?</a:t>
            </a:r>
          </a:p>
          <a:p>
            <a:pPr marL="0" indent="0">
              <a:lnSpc>
                <a:spcPct val="130000"/>
              </a:lnSpc>
              <a:buNone/>
            </a:pPr>
            <a:r>
              <a:rPr lang="en-US" sz="2400" dirty="0">
                <a:latin typeface="Tw Cen MT"/>
              </a:rPr>
              <a:t>Procedural theories of ethical justice are all concerned with process — with the fairness and transparency of decisions, the adequacy of legal protections, and the legitimacy and inclusivity of institutions involved in decision-making:</a:t>
            </a:r>
          </a:p>
          <a:p>
            <a:pPr>
              <a:lnSpc>
                <a:spcPct val="130000"/>
              </a:lnSpc>
              <a:buFont typeface="Wingdings" panose="05000000000000000000" pitchFamily="2" charset="2"/>
              <a:buChar char="ü"/>
            </a:pPr>
            <a:r>
              <a:rPr lang="en-US" sz="2400" dirty="0">
                <a:latin typeface="Tw Cen MT"/>
              </a:rPr>
              <a:t>recognition (who is recognized), </a:t>
            </a:r>
          </a:p>
          <a:p>
            <a:pPr>
              <a:lnSpc>
                <a:spcPct val="130000"/>
              </a:lnSpc>
              <a:buFont typeface="Wingdings" panose="05000000000000000000" pitchFamily="2" charset="2"/>
              <a:buChar char="ü"/>
            </a:pPr>
            <a:r>
              <a:rPr lang="en-US" sz="2400" dirty="0">
                <a:latin typeface="Tw Cen MT"/>
              </a:rPr>
              <a:t>participation (who gets to participate) and </a:t>
            </a:r>
          </a:p>
          <a:p>
            <a:pPr>
              <a:lnSpc>
                <a:spcPct val="130000"/>
              </a:lnSpc>
              <a:buFont typeface="Wingdings" panose="05000000000000000000" pitchFamily="2" charset="2"/>
              <a:buChar char="ü"/>
            </a:pPr>
            <a:r>
              <a:rPr lang="en-US" sz="2400" dirty="0">
                <a:latin typeface="Tw Cen MT"/>
              </a:rPr>
              <a:t>power (how is power distributed in decision-making forums).</a:t>
            </a:r>
          </a:p>
          <a:p>
            <a:pPr marL="0" indent="0">
              <a:lnSpc>
                <a:spcPct val="130000"/>
              </a:lnSpc>
              <a:buNone/>
            </a:pPr>
            <a:endParaRPr lang="en-US" sz="2400" dirty="0">
              <a:latin typeface="Tw Cen MT"/>
            </a:endParaRPr>
          </a:p>
          <a:p>
            <a:pPr marL="0" indent="0">
              <a:lnSpc>
                <a:spcPct val="130000"/>
              </a:lnSpc>
              <a:buNone/>
            </a:pPr>
            <a:r>
              <a:rPr lang="en-US" sz="2400" dirty="0">
                <a:latin typeface="Tw Cen MT"/>
              </a:rPr>
              <a:t>It pushes for concepts similar to those in environmental and risk policy, discussions known as the ‘deliberative turn’ towards democracy and engagement. </a:t>
            </a:r>
          </a:p>
        </p:txBody>
      </p:sp>
      <p:sp>
        <p:nvSpPr>
          <p:cNvPr id="5" name="Title 2">
            <a:extLst>
              <a:ext uri="{FF2B5EF4-FFF2-40B4-BE49-F238E27FC236}">
                <a16:creationId xmlns:a16="http://schemas.microsoft.com/office/drawing/2014/main" id="{8AFFF16F-AB33-F5DC-1F53-41B02185E7F5}"/>
              </a:ext>
            </a:extLst>
          </p:cNvPr>
          <p:cNvSpPr txBox="1">
            <a:spLocks/>
          </p:cNvSpPr>
          <p:nvPr/>
        </p:nvSpPr>
        <p:spPr>
          <a:xfrm>
            <a:off x="256573" y="105813"/>
            <a:ext cx="10557954" cy="767639"/>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000" b="1" kern="1200" baseline="0">
                <a:solidFill>
                  <a:srgbClr val="008000"/>
                </a:solidFill>
                <a:effectLst/>
                <a:latin typeface="+mn-lt"/>
                <a:ea typeface="+mj-ea"/>
                <a:cs typeface="+mj-cs"/>
              </a:defRPr>
            </a:lvl1pPr>
          </a:lstStyle>
          <a:p>
            <a:r>
              <a:rPr lang="en-GB" sz="1800"/>
              <a:t>MOOC 3: BUSINESS AND REGULATORY ETHICAL ASPECTS</a:t>
            </a:r>
            <a:br>
              <a:rPr lang="en-GB" sz="1800"/>
            </a:br>
            <a:r>
              <a:rPr lang="en-GB" sz="1800"/>
              <a:t>UNIT </a:t>
            </a:r>
            <a:r>
              <a:rPr lang="el-GR" sz="1800"/>
              <a:t>2</a:t>
            </a:r>
            <a:r>
              <a:rPr lang="en-GB" sz="1800"/>
              <a:t>: ETHICAL and SOCIETAL ASPECTS of ENERGY and ET</a:t>
            </a:r>
            <a:endParaRPr lang="en-GB" sz="1800" dirty="0"/>
          </a:p>
        </p:txBody>
      </p:sp>
    </p:spTree>
    <p:extLst>
      <p:ext uri="{BB962C8B-B14F-4D97-AF65-F5344CB8AC3E}">
        <p14:creationId xmlns:p14="http://schemas.microsoft.com/office/powerpoint/2010/main" val="3272815659"/>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06430-249E-9B33-CA7B-E384D5D80EB7}"/>
            </a:ext>
          </a:extLst>
        </p:cNvPr>
        <p:cNvGrpSpPr/>
        <p:nvPr/>
      </p:nvGrpSpPr>
      <p:grpSpPr>
        <a:xfrm>
          <a:off x="0" y="0"/>
          <a:ext cx="0" cy="0"/>
          <a:chOff x="0" y="0"/>
          <a:chExt cx="0" cy="0"/>
        </a:xfrm>
      </p:grpSpPr>
      <p:sp>
        <p:nvSpPr>
          <p:cNvPr id="9" name="Tijdelijke aanduiding voor dianummer 26">
            <a:extLst>
              <a:ext uri="{FF2B5EF4-FFF2-40B4-BE49-F238E27FC236}">
                <a16:creationId xmlns:a16="http://schemas.microsoft.com/office/drawing/2014/main" id="{C97841FD-623E-7C24-6C97-C4B0A3A290DD}"/>
              </a:ext>
            </a:extLst>
          </p:cNvPr>
          <p:cNvSpPr txBox="1">
            <a:spLocks/>
          </p:cNvSpPr>
          <p:nvPr/>
        </p:nvSpPr>
        <p:spPr>
          <a:xfrm>
            <a:off x="109181" y="6430150"/>
            <a:ext cx="39578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7030A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162CEF-58C8-EF46-9B52-D78FBBFD3DD6}" type="slidenum">
              <a:rPr lang="en-US" sz="1300" smtClean="0"/>
              <a:pPr algn="r"/>
              <a:t>41</a:t>
            </a:fld>
            <a:endParaRPr lang="en-US" sz="1300" dirty="0"/>
          </a:p>
        </p:txBody>
      </p:sp>
      <p:sp>
        <p:nvSpPr>
          <p:cNvPr id="2" name="Content Placeholder 2">
            <a:extLst>
              <a:ext uri="{FF2B5EF4-FFF2-40B4-BE49-F238E27FC236}">
                <a16:creationId xmlns:a16="http://schemas.microsoft.com/office/drawing/2014/main" id="{8220DE71-16F6-8D47-FB1D-E7A7290DBEA9}"/>
              </a:ext>
            </a:extLst>
          </p:cNvPr>
          <p:cNvSpPr>
            <a:spLocks noGrp="1"/>
          </p:cNvSpPr>
          <p:nvPr>
            <p:ph idx="1"/>
          </p:nvPr>
        </p:nvSpPr>
        <p:spPr>
          <a:xfrm>
            <a:off x="838201" y="978794"/>
            <a:ext cx="10958847" cy="4986170"/>
          </a:xfrm>
        </p:spPr>
        <p:txBody>
          <a:bodyPr vert="horz" lIns="91440" tIns="45720" rIns="91440" bIns="45720" rtlCol="0">
            <a:normAutofit/>
          </a:bodyPr>
          <a:lstStyle/>
          <a:p>
            <a:pPr marL="0" indent="0">
              <a:lnSpc>
                <a:spcPct val="110000"/>
              </a:lnSpc>
              <a:buNone/>
            </a:pPr>
            <a:r>
              <a:rPr lang="en-GB" sz="2400" b="1" dirty="0">
                <a:latin typeface="Tw Cen MT"/>
                <a:cs typeface="Tw Cen MT"/>
              </a:rPr>
              <a:t>Who decides?</a:t>
            </a:r>
          </a:p>
          <a:p>
            <a:pPr marL="0" indent="0">
              <a:lnSpc>
                <a:spcPct val="130000"/>
              </a:lnSpc>
              <a:buNone/>
            </a:pPr>
            <a:r>
              <a:rPr lang="en-US" sz="2400" dirty="0">
                <a:latin typeface="Tw Cen MT"/>
              </a:rPr>
              <a:t>Procedural ethical justice issues are arisen and are required to ensure that the potential for stakeholder participation in the energy policymaking process at least roughly matches the importance (in aggregate and to each person affected) of the matter at stake and the irrevocability of any decisions that may be reached. </a:t>
            </a:r>
          </a:p>
          <a:p>
            <a:pPr marL="0" indent="0">
              <a:lnSpc>
                <a:spcPct val="130000"/>
              </a:lnSpc>
              <a:buNone/>
            </a:pPr>
            <a:endParaRPr lang="en-US" sz="2400" dirty="0">
              <a:latin typeface="Tw Cen MT"/>
            </a:endParaRPr>
          </a:p>
          <a:p>
            <a:pPr marL="0" indent="0">
              <a:lnSpc>
                <a:spcPct val="130000"/>
              </a:lnSpc>
              <a:buNone/>
            </a:pPr>
            <a:r>
              <a:rPr lang="en-US" sz="2400" dirty="0">
                <a:latin typeface="Tw Cen MT"/>
              </a:rPr>
              <a:t>It also necessitates effective recourse through judicial and administrative remedies and forms of redress. </a:t>
            </a:r>
          </a:p>
        </p:txBody>
      </p:sp>
      <p:sp>
        <p:nvSpPr>
          <p:cNvPr id="5" name="Title 2">
            <a:extLst>
              <a:ext uri="{FF2B5EF4-FFF2-40B4-BE49-F238E27FC236}">
                <a16:creationId xmlns:a16="http://schemas.microsoft.com/office/drawing/2014/main" id="{920D25A6-AED7-067C-18DB-41C80BF5CE07}"/>
              </a:ext>
            </a:extLst>
          </p:cNvPr>
          <p:cNvSpPr txBox="1">
            <a:spLocks/>
          </p:cNvSpPr>
          <p:nvPr/>
        </p:nvSpPr>
        <p:spPr>
          <a:xfrm>
            <a:off x="256573" y="105813"/>
            <a:ext cx="10557954" cy="767639"/>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000" b="1" kern="1200" baseline="0">
                <a:solidFill>
                  <a:srgbClr val="008000"/>
                </a:solidFill>
                <a:effectLst/>
                <a:latin typeface="+mn-lt"/>
                <a:ea typeface="+mj-ea"/>
                <a:cs typeface="+mj-cs"/>
              </a:defRPr>
            </a:lvl1pPr>
          </a:lstStyle>
          <a:p>
            <a:r>
              <a:rPr lang="en-GB" sz="1800"/>
              <a:t>MOOC 3: BUSINESS AND REGULATORY ETHICAL ASPECTS</a:t>
            </a:r>
            <a:br>
              <a:rPr lang="en-GB" sz="1800"/>
            </a:br>
            <a:r>
              <a:rPr lang="en-GB" sz="1800"/>
              <a:t>UNIT </a:t>
            </a:r>
            <a:r>
              <a:rPr lang="el-GR" sz="1800"/>
              <a:t>2</a:t>
            </a:r>
            <a:r>
              <a:rPr lang="en-GB" sz="1800"/>
              <a:t>: ETHICAL and SOCIETAL ASPECTS of ENERGY and ET</a:t>
            </a:r>
            <a:endParaRPr lang="en-GB" sz="1800" dirty="0"/>
          </a:p>
        </p:txBody>
      </p:sp>
    </p:spTree>
    <p:extLst>
      <p:ext uri="{BB962C8B-B14F-4D97-AF65-F5344CB8AC3E}">
        <p14:creationId xmlns:p14="http://schemas.microsoft.com/office/powerpoint/2010/main" val="3235277465"/>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9EB30-DB02-6AD1-CCA8-6E6499DFECB0}"/>
            </a:ext>
          </a:extLst>
        </p:cNvPr>
        <p:cNvGrpSpPr/>
        <p:nvPr/>
      </p:nvGrpSpPr>
      <p:grpSpPr>
        <a:xfrm>
          <a:off x="0" y="0"/>
          <a:ext cx="0" cy="0"/>
          <a:chOff x="0" y="0"/>
          <a:chExt cx="0" cy="0"/>
        </a:xfrm>
      </p:grpSpPr>
      <p:sp>
        <p:nvSpPr>
          <p:cNvPr id="9" name="Tijdelijke aanduiding voor dianummer 26">
            <a:extLst>
              <a:ext uri="{FF2B5EF4-FFF2-40B4-BE49-F238E27FC236}">
                <a16:creationId xmlns:a16="http://schemas.microsoft.com/office/drawing/2014/main" id="{5E96A41E-65AD-4DFB-A065-10DFC241CA1C}"/>
              </a:ext>
            </a:extLst>
          </p:cNvPr>
          <p:cNvSpPr txBox="1">
            <a:spLocks/>
          </p:cNvSpPr>
          <p:nvPr/>
        </p:nvSpPr>
        <p:spPr>
          <a:xfrm>
            <a:off x="109181" y="6430150"/>
            <a:ext cx="39578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7030A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162CEF-58C8-EF46-9B52-D78FBBFD3DD6}" type="slidenum">
              <a:rPr lang="en-US" sz="1300" smtClean="0"/>
              <a:pPr algn="r"/>
              <a:t>42</a:t>
            </a:fld>
            <a:endParaRPr lang="en-US" sz="1300" dirty="0"/>
          </a:p>
        </p:txBody>
      </p:sp>
      <p:sp>
        <p:nvSpPr>
          <p:cNvPr id="2" name="Content Placeholder 2">
            <a:extLst>
              <a:ext uri="{FF2B5EF4-FFF2-40B4-BE49-F238E27FC236}">
                <a16:creationId xmlns:a16="http://schemas.microsoft.com/office/drawing/2014/main" id="{3969B59D-373F-CED5-0B3D-B009195876D6}"/>
              </a:ext>
            </a:extLst>
          </p:cNvPr>
          <p:cNvSpPr>
            <a:spLocks noGrp="1"/>
          </p:cNvSpPr>
          <p:nvPr>
            <p:ph idx="1"/>
          </p:nvPr>
        </p:nvSpPr>
        <p:spPr>
          <a:xfrm>
            <a:off x="838201" y="978794"/>
            <a:ext cx="10958847" cy="4986170"/>
          </a:xfrm>
        </p:spPr>
        <p:txBody>
          <a:bodyPr vert="horz" lIns="91440" tIns="45720" rIns="91440" bIns="45720" rtlCol="0">
            <a:normAutofit lnSpcReduction="10000"/>
          </a:bodyPr>
          <a:lstStyle/>
          <a:p>
            <a:pPr marL="0" indent="0">
              <a:lnSpc>
                <a:spcPct val="110000"/>
              </a:lnSpc>
              <a:buNone/>
            </a:pPr>
            <a:r>
              <a:rPr lang="en-GB" sz="2400" b="1" dirty="0">
                <a:latin typeface="Tw Cen MT"/>
                <a:cs typeface="Tw Cen MT"/>
              </a:rPr>
              <a:t>Who decides?</a:t>
            </a:r>
          </a:p>
          <a:p>
            <a:pPr marL="0" indent="0">
              <a:lnSpc>
                <a:spcPct val="130000"/>
              </a:lnSpc>
              <a:buNone/>
            </a:pPr>
            <a:r>
              <a:rPr lang="en-US" sz="2400" dirty="0">
                <a:latin typeface="Tw Cen MT"/>
              </a:rPr>
              <a:t>It suggests that communities must be involved in deciding about projects that will affect them. </a:t>
            </a:r>
          </a:p>
          <a:p>
            <a:pPr marL="0" indent="0">
              <a:lnSpc>
                <a:spcPct val="130000"/>
              </a:lnSpc>
              <a:buNone/>
            </a:pPr>
            <a:r>
              <a:rPr lang="en-US" sz="2400" dirty="0">
                <a:latin typeface="Tw Cen MT"/>
              </a:rPr>
              <a:t>Thus environmental and social impact assessments must involve genuine community consultation; </a:t>
            </a:r>
          </a:p>
          <a:p>
            <a:pPr marL="0" indent="0">
              <a:lnSpc>
                <a:spcPct val="130000"/>
              </a:lnSpc>
              <a:buNone/>
            </a:pPr>
            <a:r>
              <a:rPr lang="en-US" sz="2400" dirty="0">
                <a:latin typeface="Tw Cen MT"/>
              </a:rPr>
              <a:t>and neutral arbitration should be available to handle grievances. </a:t>
            </a:r>
          </a:p>
          <a:p>
            <a:pPr marL="0" indent="0">
              <a:lnSpc>
                <a:spcPct val="130000"/>
              </a:lnSpc>
              <a:buNone/>
            </a:pPr>
            <a:r>
              <a:rPr lang="en-US" sz="2400" dirty="0">
                <a:latin typeface="Tw Cen MT"/>
              </a:rPr>
              <a:t>It can, through free, prior, informed consent, demand proper representation of communities (including marginalized groups) and true power-sharing and it has facilitated further protections over the past few decades known as impact–benefit agreements, social licenses to extract and social licenses to operate. </a:t>
            </a:r>
          </a:p>
        </p:txBody>
      </p:sp>
      <p:sp>
        <p:nvSpPr>
          <p:cNvPr id="5" name="Title 2">
            <a:extLst>
              <a:ext uri="{FF2B5EF4-FFF2-40B4-BE49-F238E27FC236}">
                <a16:creationId xmlns:a16="http://schemas.microsoft.com/office/drawing/2014/main" id="{3246DA21-609F-279F-B618-667D561F765D}"/>
              </a:ext>
            </a:extLst>
          </p:cNvPr>
          <p:cNvSpPr txBox="1">
            <a:spLocks/>
          </p:cNvSpPr>
          <p:nvPr/>
        </p:nvSpPr>
        <p:spPr>
          <a:xfrm>
            <a:off x="256573" y="105813"/>
            <a:ext cx="10557954" cy="767639"/>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000" b="1" kern="1200" baseline="0">
                <a:solidFill>
                  <a:srgbClr val="008000"/>
                </a:solidFill>
                <a:effectLst/>
                <a:latin typeface="+mn-lt"/>
                <a:ea typeface="+mj-ea"/>
                <a:cs typeface="+mj-cs"/>
              </a:defRPr>
            </a:lvl1pPr>
          </a:lstStyle>
          <a:p>
            <a:r>
              <a:rPr lang="en-GB" sz="1800"/>
              <a:t>MOOC 3: BUSINESS AND REGULATORY ETHICAL ASPECTS</a:t>
            </a:r>
            <a:br>
              <a:rPr lang="en-GB" sz="1800"/>
            </a:br>
            <a:r>
              <a:rPr lang="en-GB" sz="1800"/>
              <a:t>UNIT </a:t>
            </a:r>
            <a:r>
              <a:rPr lang="el-GR" sz="1800"/>
              <a:t>2</a:t>
            </a:r>
            <a:r>
              <a:rPr lang="en-GB" sz="1800"/>
              <a:t>: ETHICAL and SOCIETAL ASPECTS of ENERGY and ET</a:t>
            </a:r>
            <a:endParaRPr lang="en-GB" sz="1800" dirty="0"/>
          </a:p>
        </p:txBody>
      </p:sp>
    </p:spTree>
    <p:extLst>
      <p:ext uri="{BB962C8B-B14F-4D97-AF65-F5344CB8AC3E}">
        <p14:creationId xmlns:p14="http://schemas.microsoft.com/office/powerpoint/2010/main" val="1615243859"/>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b="1" dirty="0">
                <a:latin typeface="Tw Cen MT"/>
                <a:cs typeface="Tw Cen MT"/>
              </a:rPr>
              <a:t>Conclusion</a:t>
            </a:r>
          </a:p>
          <a:p>
            <a:pPr marL="0" indent="0">
              <a:buNone/>
            </a:pPr>
            <a:endParaRPr lang="en-US" b="1" dirty="0">
              <a:latin typeface="Tw Cen MT"/>
              <a:cs typeface="Tw Cen MT"/>
            </a:endParaRPr>
          </a:p>
          <a:p>
            <a:r>
              <a:rPr lang="en-US" dirty="0">
                <a:latin typeface="Tw Cen MT"/>
                <a:cs typeface="Tw Cen MT"/>
              </a:rPr>
              <a:t>Energy transition is related to ethical and social problems.</a:t>
            </a:r>
          </a:p>
          <a:p>
            <a:r>
              <a:rPr lang="en-US" dirty="0">
                <a:latin typeface="Tw Cen MT"/>
                <a:cs typeface="Tw Cen MT"/>
              </a:rPr>
              <a:t>Energy transformation from fossil fuels to renewables sources, creates serious questions about ethical and social problems, in smaller or wider regions.</a:t>
            </a:r>
          </a:p>
          <a:p>
            <a:r>
              <a:rPr lang="en-US" dirty="0">
                <a:latin typeface="Tw Cen MT"/>
                <a:cs typeface="Tw Cen MT"/>
              </a:rPr>
              <a:t>When planning for the Energy </a:t>
            </a:r>
            <a:r>
              <a:rPr lang="en-US" dirty="0" err="1">
                <a:latin typeface="Tw Cen MT"/>
                <a:cs typeface="Tw Cen MT"/>
              </a:rPr>
              <a:t>Transision</a:t>
            </a:r>
            <a:r>
              <a:rPr lang="en-US" dirty="0">
                <a:latin typeface="Tw Cen MT"/>
                <a:cs typeface="Tw Cen MT"/>
              </a:rPr>
              <a:t>, technological and financial aspects should not obscure the ethical and social ones.</a:t>
            </a:r>
          </a:p>
        </p:txBody>
      </p:sp>
      <p:sp>
        <p:nvSpPr>
          <p:cNvPr id="4" name="Title 2">
            <a:extLst>
              <a:ext uri="{FF2B5EF4-FFF2-40B4-BE49-F238E27FC236}">
                <a16:creationId xmlns:a16="http://schemas.microsoft.com/office/drawing/2014/main" id="{8F84DD99-5809-423C-85D8-63BDF4ED9427}"/>
              </a:ext>
            </a:extLst>
          </p:cNvPr>
          <p:cNvSpPr>
            <a:spLocks noGrp="1"/>
          </p:cNvSpPr>
          <p:nvPr>
            <p:ph type="title"/>
          </p:nvPr>
        </p:nvSpPr>
        <p:spPr/>
        <p:txBody>
          <a:bodyPr/>
          <a:lstStyle/>
          <a:p>
            <a:r>
              <a:rPr lang="en-GB" sz="1800" dirty="0"/>
              <a:t>MOOC 3: BUSINESS AND REGULATORY ETHICAL ASPECTS</a:t>
            </a:r>
            <a:br>
              <a:rPr lang="en-GB" sz="1800" dirty="0"/>
            </a:br>
            <a:r>
              <a:rPr lang="en-GB" sz="1800" dirty="0"/>
              <a:t>UNIT 1: INTRODUCTION</a:t>
            </a:r>
          </a:p>
        </p:txBody>
      </p:sp>
    </p:spTree>
    <p:extLst>
      <p:ext uri="{BB962C8B-B14F-4D97-AF65-F5344CB8AC3E}">
        <p14:creationId xmlns:p14="http://schemas.microsoft.com/office/powerpoint/2010/main" val="3057435145"/>
      </p:ext>
    </p:ext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873452"/>
            <a:ext cx="10964131" cy="4696128"/>
          </a:xfrm>
        </p:spPr>
        <p:txBody>
          <a:bodyPr>
            <a:noAutofit/>
          </a:bodyPr>
          <a:lstStyle/>
          <a:p>
            <a:pPr marL="0" indent="0">
              <a:buNone/>
            </a:pPr>
            <a:r>
              <a:rPr lang="en-US" sz="1800" b="1" dirty="0">
                <a:latin typeface="Tw Cen MT"/>
                <a:cs typeface="Tw Cen MT"/>
              </a:rPr>
              <a:t>References</a:t>
            </a:r>
            <a:endParaRPr lang="en-US" sz="1800" dirty="0">
              <a:latin typeface="Tw Cen MT"/>
              <a:cs typeface="Tw Cen MT"/>
            </a:endParaRPr>
          </a:p>
          <a:p>
            <a:r>
              <a:rPr lang="en-US" sz="1800" dirty="0">
                <a:latin typeface="Tw Cen MT"/>
                <a:cs typeface="Tw Cen MT"/>
              </a:rPr>
              <a:t>United Nations, n.d., The 17 goals, https://sdgs.un.org/goals</a:t>
            </a:r>
          </a:p>
          <a:p>
            <a:r>
              <a:rPr lang="en-US" sz="1800" dirty="0">
                <a:latin typeface="Tw Cen MT"/>
                <a:cs typeface="Tw Cen MT"/>
              </a:rPr>
              <a:t>Kirsten Jenkins, Darren McCauley, Raphael </a:t>
            </a:r>
            <a:r>
              <a:rPr lang="en-US" sz="1800" dirty="0" err="1">
                <a:latin typeface="Tw Cen MT"/>
                <a:cs typeface="Tw Cen MT"/>
              </a:rPr>
              <a:t>Heffron</a:t>
            </a:r>
            <a:r>
              <a:rPr lang="en-US" sz="1800" dirty="0">
                <a:latin typeface="Tw Cen MT"/>
                <a:cs typeface="Tw Cen MT"/>
              </a:rPr>
              <a:t>, </a:t>
            </a:r>
            <a:r>
              <a:rPr lang="en-US" sz="1800" dirty="0" err="1">
                <a:latin typeface="Tw Cen MT"/>
                <a:cs typeface="Tw Cen MT"/>
              </a:rPr>
              <a:t>Hannes</a:t>
            </a:r>
            <a:r>
              <a:rPr lang="en-US" sz="1800" dirty="0">
                <a:latin typeface="Tw Cen MT"/>
                <a:cs typeface="Tw Cen MT"/>
              </a:rPr>
              <a:t> Stephan, Robert </a:t>
            </a:r>
            <a:r>
              <a:rPr lang="en-US" sz="1800" dirty="0" err="1">
                <a:latin typeface="Tw Cen MT"/>
                <a:cs typeface="Tw Cen MT"/>
              </a:rPr>
              <a:t>Rehner</a:t>
            </a:r>
            <a:r>
              <a:rPr lang="en-US" sz="1800" dirty="0">
                <a:latin typeface="Tw Cen MT"/>
                <a:cs typeface="Tw Cen MT"/>
              </a:rPr>
              <a:t>, Energy justice: A conceptual review, Energy Research &amp; Social Science, Volume 11, 2016, Pages 174-182, ISSN 2214-6296, available from </a:t>
            </a:r>
            <a:r>
              <a:rPr lang="en-US" sz="1800" dirty="0">
                <a:latin typeface="Tw Cen MT"/>
                <a:cs typeface="Tw Cen MT"/>
                <a:hlinkClick r:id="rId2"/>
              </a:rPr>
              <a:t>https://doi.org/10.1016/j.erss.2015.10.004</a:t>
            </a:r>
            <a:r>
              <a:rPr lang="en-US" sz="1800" dirty="0">
                <a:latin typeface="Tw Cen MT"/>
                <a:cs typeface="Tw Cen MT"/>
              </a:rPr>
              <a:t>.</a:t>
            </a:r>
          </a:p>
          <a:p>
            <a:r>
              <a:rPr lang="en-US" sz="1800" dirty="0">
                <a:latin typeface="Tw Cen MT"/>
                <a:cs typeface="Tw Cen MT"/>
              </a:rPr>
              <a:t>Miller, Clark. The ethics of energy transitions. 2014 IEEE international symposium on ethics in science, technology and engineering. IEEE, 2014 available from </a:t>
            </a:r>
            <a:r>
              <a:rPr lang="en-US" sz="1800" dirty="0">
                <a:latin typeface="Tw Cen MT"/>
                <a:cs typeface="Tw Cen MT"/>
                <a:hlinkClick r:id="rId3"/>
              </a:rPr>
              <a:t>https://ieeexplore.ieee.org/document/6893445</a:t>
            </a:r>
            <a:r>
              <a:rPr lang="en-US" sz="1800" dirty="0">
                <a:latin typeface="Tw Cen MT"/>
                <a:cs typeface="Tw Cen MT"/>
              </a:rPr>
              <a:t> .</a:t>
            </a:r>
          </a:p>
          <a:p>
            <a:r>
              <a:rPr lang="en-US" sz="1800" dirty="0">
                <a:latin typeface="Tw Cen MT"/>
                <a:cs typeface="Tw Cen MT"/>
              </a:rPr>
              <a:t>Steve Pye, Audrey Dobbins, Claire Baffert, Jurica </a:t>
            </a:r>
            <a:r>
              <a:rPr lang="en-US" sz="1800" dirty="0" err="1">
                <a:latin typeface="Tw Cen MT"/>
                <a:cs typeface="Tw Cen MT"/>
              </a:rPr>
              <a:t>Brajković</a:t>
            </a:r>
            <a:r>
              <a:rPr lang="en-US" sz="1800" dirty="0">
                <a:latin typeface="Tw Cen MT"/>
                <a:cs typeface="Tw Cen MT"/>
              </a:rPr>
              <a:t>, Ivana </a:t>
            </a:r>
            <a:r>
              <a:rPr lang="en-US" sz="1800" dirty="0" err="1">
                <a:latin typeface="Tw Cen MT"/>
                <a:cs typeface="Tw Cen MT"/>
              </a:rPr>
              <a:t>Grgurev</a:t>
            </a:r>
            <a:r>
              <a:rPr lang="en-US" sz="1800" dirty="0">
                <a:latin typeface="Tw Cen MT"/>
                <a:cs typeface="Tw Cen MT"/>
              </a:rPr>
              <a:t>, Rocco De Miglio and Paul Deane, 2015, Energy poverty and vulnerable consumers in the energy sector across the EU: analysis of policies and Measures-Policy Report , </a:t>
            </a:r>
            <a:r>
              <a:rPr lang="en-US" sz="1800" dirty="0" err="1">
                <a:latin typeface="Tw Cen MT"/>
                <a:cs typeface="Tw Cen MT"/>
              </a:rPr>
              <a:t>Insight_E</a:t>
            </a:r>
            <a:r>
              <a:rPr lang="en-US" sz="1800" dirty="0">
                <a:latin typeface="Tw Cen MT"/>
                <a:cs typeface="Tw Cen MT"/>
              </a:rPr>
              <a:t> project, available from </a:t>
            </a:r>
            <a:r>
              <a:rPr lang="en-US" sz="1800" dirty="0">
                <a:latin typeface="Tw Cen MT"/>
                <a:cs typeface="Tw Cen MT"/>
                <a:hlinkClick r:id="rId4"/>
              </a:rPr>
              <a:t>https://energy.ec.europa.eu/document/download/f3806eda-321a-414e-886e-44759d3ec448_en?filename=INSIGHT_E_Energy%20Poverty-Main%20Report.pdf</a:t>
            </a:r>
            <a:endParaRPr lang="en-US" sz="1800" dirty="0">
              <a:latin typeface="Tw Cen MT"/>
              <a:cs typeface="Tw Cen MT"/>
            </a:endParaRPr>
          </a:p>
          <a:p>
            <a:r>
              <a:rPr lang="en-US" sz="1800" dirty="0" err="1">
                <a:latin typeface="Tw Cen MT"/>
                <a:cs typeface="Tw Cen MT"/>
              </a:rPr>
              <a:t>Capellán</a:t>
            </a:r>
            <a:r>
              <a:rPr lang="en-US" sz="1800" dirty="0">
                <a:latin typeface="Tw Cen MT"/>
                <a:cs typeface="Tw Cen MT"/>
              </a:rPr>
              <a:t>-Pérez, I., De Castro, C., &amp; </a:t>
            </a:r>
            <a:r>
              <a:rPr lang="en-US" sz="1800" dirty="0" err="1">
                <a:latin typeface="Tw Cen MT"/>
                <a:cs typeface="Tw Cen MT"/>
              </a:rPr>
              <a:t>Arto</a:t>
            </a:r>
            <a:r>
              <a:rPr lang="en-US" sz="1800" dirty="0">
                <a:latin typeface="Tw Cen MT"/>
                <a:cs typeface="Tw Cen MT"/>
              </a:rPr>
              <a:t>, I. (2017). Assessing vulnerabilities and limits in the transition to renewable energies: Land requirements under 100% solar energy scenarios. Renewable and Sustainable Energy Reviews, 77, 760-782 </a:t>
            </a:r>
            <a:r>
              <a:rPr lang="en-US" sz="1800" dirty="0">
                <a:latin typeface="Tw Cen MT"/>
                <a:cs typeface="Tw Cen MT"/>
                <a:hlinkClick r:id="rId5"/>
              </a:rPr>
              <a:t>https://doi.org/10.1016/j.enpol.2022.112951</a:t>
            </a:r>
            <a:r>
              <a:rPr lang="en-US" sz="1800" dirty="0">
                <a:latin typeface="Tw Cen MT"/>
                <a:cs typeface="Tw Cen MT"/>
              </a:rPr>
              <a:t> </a:t>
            </a:r>
          </a:p>
          <a:p>
            <a:r>
              <a:rPr lang="en-US" sz="1800" dirty="0" err="1">
                <a:latin typeface="Tw Cen MT"/>
                <a:cs typeface="Tw Cen MT"/>
              </a:rPr>
              <a:t>Sovacool</a:t>
            </a:r>
            <a:r>
              <a:rPr lang="en-US" sz="1800" dirty="0">
                <a:latin typeface="Tw Cen MT"/>
                <a:cs typeface="Tw Cen MT"/>
              </a:rPr>
              <a:t>, B., Heffron, R., McCauley, D. et al. Energy decisions reframed as justice and ethical concerns. Nat Energy 1, 16024 (2016). </a:t>
            </a:r>
            <a:r>
              <a:rPr lang="en-US" sz="1800">
                <a:latin typeface="Tw Cen MT"/>
                <a:cs typeface="Tw Cen MT"/>
                <a:hlinkClick r:id="rId6"/>
              </a:rPr>
              <a:t>https://doi.org/10.1038/nenergy.2016.24</a:t>
            </a:r>
            <a:r>
              <a:rPr lang="en-US" sz="1800">
                <a:latin typeface="Tw Cen MT"/>
                <a:cs typeface="Tw Cen MT"/>
              </a:rPr>
              <a:t> </a:t>
            </a:r>
            <a:endParaRPr lang="en-US" sz="1800" dirty="0">
              <a:latin typeface="Tw Cen MT"/>
              <a:cs typeface="Tw Cen MT"/>
            </a:endParaRPr>
          </a:p>
          <a:p>
            <a:endParaRPr lang="en-US" sz="1800" dirty="0">
              <a:latin typeface="Tw Cen MT"/>
              <a:cs typeface="Tw Cen MT"/>
            </a:endParaRPr>
          </a:p>
          <a:p>
            <a:endParaRPr lang="en-US" sz="1800" dirty="0">
              <a:latin typeface="Tw Cen MT"/>
              <a:cs typeface="Tw Cen MT"/>
            </a:endParaRPr>
          </a:p>
        </p:txBody>
      </p:sp>
      <p:sp>
        <p:nvSpPr>
          <p:cNvPr id="4" name="Title 2">
            <a:extLst>
              <a:ext uri="{FF2B5EF4-FFF2-40B4-BE49-F238E27FC236}">
                <a16:creationId xmlns:a16="http://schemas.microsoft.com/office/drawing/2014/main" id="{8F84DD99-5809-423C-85D8-63BDF4ED9427}"/>
              </a:ext>
            </a:extLst>
          </p:cNvPr>
          <p:cNvSpPr>
            <a:spLocks noGrp="1"/>
          </p:cNvSpPr>
          <p:nvPr>
            <p:ph type="title"/>
          </p:nvPr>
        </p:nvSpPr>
        <p:spPr/>
        <p:txBody>
          <a:bodyPr/>
          <a:lstStyle/>
          <a:p>
            <a:r>
              <a:rPr lang="en-GB" sz="1800" dirty="0"/>
              <a:t>MOOC 3: BUSINESS AND REGULATORY ETHICAL ASPECTS</a:t>
            </a:r>
            <a:br>
              <a:rPr lang="en-GB" sz="1800" dirty="0"/>
            </a:br>
            <a:r>
              <a:rPr lang="en-GB" sz="1800" dirty="0"/>
              <a:t>UNIT 1: INTRODUCTION</a:t>
            </a:r>
          </a:p>
        </p:txBody>
      </p:sp>
    </p:spTree>
    <p:extLst>
      <p:ext uri="{BB962C8B-B14F-4D97-AF65-F5344CB8AC3E}">
        <p14:creationId xmlns:p14="http://schemas.microsoft.com/office/powerpoint/2010/main" val="430915058"/>
      </p:ext>
    </p:extLst>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96036" y="2044113"/>
            <a:ext cx="8093122" cy="1204062"/>
          </a:xfrm>
        </p:spPr>
        <p:txBody>
          <a:bodyPr/>
          <a:lstStyle/>
          <a:p>
            <a:r>
              <a:rPr lang="it-IT" dirty="0">
                <a:solidFill>
                  <a:srgbClr val="008000"/>
                </a:solidFill>
              </a:rPr>
              <a:t>Name</a:t>
            </a:r>
            <a:br>
              <a:rPr lang="it-IT" dirty="0">
                <a:solidFill>
                  <a:srgbClr val="008000"/>
                </a:solidFill>
              </a:rPr>
            </a:br>
            <a:r>
              <a:rPr lang="it-IT" dirty="0">
                <a:solidFill>
                  <a:srgbClr val="008000"/>
                </a:solidFill>
              </a:rPr>
              <a:t>email</a:t>
            </a:r>
          </a:p>
        </p:txBody>
      </p:sp>
      <p:sp>
        <p:nvSpPr>
          <p:cNvPr id="6" name="Titolo 3"/>
          <p:cNvSpPr txBox="1">
            <a:spLocks/>
          </p:cNvSpPr>
          <p:nvPr/>
        </p:nvSpPr>
        <p:spPr>
          <a:xfrm>
            <a:off x="327546" y="3616658"/>
            <a:ext cx="8461612" cy="2268594"/>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3200" b="1" i="1" kern="1200">
                <a:solidFill>
                  <a:schemeClr val="bg1"/>
                </a:solidFill>
                <a:latin typeface="Arial"/>
                <a:ea typeface="+mj-ea"/>
                <a:cs typeface="Arial"/>
              </a:defRPr>
            </a:lvl1pPr>
          </a:lstStyle>
          <a:p>
            <a:endParaRPr lang="it-IT" dirty="0">
              <a:solidFill>
                <a:srgbClr val="008000"/>
              </a:solidFill>
            </a:endParaRPr>
          </a:p>
        </p:txBody>
      </p:sp>
      <p:sp>
        <p:nvSpPr>
          <p:cNvPr id="5" name="Titolo 3"/>
          <p:cNvSpPr txBox="1">
            <a:spLocks/>
          </p:cNvSpPr>
          <p:nvPr/>
        </p:nvSpPr>
        <p:spPr>
          <a:xfrm>
            <a:off x="511791" y="4640255"/>
            <a:ext cx="8093122" cy="1204062"/>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3200" b="1" i="1" kern="1200">
                <a:solidFill>
                  <a:schemeClr val="bg1"/>
                </a:solidFill>
                <a:latin typeface="Arial"/>
                <a:ea typeface="+mj-ea"/>
                <a:cs typeface="Arial"/>
              </a:defRPr>
            </a:lvl1pPr>
          </a:lstStyle>
          <a:p>
            <a:endParaRPr lang="it-IT" dirty="0">
              <a:solidFill>
                <a:srgbClr val="009900"/>
              </a:solidFill>
            </a:endParaRPr>
          </a:p>
        </p:txBody>
      </p:sp>
      <p:sp>
        <p:nvSpPr>
          <p:cNvPr id="2" name="CasellaDiTesto 1"/>
          <p:cNvSpPr txBox="1"/>
          <p:nvPr/>
        </p:nvSpPr>
        <p:spPr>
          <a:xfrm>
            <a:off x="805218" y="3918760"/>
            <a:ext cx="6605516" cy="1200329"/>
          </a:xfrm>
          <a:prstGeom prst="rect">
            <a:avLst/>
          </a:prstGeom>
          <a:noFill/>
        </p:spPr>
        <p:txBody>
          <a:bodyPr wrap="square" rtlCol="0">
            <a:spAutoFit/>
          </a:bodyPr>
          <a:lstStyle/>
          <a:p>
            <a:r>
              <a:rPr lang="it-IT" dirty="0">
                <a:solidFill>
                  <a:srgbClr val="008000"/>
                </a:solidFill>
              </a:rPr>
              <a:t>Social Media Accounts:</a:t>
            </a:r>
          </a:p>
          <a:p>
            <a:endParaRPr lang="it-IT" dirty="0">
              <a:solidFill>
                <a:srgbClr val="008000"/>
              </a:solidFill>
            </a:endParaRPr>
          </a:p>
          <a:p>
            <a:endParaRPr lang="it-IT" dirty="0">
              <a:solidFill>
                <a:srgbClr val="008000"/>
              </a:solidFill>
            </a:endParaRPr>
          </a:p>
          <a:p>
            <a:endParaRPr lang="it-IT" dirty="0">
              <a:solidFill>
                <a:srgbClr val="008000"/>
              </a:solidFill>
            </a:endParaRPr>
          </a:p>
        </p:txBody>
      </p:sp>
      <p:grpSp>
        <p:nvGrpSpPr>
          <p:cNvPr id="9" name="Gruppo 8"/>
          <p:cNvGrpSpPr/>
          <p:nvPr/>
        </p:nvGrpSpPr>
        <p:grpSpPr>
          <a:xfrm>
            <a:off x="1050878" y="4418684"/>
            <a:ext cx="5022850" cy="1400810"/>
            <a:chOff x="0" y="0"/>
            <a:chExt cx="5022850" cy="1400810"/>
          </a:xfrm>
        </p:grpSpPr>
        <p:sp>
          <p:nvSpPr>
            <p:cNvPr id="10" name="Rettangolo 9"/>
            <p:cNvSpPr>
              <a:spLocks noChangeArrowheads="1"/>
            </p:cNvSpPr>
            <p:nvPr/>
          </p:nvSpPr>
          <p:spPr bwMode="auto">
            <a:xfrm flipH="1">
              <a:off x="0" y="0"/>
              <a:ext cx="5022850" cy="1400810"/>
            </a:xfrm>
            <a:prstGeom prst="rect">
              <a:avLst/>
            </a:prstGeom>
            <a:noFill/>
            <a:ln w="19050">
              <a:noFill/>
              <a:miter lim="800000"/>
              <a:headEnd/>
              <a:tailEnd/>
            </a:ln>
            <a:effectLst>
              <a:outerShdw blurRad="50800" dist="38100" dir="2700000" sx="100500" sy="100500" algn="tl" rotWithShape="0">
                <a:prstClr val="black">
                  <a:alpha val="40000"/>
                </a:prstClr>
              </a:outerShdw>
            </a:effectLst>
          </p:spPr>
          <p:txBody>
            <a:bodyPr rot="0" vert="horz" wrap="square" lIns="0" tIns="0" rIns="0" bIns="0" anchor="ctr" anchorCtr="0">
              <a:noAutofit/>
            </a:bodyPr>
            <a:lstStyle/>
            <a:p>
              <a:pPr>
                <a:lnSpc>
                  <a:spcPct val="115000"/>
                </a:lnSpc>
                <a:spcAft>
                  <a:spcPts val="0"/>
                </a:spcAft>
              </a:pPr>
              <a:r>
                <a:rPr lang="it-IT" sz="1400" dirty="0">
                  <a:solidFill>
                    <a:srgbClr val="0070C0"/>
                  </a:solidFill>
                  <a:effectLst/>
                  <a:latin typeface="Calibri"/>
                  <a:ea typeface="SimSun"/>
                  <a:cs typeface="Times New Roman"/>
                </a:rPr>
                <a:t>                           https://twitter.com/....</a:t>
              </a:r>
              <a:endParaRPr lang="it-IT" sz="1100" dirty="0">
                <a:effectLst/>
                <a:latin typeface="Calibri"/>
                <a:ea typeface="SimSun"/>
                <a:cs typeface="Times New Roman"/>
              </a:endParaRPr>
            </a:p>
            <a:p>
              <a:pPr>
                <a:lnSpc>
                  <a:spcPct val="115000"/>
                </a:lnSpc>
                <a:spcAft>
                  <a:spcPts val="0"/>
                </a:spcAft>
              </a:pPr>
              <a:r>
                <a:rPr lang="it-IT" sz="1400" dirty="0">
                  <a:solidFill>
                    <a:srgbClr val="0070C0"/>
                  </a:solidFill>
                  <a:effectLst/>
                  <a:latin typeface="Calibri"/>
                  <a:ea typeface="SimSun"/>
                  <a:cs typeface="Times New Roman"/>
                </a:rPr>
                <a:t> </a:t>
              </a:r>
              <a:endParaRPr lang="it-IT" sz="1100" dirty="0">
                <a:effectLst/>
                <a:latin typeface="Calibri"/>
                <a:ea typeface="SimSun"/>
                <a:cs typeface="Times New Roman"/>
              </a:endParaRPr>
            </a:p>
            <a:p>
              <a:pPr>
                <a:lnSpc>
                  <a:spcPct val="115000"/>
                </a:lnSpc>
                <a:spcAft>
                  <a:spcPts val="0"/>
                </a:spcAft>
              </a:pPr>
              <a:r>
                <a:rPr lang="it-IT" sz="1400" dirty="0">
                  <a:solidFill>
                    <a:srgbClr val="0070C0"/>
                  </a:solidFill>
                  <a:effectLst/>
                  <a:latin typeface="Calibri"/>
                  <a:ea typeface="SimSun"/>
                  <a:cs typeface="Times New Roman"/>
                </a:rPr>
                <a:t> </a:t>
              </a:r>
              <a:endParaRPr lang="it-IT" sz="1100" dirty="0">
                <a:effectLst/>
                <a:latin typeface="Calibri"/>
                <a:ea typeface="SimSun"/>
                <a:cs typeface="Times New Roman"/>
              </a:endParaRPr>
            </a:p>
            <a:p>
              <a:pPr>
                <a:lnSpc>
                  <a:spcPct val="115000"/>
                </a:lnSpc>
                <a:spcAft>
                  <a:spcPts val="0"/>
                </a:spcAft>
              </a:pPr>
              <a:r>
                <a:rPr lang="it-IT" sz="1400" dirty="0">
                  <a:solidFill>
                    <a:srgbClr val="0070C0"/>
                  </a:solidFill>
                  <a:effectLst/>
                  <a:latin typeface="Calibri"/>
                  <a:ea typeface="SimSun"/>
                  <a:cs typeface="Times New Roman"/>
                </a:rPr>
                <a:t>                           www.linkedin.com/......</a:t>
              </a:r>
              <a:endParaRPr lang="it-IT" sz="1100" dirty="0">
                <a:effectLst/>
                <a:latin typeface="Calibri"/>
                <a:ea typeface="SimSun"/>
                <a:cs typeface="Times New Roman"/>
              </a:endParaRPr>
            </a:p>
          </p:txBody>
        </p:sp>
        <p:pic>
          <p:nvPicPr>
            <p:cNvPr id="11" name="Immagin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634" y="118753"/>
              <a:ext cx="605642" cy="498763"/>
            </a:xfrm>
            <a:prstGeom prst="rect">
              <a:avLst/>
            </a:prstGeom>
          </p:spPr>
        </p:pic>
        <p:pic>
          <p:nvPicPr>
            <p:cNvPr id="12" name="Immagin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512" y="878774"/>
              <a:ext cx="439387" cy="439387"/>
            </a:xfrm>
            <a:prstGeom prst="rect">
              <a:avLst/>
            </a:prstGeom>
          </p:spPr>
        </p:pic>
      </p:grpSp>
      <p:sp>
        <p:nvSpPr>
          <p:cNvPr id="3" name="TextBox 2"/>
          <p:cNvSpPr txBox="1"/>
          <p:nvPr/>
        </p:nvSpPr>
        <p:spPr>
          <a:xfrm>
            <a:off x="3694643" y="2450087"/>
            <a:ext cx="4169301" cy="523220"/>
          </a:xfrm>
          <a:prstGeom prst="rect">
            <a:avLst/>
          </a:prstGeom>
          <a:noFill/>
        </p:spPr>
        <p:txBody>
          <a:bodyPr wrap="square" rtlCol="0">
            <a:spAutoFit/>
          </a:bodyPr>
          <a:lstStyle/>
          <a:p>
            <a:pPr algn="ctr"/>
            <a:r>
              <a:rPr lang="en-US" sz="2800" b="1" dirty="0">
                <a:solidFill>
                  <a:srgbClr val="008000"/>
                </a:solidFill>
              </a:rPr>
              <a:t>Thank you very much !!!</a:t>
            </a:r>
          </a:p>
        </p:txBody>
      </p:sp>
    </p:spTree>
    <p:extLst>
      <p:ext uri="{BB962C8B-B14F-4D97-AF65-F5344CB8AC3E}">
        <p14:creationId xmlns:p14="http://schemas.microsoft.com/office/powerpoint/2010/main" val="2044897763"/>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2536B-6875-BCAD-3DC7-4F5298DDED66}"/>
            </a:ext>
          </a:extLst>
        </p:cNvPr>
        <p:cNvGrpSpPr/>
        <p:nvPr/>
      </p:nvGrpSpPr>
      <p:grpSpPr>
        <a:xfrm>
          <a:off x="0" y="0"/>
          <a:ext cx="0" cy="0"/>
          <a:chOff x="0" y="0"/>
          <a:chExt cx="0" cy="0"/>
        </a:xfrm>
      </p:grpSpPr>
      <p:sp>
        <p:nvSpPr>
          <p:cNvPr id="9" name="Tijdelijke aanduiding voor dianummer 26">
            <a:extLst>
              <a:ext uri="{FF2B5EF4-FFF2-40B4-BE49-F238E27FC236}">
                <a16:creationId xmlns:a16="http://schemas.microsoft.com/office/drawing/2014/main" id="{DD6ACF2C-C7E0-AD20-22E3-678A7D98E0DB}"/>
              </a:ext>
            </a:extLst>
          </p:cNvPr>
          <p:cNvSpPr txBox="1">
            <a:spLocks/>
          </p:cNvSpPr>
          <p:nvPr/>
        </p:nvSpPr>
        <p:spPr>
          <a:xfrm>
            <a:off x="109181" y="6430150"/>
            <a:ext cx="39578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7030A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162CEF-58C8-EF46-9B52-D78FBBFD3DD6}" type="slidenum">
              <a:rPr lang="en-US" sz="1300" smtClean="0"/>
              <a:pPr algn="r"/>
              <a:t>5</a:t>
            </a:fld>
            <a:endParaRPr lang="en-US" sz="1300" dirty="0"/>
          </a:p>
        </p:txBody>
      </p:sp>
      <p:sp>
        <p:nvSpPr>
          <p:cNvPr id="2" name="Content Placeholder 2">
            <a:extLst>
              <a:ext uri="{FF2B5EF4-FFF2-40B4-BE49-F238E27FC236}">
                <a16:creationId xmlns:a16="http://schemas.microsoft.com/office/drawing/2014/main" id="{88053FB3-3DDA-00F3-9936-FD7D573C3408}"/>
              </a:ext>
            </a:extLst>
          </p:cNvPr>
          <p:cNvSpPr>
            <a:spLocks noGrp="1"/>
          </p:cNvSpPr>
          <p:nvPr>
            <p:ph idx="1"/>
          </p:nvPr>
        </p:nvSpPr>
        <p:spPr>
          <a:xfrm>
            <a:off x="838201" y="978794"/>
            <a:ext cx="10958847" cy="4986170"/>
          </a:xfrm>
        </p:spPr>
        <p:txBody>
          <a:bodyPr vert="horz" lIns="91440" tIns="45720" rIns="91440" bIns="45720" rtlCol="0">
            <a:normAutofit lnSpcReduction="10000"/>
          </a:bodyPr>
          <a:lstStyle/>
          <a:p>
            <a:pPr marL="0" indent="0">
              <a:lnSpc>
                <a:spcPct val="110000"/>
              </a:lnSpc>
              <a:buNone/>
            </a:pPr>
            <a:r>
              <a:rPr lang="en-GB" sz="2400" b="1" dirty="0">
                <a:latin typeface="Tw Cen MT"/>
                <a:cs typeface="Tw Cen MT"/>
              </a:rPr>
              <a:t>Who Benefits and who loses?</a:t>
            </a:r>
          </a:p>
          <a:p>
            <a:pPr marL="0" indent="0">
              <a:lnSpc>
                <a:spcPct val="110000"/>
              </a:lnSpc>
              <a:buNone/>
            </a:pPr>
            <a:r>
              <a:rPr lang="en-GB" sz="2400" dirty="0">
                <a:latin typeface="Tw Cen MT"/>
                <a:cs typeface="Tw Cen MT"/>
              </a:rPr>
              <a:t>During the energy transition, as in all transition faces in the history, there are those who benefits and those who lose. </a:t>
            </a:r>
          </a:p>
          <a:p>
            <a:pPr marL="0" indent="0">
              <a:lnSpc>
                <a:spcPct val="110000"/>
              </a:lnSpc>
              <a:buNone/>
            </a:pPr>
            <a:r>
              <a:rPr lang="en-GB" sz="2400" dirty="0">
                <a:latin typeface="Tw Cen MT"/>
                <a:cs typeface="Tw Cen MT"/>
              </a:rPr>
              <a:t>The </a:t>
            </a:r>
            <a:r>
              <a:rPr lang="en-US" sz="2400" dirty="0">
                <a:latin typeface="Tw Cen MT"/>
                <a:cs typeface="Tw Cen MT"/>
              </a:rPr>
              <a:t>energy transition is a decline of carbon-intensive energy resources, as well as the industries that produce these resources.</a:t>
            </a:r>
            <a:endParaRPr lang="en-GB" sz="2400" dirty="0">
              <a:latin typeface="Tw Cen MT"/>
              <a:cs typeface="Tw Cen MT"/>
            </a:endParaRPr>
          </a:p>
          <a:p>
            <a:pPr marL="0" indent="0">
              <a:lnSpc>
                <a:spcPct val="110000"/>
              </a:lnSpc>
              <a:buNone/>
            </a:pPr>
            <a:r>
              <a:rPr lang="en-GB" sz="2400" dirty="0">
                <a:latin typeface="Tw Cen MT"/>
                <a:cs typeface="Tw Cen MT"/>
              </a:rPr>
              <a:t>During the energy transition the business related to old fossil energy approach will face significant impact, especially the ones that are involved in fossil energy production will lose.</a:t>
            </a:r>
          </a:p>
          <a:p>
            <a:pPr marL="0" indent="0">
              <a:lnSpc>
                <a:spcPct val="110000"/>
              </a:lnSpc>
              <a:buNone/>
            </a:pPr>
            <a:r>
              <a:rPr lang="en-GB" sz="2400" dirty="0">
                <a:latin typeface="Tw Cen MT"/>
                <a:cs typeface="Tw Cen MT"/>
              </a:rPr>
              <a:t>The energy transition will create a huge redistribution of wealth towards the renewables and sustainable energy practices and will create new pathways for the wealth as every energy transition in history.</a:t>
            </a:r>
          </a:p>
        </p:txBody>
      </p:sp>
      <p:sp>
        <p:nvSpPr>
          <p:cNvPr id="5" name="Title 2">
            <a:extLst>
              <a:ext uri="{FF2B5EF4-FFF2-40B4-BE49-F238E27FC236}">
                <a16:creationId xmlns:a16="http://schemas.microsoft.com/office/drawing/2014/main" id="{FE5924F5-F9DF-CB57-5F78-5922244E6BD3}"/>
              </a:ext>
            </a:extLst>
          </p:cNvPr>
          <p:cNvSpPr txBox="1">
            <a:spLocks/>
          </p:cNvSpPr>
          <p:nvPr/>
        </p:nvSpPr>
        <p:spPr>
          <a:xfrm>
            <a:off x="256573" y="105813"/>
            <a:ext cx="10557954" cy="767639"/>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000" b="1" kern="1200" baseline="0">
                <a:solidFill>
                  <a:srgbClr val="008000"/>
                </a:solidFill>
                <a:effectLst/>
                <a:latin typeface="+mn-lt"/>
                <a:ea typeface="+mj-ea"/>
                <a:cs typeface="+mj-cs"/>
              </a:defRPr>
            </a:lvl1pPr>
          </a:lstStyle>
          <a:p>
            <a:r>
              <a:rPr lang="en-GB" sz="1800"/>
              <a:t>MOOC 3: BUSINESS AND REGULATORY ETHICAL ASPECTS</a:t>
            </a:r>
            <a:br>
              <a:rPr lang="en-GB" sz="1800"/>
            </a:br>
            <a:r>
              <a:rPr lang="en-GB" sz="1800"/>
              <a:t>UNIT </a:t>
            </a:r>
            <a:r>
              <a:rPr lang="el-GR" sz="1800"/>
              <a:t>2</a:t>
            </a:r>
            <a:r>
              <a:rPr lang="en-GB" sz="1800"/>
              <a:t>: ETHICAL and SOCIETAL ASPECTS of ENERGY and ET</a:t>
            </a:r>
            <a:endParaRPr lang="en-GB" sz="1800" dirty="0"/>
          </a:p>
        </p:txBody>
      </p:sp>
    </p:spTree>
    <p:extLst>
      <p:ext uri="{BB962C8B-B14F-4D97-AF65-F5344CB8AC3E}">
        <p14:creationId xmlns:p14="http://schemas.microsoft.com/office/powerpoint/2010/main" val="2197206158"/>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3F52E-AC9C-40A9-1988-9388ADA0A01D}"/>
            </a:ext>
          </a:extLst>
        </p:cNvPr>
        <p:cNvGrpSpPr/>
        <p:nvPr/>
      </p:nvGrpSpPr>
      <p:grpSpPr>
        <a:xfrm>
          <a:off x="0" y="0"/>
          <a:ext cx="0" cy="0"/>
          <a:chOff x="0" y="0"/>
          <a:chExt cx="0" cy="0"/>
        </a:xfrm>
      </p:grpSpPr>
      <p:sp>
        <p:nvSpPr>
          <p:cNvPr id="9" name="Tijdelijke aanduiding voor dianummer 26">
            <a:extLst>
              <a:ext uri="{FF2B5EF4-FFF2-40B4-BE49-F238E27FC236}">
                <a16:creationId xmlns:a16="http://schemas.microsoft.com/office/drawing/2014/main" id="{40B780FB-FED6-0417-08B7-028FEA37E375}"/>
              </a:ext>
            </a:extLst>
          </p:cNvPr>
          <p:cNvSpPr txBox="1">
            <a:spLocks/>
          </p:cNvSpPr>
          <p:nvPr/>
        </p:nvSpPr>
        <p:spPr>
          <a:xfrm>
            <a:off x="109181" y="6430150"/>
            <a:ext cx="39578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7030A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162CEF-58C8-EF46-9B52-D78FBBFD3DD6}" type="slidenum">
              <a:rPr lang="en-US" sz="1300" smtClean="0"/>
              <a:pPr algn="r"/>
              <a:t>6</a:t>
            </a:fld>
            <a:endParaRPr lang="en-US" sz="1300" dirty="0"/>
          </a:p>
        </p:txBody>
      </p:sp>
      <p:sp>
        <p:nvSpPr>
          <p:cNvPr id="2" name="Content Placeholder 2">
            <a:extLst>
              <a:ext uri="{FF2B5EF4-FFF2-40B4-BE49-F238E27FC236}">
                <a16:creationId xmlns:a16="http://schemas.microsoft.com/office/drawing/2014/main" id="{4E6146F1-420C-5415-1844-021BACC24E66}"/>
              </a:ext>
            </a:extLst>
          </p:cNvPr>
          <p:cNvSpPr>
            <a:spLocks noGrp="1"/>
          </p:cNvSpPr>
          <p:nvPr>
            <p:ph idx="1"/>
          </p:nvPr>
        </p:nvSpPr>
        <p:spPr>
          <a:xfrm>
            <a:off x="838201" y="978794"/>
            <a:ext cx="10958847" cy="4986170"/>
          </a:xfrm>
        </p:spPr>
        <p:txBody>
          <a:bodyPr vert="horz" lIns="91440" tIns="45720" rIns="91440" bIns="45720" rtlCol="0">
            <a:normAutofit fontScale="92500" lnSpcReduction="20000"/>
          </a:bodyPr>
          <a:lstStyle/>
          <a:p>
            <a:pPr marL="0" indent="0">
              <a:lnSpc>
                <a:spcPct val="110000"/>
              </a:lnSpc>
              <a:buNone/>
            </a:pPr>
            <a:r>
              <a:rPr lang="en-GB" sz="2400" b="1" dirty="0">
                <a:latin typeface="Tw Cen MT"/>
                <a:cs typeface="Tw Cen MT"/>
              </a:rPr>
              <a:t>Who Benefits and who loses?</a:t>
            </a:r>
          </a:p>
          <a:p>
            <a:pPr marL="0" indent="0">
              <a:lnSpc>
                <a:spcPct val="110000"/>
              </a:lnSpc>
              <a:buNone/>
            </a:pPr>
            <a:r>
              <a:rPr lang="en-GB" sz="2600" dirty="0">
                <a:latin typeface="Tw Cen MT"/>
                <a:cs typeface="Tw Cen MT"/>
              </a:rPr>
              <a:t>As a characteristic example, the people working in fossil fuels industry </a:t>
            </a:r>
            <a:r>
              <a:rPr lang="en-US" sz="2600" dirty="0">
                <a:latin typeface="Tw Cen MT"/>
                <a:cs typeface="Tw Cen MT"/>
              </a:rPr>
              <a:t>and those that support fossil-based electricity production, will lose market share and employment opportunities. </a:t>
            </a:r>
            <a:endParaRPr lang="en-GB" sz="2600" dirty="0">
              <a:latin typeface="Tw Cen MT"/>
              <a:cs typeface="Tw Cen MT"/>
            </a:endParaRPr>
          </a:p>
          <a:p>
            <a:pPr marL="0" indent="0">
              <a:lnSpc>
                <a:spcPct val="110000"/>
              </a:lnSpc>
              <a:buNone/>
            </a:pPr>
            <a:r>
              <a:rPr lang="en-GB" sz="2600" dirty="0">
                <a:latin typeface="Tw Cen MT"/>
                <a:cs typeface="Tw Cen MT"/>
              </a:rPr>
              <a:t>Former fossil-electricity industry </a:t>
            </a:r>
            <a:r>
              <a:rPr lang="en-US" sz="2600" dirty="0">
                <a:latin typeface="Tw Cen MT"/>
                <a:cs typeface="Tw Cen MT"/>
              </a:rPr>
              <a:t>employees may be able to find replacement jobs, where they are offered, but often with a sacrifice as the recent studies have shown and the examples from EU decarbonizing areas. </a:t>
            </a:r>
          </a:p>
          <a:p>
            <a:pPr marL="0" indent="0">
              <a:lnSpc>
                <a:spcPct val="110000"/>
              </a:lnSpc>
              <a:buNone/>
            </a:pPr>
            <a:r>
              <a:rPr lang="en-US" sz="2600" dirty="0">
                <a:latin typeface="Tw Cen MT"/>
                <a:cs typeface="Tw Cen MT"/>
              </a:rPr>
              <a:t>Typical issues are: </a:t>
            </a:r>
          </a:p>
          <a:p>
            <a:pPr>
              <a:lnSpc>
                <a:spcPct val="110000"/>
              </a:lnSpc>
              <a:buFont typeface="Wingdings" panose="05000000000000000000" pitchFamily="2" charset="2"/>
              <a:buChar char="Ø"/>
            </a:pPr>
            <a:r>
              <a:rPr lang="en-US" sz="2600" dirty="0">
                <a:latin typeface="Tw Cen MT"/>
                <a:cs typeface="Tw Cen MT"/>
              </a:rPr>
              <a:t>a lower salary that introduce skills and wage gaps, </a:t>
            </a:r>
          </a:p>
          <a:p>
            <a:pPr>
              <a:lnSpc>
                <a:spcPct val="110000"/>
              </a:lnSpc>
              <a:buFont typeface="Wingdings" panose="05000000000000000000" pitchFamily="2" charset="2"/>
              <a:buChar char="Ø"/>
            </a:pPr>
            <a:r>
              <a:rPr lang="en-US" sz="2600" dirty="0">
                <a:latin typeface="Tw Cen MT"/>
                <a:cs typeface="Tw Cen MT"/>
              </a:rPr>
              <a:t>requirement to commute long distances to find employment opportunities since fossil jobs and replacement renewable energy jobs or other, non-energy jobs may not align geographically. </a:t>
            </a:r>
            <a:endParaRPr lang="en-GB" sz="2600" dirty="0">
              <a:latin typeface="Tw Cen MT"/>
              <a:cs typeface="Tw Cen MT"/>
            </a:endParaRPr>
          </a:p>
        </p:txBody>
      </p:sp>
      <p:sp>
        <p:nvSpPr>
          <p:cNvPr id="5" name="Title 2">
            <a:extLst>
              <a:ext uri="{FF2B5EF4-FFF2-40B4-BE49-F238E27FC236}">
                <a16:creationId xmlns:a16="http://schemas.microsoft.com/office/drawing/2014/main" id="{5C1AAB12-6807-57EA-46AF-2086FB6BFA43}"/>
              </a:ext>
            </a:extLst>
          </p:cNvPr>
          <p:cNvSpPr txBox="1">
            <a:spLocks/>
          </p:cNvSpPr>
          <p:nvPr/>
        </p:nvSpPr>
        <p:spPr>
          <a:xfrm>
            <a:off x="256573" y="105813"/>
            <a:ext cx="10557954" cy="767639"/>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000" b="1" kern="1200" baseline="0">
                <a:solidFill>
                  <a:srgbClr val="008000"/>
                </a:solidFill>
                <a:effectLst/>
                <a:latin typeface="+mn-lt"/>
                <a:ea typeface="+mj-ea"/>
                <a:cs typeface="+mj-cs"/>
              </a:defRPr>
            </a:lvl1pPr>
          </a:lstStyle>
          <a:p>
            <a:r>
              <a:rPr lang="en-GB" sz="1800"/>
              <a:t>MOOC 3: BUSINESS AND REGULATORY ETHICAL ASPECTS</a:t>
            </a:r>
            <a:br>
              <a:rPr lang="en-GB" sz="1800"/>
            </a:br>
            <a:r>
              <a:rPr lang="en-GB" sz="1800"/>
              <a:t>UNIT </a:t>
            </a:r>
            <a:r>
              <a:rPr lang="el-GR" sz="1800"/>
              <a:t>2</a:t>
            </a:r>
            <a:r>
              <a:rPr lang="en-GB" sz="1800"/>
              <a:t>: ETHICAL and SOCIETAL ASPECTS of ENERGY and ET</a:t>
            </a:r>
            <a:endParaRPr lang="en-GB" sz="1800" dirty="0"/>
          </a:p>
        </p:txBody>
      </p:sp>
    </p:spTree>
    <p:extLst>
      <p:ext uri="{BB962C8B-B14F-4D97-AF65-F5344CB8AC3E}">
        <p14:creationId xmlns:p14="http://schemas.microsoft.com/office/powerpoint/2010/main" val="97653022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E3782-5235-B428-AB58-908344CDCB0A}"/>
            </a:ext>
          </a:extLst>
        </p:cNvPr>
        <p:cNvGrpSpPr/>
        <p:nvPr/>
      </p:nvGrpSpPr>
      <p:grpSpPr>
        <a:xfrm>
          <a:off x="0" y="0"/>
          <a:ext cx="0" cy="0"/>
          <a:chOff x="0" y="0"/>
          <a:chExt cx="0" cy="0"/>
        </a:xfrm>
      </p:grpSpPr>
      <p:sp>
        <p:nvSpPr>
          <p:cNvPr id="9" name="Tijdelijke aanduiding voor dianummer 26">
            <a:extLst>
              <a:ext uri="{FF2B5EF4-FFF2-40B4-BE49-F238E27FC236}">
                <a16:creationId xmlns:a16="http://schemas.microsoft.com/office/drawing/2014/main" id="{9FD2BB08-82F0-EB8C-D4E0-690057F0840F}"/>
              </a:ext>
            </a:extLst>
          </p:cNvPr>
          <p:cNvSpPr txBox="1">
            <a:spLocks/>
          </p:cNvSpPr>
          <p:nvPr/>
        </p:nvSpPr>
        <p:spPr>
          <a:xfrm>
            <a:off x="109181" y="6430150"/>
            <a:ext cx="39578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7030A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162CEF-58C8-EF46-9B52-D78FBBFD3DD6}" type="slidenum">
              <a:rPr lang="en-US" sz="1300" smtClean="0"/>
              <a:pPr algn="r"/>
              <a:t>7</a:t>
            </a:fld>
            <a:endParaRPr lang="en-US" sz="1300" dirty="0"/>
          </a:p>
        </p:txBody>
      </p:sp>
      <p:sp>
        <p:nvSpPr>
          <p:cNvPr id="2" name="Content Placeholder 2">
            <a:extLst>
              <a:ext uri="{FF2B5EF4-FFF2-40B4-BE49-F238E27FC236}">
                <a16:creationId xmlns:a16="http://schemas.microsoft.com/office/drawing/2014/main" id="{39DF86DB-57E8-9F50-EE4F-7FA66DBE9361}"/>
              </a:ext>
            </a:extLst>
          </p:cNvPr>
          <p:cNvSpPr>
            <a:spLocks noGrp="1"/>
          </p:cNvSpPr>
          <p:nvPr>
            <p:ph idx="1"/>
          </p:nvPr>
        </p:nvSpPr>
        <p:spPr>
          <a:xfrm>
            <a:off x="838201" y="978794"/>
            <a:ext cx="10958847" cy="4986170"/>
          </a:xfrm>
        </p:spPr>
        <p:txBody>
          <a:bodyPr vert="horz" lIns="91440" tIns="45720" rIns="91440" bIns="45720" rtlCol="0">
            <a:normAutofit/>
          </a:bodyPr>
          <a:lstStyle/>
          <a:p>
            <a:pPr marL="0" indent="0">
              <a:lnSpc>
                <a:spcPct val="110000"/>
              </a:lnSpc>
              <a:buNone/>
            </a:pPr>
            <a:r>
              <a:rPr lang="en-GB" sz="2400" b="1" dirty="0">
                <a:latin typeface="Tw Cen MT"/>
                <a:cs typeface="Tw Cen MT"/>
              </a:rPr>
              <a:t>Who Benefits and who loses?</a:t>
            </a:r>
          </a:p>
          <a:p>
            <a:pPr marL="0" indent="0">
              <a:lnSpc>
                <a:spcPct val="110000"/>
              </a:lnSpc>
              <a:buNone/>
            </a:pPr>
            <a:r>
              <a:rPr lang="en-US" sz="2400" dirty="0">
                <a:latin typeface="Tw Cen MT"/>
                <a:cs typeface="Tw Cen MT"/>
              </a:rPr>
              <a:t>It is proven from different studies that clean energy industries provide more job opportunities than fossil fuel industries.</a:t>
            </a:r>
          </a:p>
          <a:p>
            <a:pPr marL="0" indent="0">
              <a:lnSpc>
                <a:spcPct val="110000"/>
              </a:lnSpc>
              <a:buNone/>
            </a:pPr>
            <a:r>
              <a:rPr lang="en-US" sz="2400" dirty="0">
                <a:latin typeface="Tw Cen MT"/>
                <a:cs typeface="Tw Cen MT"/>
              </a:rPr>
              <a:t>But the decline of fossil fuel jobs nonetheless significantly affects those that held the jobs, as well as the economies in which they reside. </a:t>
            </a:r>
          </a:p>
          <a:p>
            <a:pPr marL="0" indent="0">
              <a:lnSpc>
                <a:spcPct val="110000"/>
              </a:lnSpc>
              <a:buNone/>
            </a:pPr>
            <a:r>
              <a:rPr lang="en-US" sz="2400" dirty="0">
                <a:latin typeface="Tw Cen MT"/>
                <a:cs typeface="Tw Cen MT"/>
              </a:rPr>
              <a:t>Meanwhile, pension funds through the fossil fuels industry are severely underfunded due to the economic decline of the industry, resulting on significant losses and consequently lower pensions to the elderly that would received those.</a:t>
            </a:r>
            <a:endParaRPr lang="en-GB" sz="2400" dirty="0">
              <a:latin typeface="Tw Cen MT"/>
              <a:cs typeface="Tw Cen MT"/>
            </a:endParaRPr>
          </a:p>
        </p:txBody>
      </p:sp>
      <p:sp>
        <p:nvSpPr>
          <p:cNvPr id="5" name="Title 2">
            <a:extLst>
              <a:ext uri="{FF2B5EF4-FFF2-40B4-BE49-F238E27FC236}">
                <a16:creationId xmlns:a16="http://schemas.microsoft.com/office/drawing/2014/main" id="{D2B66777-BDE5-82A7-6E51-32426D32CA0F}"/>
              </a:ext>
            </a:extLst>
          </p:cNvPr>
          <p:cNvSpPr txBox="1">
            <a:spLocks/>
          </p:cNvSpPr>
          <p:nvPr/>
        </p:nvSpPr>
        <p:spPr>
          <a:xfrm>
            <a:off x="256573" y="105813"/>
            <a:ext cx="10557954" cy="767639"/>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000" b="1" kern="1200" baseline="0">
                <a:solidFill>
                  <a:srgbClr val="008000"/>
                </a:solidFill>
                <a:effectLst/>
                <a:latin typeface="+mn-lt"/>
                <a:ea typeface="+mj-ea"/>
                <a:cs typeface="+mj-cs"/>
              </a:defRPr>
            </a:lvl1pPr>
          </a:lstStyle>
          <a:p>
            <a:r>
              <a:rPr lang="en-GB" sz="1800"/>
              <a:t>MOOC 3: BUSINESS AND REGULATORY ETHICAL ASPECTS</a:t>
            </a:r>
            <a:br>
              <a:rPr lang="en-GB" sz="1800"/>
            </a:br>
            <a:r>
              <a:rPr lang="en-GB" sz="1800"/>
              <a:t>UNIT </a:t>
            </a:r>
            <a:r>
              <a:rPr lang="el-GR" sz="1800"/>
              <a:t>2</a:t>
            </a:r>
            <a:r>
              <a:rPr lang="en-GB" sz="1800"/>
              <a:t>: ETHICAL and SOCIETAL ASPECTS of ENERGY and ET</a:t>
            </a:r>
            <a:endParaRPr lang="en-GB" sz="1800" dirty="0"/>
          </a:p>
        </p:txBody>
      </p:sp>
    </p:spTree>
    <p:extLst>
      <p:ext uri="{BB962C8B-B14F-4D97-AF65-F5344CB8AC3E}">
        <p14:creationId xmlns:p14="http://schemas.microsoft.com/office/powerpoint/2010/main" val="1420035359"/>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08FDA-8DBE-B12E-1AE4-6FFE8A3FF3CC}"/>
            </a:ext>
          </a:extLst>
        </p:cNvPr>
        <p:cNvGrpSpPr/>
        <p:nvPr/>
      </p:nvGrpSpPr>
      <p:grpSpPr>
        <a:xfrm>
          <a:off x="0" y="0"/>
          <a:ext cx="0" cy="0"/>
          <a:chOff x="0" y="0"/>
          <a:chExt cx="0" cy="0"/>
        </a:xfrm>
      </p:grpSpPr>
      <p:sp>
        <p:nvSpPr>
          <p:cNvPr id="9" name="Tijdelijke aanduiding voor dianummer 26">
            <a:extLst>
              <a:ext uri="{FF2B5EF4-FFF2-40B4-BE49-F238E27FC236}">
                <a16:creationId xmlns:a16="http://schemas.microsoft.com/office/drawing/2014/main" id="{8DD3A387-AAB1-F57F-D934-511255547BC9}"/>
              </a:ext>
            </a:extLst>
          </p:cNvPr>
          <p:cNvSpPr txBox="1">
            <a:spLocks/>
          </p:cNvSpPr>
          <p:nvPr/>
        </p:nvSpPr>
        <p:spPr>
          <a:xfrm>
            <a:off x="109181" y="6430150"/>
            <a:ext cx="39578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7030A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162CEF-58C8-EF46-9B52-D78FBBFD3DD6}" type="slidenum">
              <a:rPr lang="en-US" sz="1300" smtClean="0"/>
              <a:pPr algn="r"/>
              <a:t>8</a:t>
            </a:fld>
            <a:endParaRPr lang="en-US" sz="1300" dirty="0"/>
          </a:p>
        </p:txBody>
      </p:sp>
      <p:sp>
        <p:nvSpPr>
          <p:cNvPr id="2" name="Content Placeholder 2">
            <a:extLst>
              <a:ext uri="{FF2B5EF4-FFF2-40B4-BE49-F238E27FC236}">
                <a16:creationId xmlns:a16="http://schemas.microsoft.com/office/drawing/2014/main" id="{2679EF7E-2E63-7B7A-D896-CA2ACAA622C1}"/>
              </a:ext>
            </a:extLst>
          </p:cNvPr>
          <p:cNvSpPr>
            <a:spLocks noGrp="1"/>
          </p:cNvSpPr>
          <p:nvPr>
            <p:ph idx="1"/>
          </p:nvPr>
        </p:nvSpPr>
        <p:spPr>
          <a:xfrm>
            <a:off x="838201" y="978794"/>
            <a:ext cx="10958847" cy="4986170"/>
          </a:xfrm>
        </p:spPr>
        <p:txBody>
          <a:bodyPr vert="horz" lIns="91440" tIns="45720" rIns="91440" bIns="45720" rtlCol="0">
            <a:normAutofit fontScale="92500" lnSpcReduction="10000"/>
          </a:bodyPr>
          <a:lstStyle/>
          <a:p>
            <a:pPr marL="0" indent="0">
              <a:lnSpc>
                <a:spcPct val="110000"/>
              </a:lnSpc>
              <a:buNone/>
            </a:pPr>
            <a:r>
              <a:rPr lang="en-GB" sz="2400" b="1" dirty="0">
                <a:latin typeface="Tw Cen MT"/>
                <a:cs typeface="Tw Cen MT"/>
              </a:rPr>
              <a:t>Who Benefits and who loses?</a:t>
            </a:r>
          </a:p>
          <a:p>
            <a:pPr marL="0" indent="0">
              <a:lnSpc>
                <a:spcPct val="110000"/>
              </a:lnSpc>
              <a:buNone/>
            </a:pPr>
            <a:r>
              <a:rPr lang="en-US" sz="2400" dirty="0">
                <a:latin typeface="Tw Cen MT"/>
                <a:cs typeface="Tw Cen MT"/>
              </a:rPr>
              <a:t>The economic and social consequences of such labor disruptions are broader than individual job losses. </a:t>
            </a:r>
          </a:p>
          <a:p>
            <a:pPr marL="0" indent="0">
              <a:lnSpc>
                <a:spcPct val="110000"/>
              </a:lnSpc>
              <a:buNone/>
            </a:pPr>
            <a:r>
              <a:rPr lang="en-US" sz="2400" dirty="0">
                <a:latin typeface="Tw Cen MT"/>
                <a:cs typeface="Tw Cen MT"/>
              </a:rPr>
              <a:t>Studies globally have found and the real conditions in EU have shown that, as a result of fossil fuels mining or power plant operation closures, surrounding communities experience a significant loss of other retail and commercial employment, since laid-off coal industry employees reduce their demand for other local services and commodities. </a:t>
            </a:r>
          </a:p>
          <a:p>
            <a:pPr marL="0" indent="0">
              <a:lnSpc>
                <a:spcPct val="110000"/>
              </a:lnSpc>
              <a:buNone/>
            </a:pPr>
            <a:r>
              <a:rPr lang="en-US" sz="2400" dirty="0">
                <a:latin typeface="Tw Cen MT"/>
                <a:cs typeface="Tw Cen MT"/>
              </a:rPr>
              <a:t>Power plants and mining operations are also often located in remote areas or in isolated locations and are associated with a lower percentage of adults with college education and greater income volatility.</a:t>
            </a:r>
          </a:p>
          <a:p>
            <a:pPr marL="0" indent="0">
              <a:lnSpc>
                <a:spcPct val="110000"/>
              </a:lnSpc>
              <a:buNone/>
            </a:pPr>
            <a:r>
              <a:rPr lang="en-US" sz="2400" dirty="0">
                <a:latin typeface="Tw Cen MT"/>
                <a:cs typeface="Tw Cen MT"/>
              </a:rPr>
              <a:t>The boom and bust nature of fossil fuels mining, paired with then mono-industrial composition of these regions, may suppress small business formation and cause people to move away from such regions.</a:t>
            </a:r>
            <a:endParaRPr lang="en-GB" sz="2400" dirty="0">
              <a:latin typeface="Tw Cen MT"/>
              <a:cs typeface="Tw Cen MT"/>
            </a:endParaRPr>
          </a:p>
        </p:txBody>
      </p:sp>
      <p:sp>
        <p:nvSpPr>
          <p:cNvPr id="5" name="Title 2">
            <a:extLst>
              <a:ext uri="{FF2B5EF4-FFF2-40B4-BE49-F238E27FC236}">
                <a16:creationId xmlns:a16="http://schemas.microsoft.com/office/drawing/2014/main" id="{59BD2616-BBCF-5F84-2AB6-9548EB0BD726}"/>
              </a:ext>
            </a:extLst>
          </p:cNvPr>
          <p:cNvSpPr txBox="1">
            <a:spLocks/>
          </p:cNvSpPr>
          <p:nvPr/>
        </p:nvSpPr>
        <p:spPr>
          <a:xfrm>
            <a:off x="256573" y="105813"/>
            <a:ext cx="10557954" cy="767639"/>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000" b="1" kern="1200" baseline="0">
                <a:solidFill>
                  <a:srgbClr val="008000"/>
                </a:solidFill>
                <a:effectLst/>
                <a:latin typeface="+mn-lt"/>
                <a:ea typeface="+mj-ea"/>
                <a:cs typeface="+mj-cs"/>
              </a:defRPr>
            </a:lvl1pPr>
          </a:lstStyle>
          <a:p>
            <a:r>
              <a:rPr lang="en-GB" sz="1800"/>
              <a:t>MOOC 3: BUSINESS AND REGULATORY ETHICAL ASPECTS</a:t>
            </a:r>
            <a:br>
              <a:rPr lang="en-GB" sz="1800"/>
            </a:br>
            <a:r>
              <a:rPr lang="en-GB" sz="1800"/>
              <a:t>UNIT </a:t>
            </a:r>
            <a:r>
              <a:rPr lang="el-GR" sz="1800"/>
              <a:t>2</a:t>
            </a:r>
            <a:r>
              <a:rPr lang="en-GB" sz="1800"/>
              <a:t>: ETHICAL and SOCIETAL ASPECTS of ENERGY and ET</a:t>
            </a:r>
            <a:endParaRPr lang="en-GB" sz="1800" dirty="0"/>
          </a:p>
        </p:txBody>
      </p:sp>
    </p:spTree>
    <p:extLst>
      <p:ext uri="{BB962C8B-B14F-4D97-AF65-F5344CB8AC3E}">
        <p14:creationId xmlns:p14="http://schemas.microsoft.com/office/powerpoint/2010/main" val="182085114"/>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46511-B94C-AFA8-0176-5697E1758F60}"/>
            </a:ext>
          </a:extLst>
        </p:cNvPr>
        <p:cNvGrpSpPr/>
        <p:nvPr/>
      </p:nvGrpSpPr>
      <p:grpSpPr>
        <a:xfrm>
          <a:off x="0" y="0"/>
          <a:ext cx="0" cy="0"/>
          <a:chOff x="0" y="0"/>
          <a:chExt cx="0" cy="0"/>
        </a:xfrm>
      </p:grpSpPr>
      <p:sp>
        <p:nvSpPr>
          <p:cNvPr id="9" name="Tijdelijke aanduiding voor dianummer 26">
            <a:extLst>
              <a:ext uri="{FF2B5EF4-FFF2-40B4-BE49-F238E27FC236}">
                <a16:creationId xmlns:a16="http://schemas.microsoft.com/office/drawing/2014/main" id="{E3D38A41-9B0D-C2E0-A5BB-F09E3B8B933F}"/>
              </a:ext>
            </a:extLst>
          </p:cNvPr>
          <p:cNvSpPr txBox="1">
            <a:spLocks/>
          </p:cNvSpPr>
          <p:nvPr/>
        </p:nvSpPr>
        <p:spPr>
          <a:xfrm>
            <a:off x="109181" y="6430150"/>
            <a:ext cx="39578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7030A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162CEF-58C8-EF46-9B52-D78FBBFD3DD6}" type="slidenum">
              <a:rPr lang="en-US" sz="1300" smtClean="0"/>
              <a:pPr algn="r"/>
              <a:t>9</a:t>
            </a:fld>
            <a:endParaRPr lang="en-US" sz="1300" dirty="0"/>
          </a:p>
        </p:txBody>
      </p:sp>
      <p:sp>
        <p:nvSpPr>
          <p:cNvPr id="2" name="Content Placeholder 2">
            <a:extLst>
              <a:ext uri="{FF2B5EF4-FFF2-40B4-BE49-F238E27FC236}">
                <a16:creationId xmlns:a16="http://schemas.microsoft.com/office/drawing/2014/main" id="{0F6D772D-74EA-E4C0-DC18-7ECDEB08EA26}"/>
              </a:ext>
            </a:extLst>
          </p:cNvPr>
          <p:cNvSpPr>
            <a:spLocks noGrp="1"/>
          </p:cNvSpPr>
          <p:nvPr>
            <p:ph idx="1"/>
          </p:nvPr>
        </p:nvSpPr>
        <p:spPr>
          <a:xfrm>
            <a:off x="838201" y="978794"/>
            <a:ext cx="10958847" cy="4986170"/>
          </a:xfrm>
        </p:spPr>
        <p:txBody>
          <a:bodyPr vert="horz" lIns="91440" tIns="45720" rIns="91440" bIns="45720" rtlCol="0">
            <a:normAutofit lnSpcReduction="10000"/>
          </a:bodyPr>
          <a:lstStyle/>
          <a:p>
            <a:pPr marL="0" indent="0">
              <a:lnSpc>
                <a:spcPct val="110000"/>
              </a:lnSpc>
              <a:buNone/>
            </a:pPr>
            <a:r>
              <a:rPr lang="en-GB" sz="2400" b="1" dirty="0">
                <a:latin typeface="Tw Cen MT"/>
                <a:cs typeface="Tw Cen MT"/>
              </a:rPr>
              <a:t>Who Benefits and who loses?</a:t>
            </a:r>
          </a:p>
          <a:p>
            <a:pPr marL="0" indent="0">
              <a:lnSpc>
                <a:spcPct val="110000"/>
              </a:lnSpc>
              <a:buNone/>
            </a:pPr>
            <a:r>
              <a:rPr lang="en-US" sz="2400" dirty="0">
                <a:latin typeface="Tw Cen MT"/>
                <a:cs typeface="Tw Cen MT"/>
              </a:rPr>
              <a:t>The economic and social consequences of such labor disruptions are broader than individual job losses. </a:t>
            </a:r>
          </a:p>
          <a:p>
            <a:pPr marL="0" indent="0">
              <a:lnSpc>
                <a:spcPct val="110000"/>
              </a:lnSpc>
              <a:buNone/>
            </a:pPr>
            <a:r>
              <a:rPr lang="en-US" sz="2400" dirty="0">
                <a:latin typeface="Tw Cen MT"/>
                <a:cs typeface="Tw Cen MT"/>
              </a:rPr>
              <a:t>The regions where the fossil fuels industry is operating will also lose their revenues from these activities, directly and indirectly. Tax revenues from these operation that were return to the local communities are lost, as well access to low cost or even free energy. </a:t>
            </a:r>
          </a:p>
          <a:p>
            <a:pPr marL="0" indent="0">
              <a:lnSpc>
                <a:spcPct val="110000"/>
              </a:lnSpc>
              <a:buNone/>
            </a:pPr>
            <a:r>
              <a:rPr lang="en-US" sz="2400" dirty="0">
                <a:latin typeface="Tw Cen MT"/>
                <a:cs typeface="Tw Cen MT"/>
              </a:rPr>
              <a:t>As an example the closing of fossil power plants usually results in losing low cost or free district heating from the steam of the plant in the surrounding communities.</a:t>
            </a:r>
          </a:p>
          <a:p>
            <a:pPr marL="0" indent="0">
              <a:lnSpc>
                <a:spcPct val="110000"/>
              </a:lnSpc>
              <a:buNone/>
            </a:pPr>
            <a:endParaRPr lang="en-US" sz="2400" dirty="0">
              <a:latin typeface="Tw Cen MT"/>
              <a:cs typeface="Tw Cen MT"/>
            </a:endParaRPr>
          </a:p>
          <a:p>
            <a:pPr marL="0" indent="0">
              <a:lnSpc>
                <a:spcPct val="110000"/>
              </a:lnSpc>
              <a:buNone/>
            </a:pPr>
            <a:r>
              <a:rPr lang="en-US" sz="2400" dirty="0">
                <a:latin typeface="Tw Cen MT"/>
                <a:cs typeface="Tw Cen MT"/>
              </a:rPr>
              <a:t>We must stress out that the economic costs of fossil fuel job and revenue decreases may be offset by the benefits of cleaner air and water for these communities.</a:t>
            </a:r>
            <a:endParaRPr lang="en-GB" sz="2400" dirty="0">
              <a:latin typeface="Tw Cen MT"/>
              <a:cs typeface="Tw Cen MT"/>
            </a:endParaRPr>
          </a:p>
        </p:txBody>
      </p:sp>
      <p:sp>
        <p:nvSpPr>
          <p:cNvPr id="5" name="Title 2">
            <a:extLst>
              <a:ext uri="{FF2B5EF4-FFF2-40B4-BE49-F238E27FC236}">
                <a16:creationId xmlns:a16="http://schemas.microsoft.com/office/drawing/2014/main" id="{9496A923-B07D-2D27-E036-A326660307A7}"/>
              </a:ext>
            </a:extLst>
          </p:cNvPr>
          <p:cNvSpPr txBox="1">
            <a:spLocks/>
          </p:cNvSpPr>
          <p:nvPr/>
        </p:nvSpPr>
        <p:spPr>
          <a:xfrm>
            <a:off x="256573" y="105813"/>
            <a:ext cx="10557954" cy="767639"/>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000" b="1" kern="1200" baseline="0">
                <a:solidFill>
                  <a:srgbClr val="008000"/>
                </a:solidFill>
                <a:effectLst/>
                <a:latin typeface="+mn-lt"/>
                <a:ea typeface="+mj-ea"/>
                <a:cs typeface="+mj-cs"/>
              </a:defRPr>
            </a:lvl1pPr>
          </a:lstStyle>
          <a:p>
            <a:r>
              <a:rPr lang="en-GB" sz="1800"/>
              <a:t>MOOC 3: BUSINESS AND REGULATORY ETHICAL ASPECTS</a:t>
            </a:r>
            <a:br>
              <a:rPr lang="en-GB" sz="1800"/>
            </a:br>
            <a:r>
              <a:rPr lang="en-GB" sz="1800"/>
              <a:t>UNIT </a:t>
            </a:r>
            <a:r>
              <a:rPr lang="el-GR" sz="1800"/>
              <a:t>2</a:t>
            </a:r>
            <a:r>
              <a:rPr lang="en-GB" sz="1800"/>
              <a:t>: ETHICAL and SOCIETAL ASPECTS of ENERGY and ET</a:t>
            </a:r>
            <a:endParaRPr lang="en-GB" sz="1800" dirty="0"/>
          </a:p>
        </p:txBody>
      </p:sp>
    </p:spTree>
    <p:extLst>
      <p:ext uri="{BB962C8B-B14F-4D97-AF65-F5344CB8AC3E}">
        <p14:creationId xmlns:p14="http://schemas.microsoft.com/office/powerpoint/2010/main" val="1250867281"/>
      </p:ext>
    </p:extLst>
  </p:cSld>
  <p:clrMapOvr>
    <a:masterClrMapping/>
  </p:clrMapOvr>
  <p:transition spd="slow">
    <p:fade/>
  </p:transition>
</p:sld>
</file>

<file path=ppt/theme/theme1.xml><?xml version="1.0" encoding="utf-8"?>
<a:theme xmlns:a="http://schemas.openxmlformats.org/drawingml/2006/main" name="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B07DC469C549464CBAF24E320663ABE7" ma:contentTypeVersion="15" ma:contentTypeDescription="Δημιουργία νέου εγγράφου" ma:contentTypeScope="" ma:versionID="6cf9279ca72e231b0676d6582f4151d1">
  <xsd:schema xmlns:xsd="http://www.w3.org/2001/XMLSchema" xmlns:xs="http://www.w3.org/2001/XMLSchema" xmlns:p="http://schemas.microsoft.com/office/2006/metadata/properties" xmlns:ns2="852bcd7c-ecf9-4fe7-a043-1ce34af21266" xmlns:ns3="62673456-57e9-4e4e-84cb-07285f82b438" targetNamespace="http://schemas.microsoft.com/office/2006/metadata/properties" ma:root="true" ma:fieldsID="7bef903c25bbde53ebc66ace20dd656f" ns2:_="" ns3:_="">
    <xsd:import namespace="852bcd7c-ecf9-4fe7-a043-1ce34af21266"/>
    <xsd:import namespace="62673456-57e9-4e4e-84cb-07285f82b43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2bcd7c-ecf9-4fe7-a043-1ce34af212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Ετικέτες εικόνας" ma:readOnly="false" ma:fieldId="{5cf76f15-5ced-4ddc-b409-7134ff3c332f}" ma:taxonomyMulti="true" ma:sspId="02575e52-3e5f-4a4c-9122-9f0195bc6a02"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673456-57e9-4e4e-84cb-07285f82b438"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a26ffc23-5c6f-4e54-ba95-4fcc061eef1f}" ma:internalName="TaxCatchAll" ma:showField="CatchAllData" ma:web="62673456-57e9-4e4e-84cb-07285f82b43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Κοινή χρήση με λεπτομέρειες"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2673456-57e9-4e4e-84cb-07285f82b438" xsi:nil="true"/>
    <lcf76f155ced4ddcb4097134ff3c332f xmlns="852bcd7c-ecf9-4fe7-a043-1ce34af2126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9CF8694-C1CC-43E2-BDAC-D7E670C56F61}"/>
</file>

<file path=customXml/itemProps2.xml><?xml version="1.0" encoding="utf-8"?>
<ds:datastoreItem xmlns:ds="http://schemas.openxmlformats.org/officeDocument/2006/customXml" ds:itemID="{F01444A1-F059-4311-A27E-75156187C28D}"/>
</file>

<file path=customXml/itemProps3.xml><?xml version="1.0" encoding="utf-8"?>
<ds:datastoreItem xmlns:ds="http://schemas.openxmlformats.org/officeDocument/2006/customXml" ds:itemID="{9188ECFF-ACAB-49BC-A7D0-0C552E8AE7C7}"/>
</file>

<file path=docProps/app.xml><?xml version="1.0" encoding="utf-8"?>
<Properties xmlns="http://schemas.openxmlformats.org/officeDocument/2006/extended-properties" xmlns:vt="http://schemas.openxmlformats.org/officeDocument/2006/docPropsVTypes">
  <Template>Office Theme</Template>
  <TotalTime>22393</TotalTime>
  <Words>5258</Words>
  <Application>Microsoft Office PowerPoint</Application>
  <PresentationFormat>Widescreen</PresentationFormat>
  <Paragraphs>290</Paragraphs>
  <Slides>45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Calibri Light</vt:lpstr>
      <vt:lpstr>Open Sans</vt:lpstr>
      <vt:lpstr>Tw Cen MT</vt:lpstr>
      <vt:lpstr>Wingdings</vt:lpstr>
      <vt:lpstr>Office Theme</vt:lpstr>
      <vt:lpstr>MOOC 3:   BUSINESS AND REGULATORY ETHICAL ASPECTS UNITS 2: ETHICAL &amp; SOCIETAL ASPECTS of ENERGY &amp; ET</vt:lpstr>
      <vt:lpstr>MOOC 3: BUSINESS AND REGULATORY ETHICAL ASPECTS UNIT 2: ETHICAL and SOCIETAL ASPECTS of ENERGY and 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MOOC 3: BUSINESS AND REGULATORY ETHICAL ASPECTS UNIT 1: INTRODUCTION</vt:lpstr>
      <vt:lpstr>MOOC 3: BUSINESS AND REGULATORY ETHICAL ASPECTS UNIT 1: INTRODUCTION</vt:lpstr>
      <vt:lpstr>Name email</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C.S. Psomopoulos</dc:creator>
  <cp:lastModifiedBy>Psomopoulos Konstantinos</cp:lastModifiedBy>
  <cp:revision>247</cp:revision>
  <dcterms:created xsi:type="dcterms:W3CDTF">2015-09-24T08:02:08Z</dcterms:created>
  <dcterms:modified xsi:type="dcterms:W3CDTF">2025-01-06T22:01:22Z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-519647667</vt:i4>
  </property>
  <property fmtid="{D5CDD505-2E9C-101B-9397-08002B2CF9AE}" pid="3" name="_NewReviewCycle">
    <vt:lpwstr/>
  </property>
  <property fmtid="{D5CDD505-2E9C-101B-9397-08002B2CF9AE}" pid="4" name="_EmailSubject">
    <vt:lpwstr>ASSET dissemination: ASSET template revision</vt:lpwstr>
  </property>
  <property fmtid="{D5CDD505-2E9C-101B-9397-08002B2CF9AE}" pid="5" name="_AuthorEmail">
    <vt:lpwstr>nadia.politou@atos.net</vt:lpwstr>
  </property>
  <property fmtid="{D5CDD505-2E9C-101B-9397-08002B2CF9AE}" pid="6" name="_AuthorEmailDisplayName">
    <vt:lpwstr>Politou, Nadia</vt:lpwstr>
  </property>
  <property fmtid="{D5CDD505-2E9C-101B-9397-08002B2CF9AE}" pid="7" name="_PreviousAdHocReviewCycleID">
    <vt:i4>1440527548</vt:i4>
  </property>
  <property fmtid="{D5CDD505-2E9C-101B-9397-08002B2CF9AE}" pid="8" name="ContentTypeId">
    <vt:lpwstr>0x010100B07DC469C549464CBAF24E320663ABE7</vt:lpwstr>
  </property>
</Properties>
</file>